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304" r:id="rId6"/>
    <p:sldId id="305" r:id="rId7"/>
    <p:sldId id="285" r:id="rId8"/>
    <p:sldId id="325" r:id="rId9"/>
    <p:sldId id="316" r:id="rId10"/>
    <p:sldId id="317" r:id="rId11"/>
    <p:sldId id="308" r:id="rId12"/>
    <p:sldId id="306" r:id="rId13"/>
    <p:sldId id="307" r:id="rId14"/>
    <p:sldId id="309" r:id="rId15"/>
    <p:sldId id="319" r:id="rId16"/>
    <p:sldId id="323" r:id="rId17"/>
    <p:sldId id="320" r:id="rId18"/>
    <p:sldId id="326" r:id="rId19"/>
    <p:sldId id="327" r:id="rId20"/>
    <p:sldId id="321" r:id="rId21"/>
    <p:sldId id="324" r:id="rId22"/>
    <p:sldId id="322" r:id="rId23"/>
    <p:sldId id="314" r:id="rId24"/>
    <p:sldId id="315" r:id="rId25"/>
    <p:sldId id="3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3/23/2020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b-web.de/material/medien/die-cc-lizenzen-im-uberblick-welche-lizenz-fur-welche-zwecke-1.html" TargetMode="External"/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ght-bulb-idea-enlightenment-plan-192653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B88FA-9EFE-448B-B517-9F9A10998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MEBIS – Tafel</a:t>
            </a:r>
            <a:br>
              <a:rPr lang="de-DE" dirty="0"/>
            </a:br>
            <a:r>
              <a:rPr lang="de-DE" sz="6600" dirty="0"/>
              <a:t>Das MS - Whiteboard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F884DA-1DDC-4FA2-9D05-0CAD78AB2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Tools für den Alltagsunterricht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528C05-525A-481D-A1F9-66F11E62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524" y="6028786"/>
            <a:ext cx="1196476" cy="4187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8D6174E-7A94-472D-AF42-627EB6846B77}"/>
              </a:ext>
            </a:extLst>
          </p:cNvPr>
          <p:cNvSpPr txBox="1"/>
          <p:nvPr/>
        </p:nvSpPr>
        <p:spPr>
          <a:xfrm>
            <a:off x="10995524" y="6494792"/>
            <a:ext cx="119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Michael Köhle, FB Informatik, 2019</a:t>
            </a:r>
          </a:p>
        </p:txBody>
      </p:sp>
    </p:spTree>
    <p:extLst>
      <p:ext uri="{BB962C8B-B14F-4D97-AF65-F5344CB8AC3E}">
        <p14:creationId xmlns:p14="http://schemas.microsoft.com/office/powerpoint/2010/main" val="38675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0DDDA-10DC-47AC-8CED-9B3939A7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Vielfältige 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C08507-865C-43ED-9BEE-66F82219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252031" cy="4050792"/>
          </a:xfrm>
        </p:spPr>
        <p:txBody>
          <a:bodyPr/>
          <a:lstStyle/>
          <a:p>
            <a:r>
              <a:rPr lang="de-DE" dirty="0"/>
              <a:t>Online, mit dem eigenen MEBIS – Account (Lehrer und Schüler)</a:t>
            </a:r>
          </a:p>
          <a:p>
            <a:r>
              <a:rPr lang="de-DE" dirty="0"/>
              <a:t>Offline mit der Software (Windows und Apple)</a:t>
            </a:r>
          </a:p>
          <a:p>
            <a:r>
              <a:rPr lang="de-DE" dirty="0"/>
              <a:t>Bei GA/PA</a:t>
            </a:r>
          </a:p>
          <a:p>
            <a:r>
              <a:rPr lang="de-DE" dirty="0"/>
              <a:t>Für Referate (</a:t>
            </a:r>
            <a:r>
              <a:rPr lang="de-DE" i="1" dirty="0"/>
              <a:t>„Ich habe kein Power-Point!“</a:t>
            </a:r>
            <a:r>
              <a:rPr lang="de-DE" dirty="0"/>
              <a:t> oder </a:t>
            </a:r>
            <a:r>
              <a:rPr lang="de-DE" i="1" dirty="0"/>
              <a:t>„Das Internet war kaputt!“</a:t>
            </a:r>
            <a:r>
              <a:rPr lang="de-DE" dirty="0"/>
              <a:t>, …)</a:t>
            </a:r>
          </a:p>
          <a:p>
            <a:r>
              <a:rPr lang="de-DE" dirty="0"/>
              <a:t>Ersatz des Plakats in Papierform</a:t>
            </a:r>
          </a:p>
          <a:p>
            <a:r>
              <a:rPr lang="de-DE" dirty="0"/>
              <a:t>Speichern der Dateien ist möglich -&gt; Übertragen auf den Lehrer – PC</a:t>
            </a:r>
          </a:p>
          <a:p>
            <a:r>
              <a:rPr lang="de-DE" dirty="0"/>
              <a:t>ABER: Kein Ersatz für PowerPoint!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0B594F-FC80-4B06-B5E8-5770242A7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991" y="2121408"/>
            <a:ext cx="2229161" cy="2581635"/>
          </a:xfrm>
          <a:prstGeom prst="rect">
            <a:avLst/>
          </a:prstGeom>
        </p:spPr>
      </p:pic>
      <p:sp>
        <p:nvSpPr>
          <p:cNvPr id="5" name="Kreis: nicht ausgefüllt 4">
            <a:extLst>
              <a:ext uri="{FF2B5EF4-FFF2-40B4-BE49-F238E27FC236}">
                <a16:creationId xmlns:a16="http://schemas.microsoft.com/office/drawing/2014/main" id="{62D99C27-CC09-406E-B051-4C201A2FE877}"/>
              </a:ext>
            </a:extLst>
          </p:cNvPr>
          <p:cNvSpPr/>
          <p:nvPr/>
        </p:nvSpPr>
        <p:spPr>
          <a:xfrm>
            <a:off x="9040253" y="2616358"/>
            <a:ext cx="1934636" cy="1854974"/>
          </a:xfrm>
          <a:prstGeom prst="donut">
            <a:avLst>
              <a:gd name="adj" fmla="val 52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B4D70-2655-4595-8665-1B708F06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/>
              <a:t>Wie ist die </a:t>
            </a:r>
            <a:br>
              <a:rPr lang="de-DE" sz="6600" dirty="0"/>
            </a:br>
            <a:r>
              <a:rPr lang="de-DE" sz="6600" dirty="0"/>
              <a:t>MEBIS – Tafel aufgebaut?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3981E4-FDC8-4A07-BA30-D93959D34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Live - Beispiel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BB9C3B-07B2-4A50-8A22-6E648140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40" y="1744036"/>
            <a:ext cx="3143689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FD743-9C60-4041-AD17-6B37C0E3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ist die MEBIS – Tafel aufgebaut?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EFD848-F3E6-4DF8-8C79-76E9D2BE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5" y="2093976"/>
            <a:ext cx="8696891" cy="44640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45C308-23E0-4A8C-9412-48106D66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55" y="2441911"/>
            <a:ext cx="2410161" cy="40677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036A883-BEBA-4801-BF48-906E63ED4538}"/>
              </a:ext>
            </a:extLst>
          </p:cNvPr>
          <p:cNvCxnSpPr>
            <a:cxnSpLocks/>
          </p:cNvCxnSpPr>
          <p:nvPr/>
        </p:nvCxnSpPr>
        <p:spPr>
          <a:xfrm>
            <a:off x="692595" y="2910980"/>
            <a:ext cx="6289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44AF4C8-4570-4549-945E-5F65A6A16244}"/>
              </a:ext>
            </a:extLst>
          </p:cNvPr>
          <p:cNvCxnSpPr>
            <a:cxnSpLocks/>
          </p:cNvCxnSpPr>
          <p:nvPr/>
        </p:nvCxnSpPr>
        <p:spPr>
          <a:xfrm>
            <a:off x="8707609" y="2927758"/>
            <a:ext cx="342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6B4A7DD-32DE-4C4C-94FE-A1436AF30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33" y="2357306"/>
            <a:ext cx="2862511" cy="35893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63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1A767-0BD9-4969-A11A-A27704BF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ist die MEBIS – Tafel aufgebaut?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34719D-2E1E-4FB0-8C93-DD106BD5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2" y="2093976"/>
            <a:ext cx="5668166" cy="19719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A7F88A-1627-426A-9A94-33035AFE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93976"/>
            <a:ext cx="5611008" cy="19719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11C26E-6CC6-41EF-868C-749A13570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74" y="4533021"/>
            <a:ext cx="5639587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F121C-EECB-464C-83DA-A3525290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Bekannte „Herausforderungen“ – was mache ich, wenn?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7BD11C-1C40-4307-B219-8EE9BE32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Tafel „hängt sich auf“.</a:t>
            </a:r>
          </a:p>
          <a:p>
            <a:pPr lvl="1"/>
            <a:r>
              <a:rPr lang="de-DE" dirty="0"/>
              <a:t>Auf eine andere Folie klicken ODER speichern ODER Tafel neu öffnen</a:t>
            </a:r>
          </a:p>
          <a:p>
            <a:r>
              <a:rPr lang="de-DE" dirty="0"/>
              <a:t>Der YouTube – Film startet nicht.</a:t>
            </a:r>
          </a:p>
          <a:p>
            <a:pPr lvl="1"/>
            <a:r>
              <a:rPr lang="de-DE" dirty="0"/>
              <a:t>Doppelklick auf den Film</a:t>
            </a:r>
          </a:p>
          <a:p>
            <a:r>
              <a:rPr lang="de-DE" dirty="0"/>
              <a:t>Die Größe passt nicht.</a:t>
            </a:r>
          </a:p>
          <a:p>
            <a:pPr lvl="1"/>
            <a:r>
              <a:rPr lang="de-DE" dirty="0"/>
              <a:t>Zoom – Funktion verwenden</a:t>
            </a:r>
          </a:p>
          <a:p>
            <a:r>
              <a:rPr lang="de-DE" dirty="0"/>
              <a:t>Tipp: IMMER im Vollbild-Modus arbeiten! </a:t>
            </a:r>
          </a:p>
        </p:txBody>
      </p:sp>
    </p:spTree>
    <p:extLst>
      <p:ext uri="{BB962C8B-B14F-4D97-AF65-F5344CB8AC3E}">
        <p14:creationId xmlns:p14="http://schemas.microsoft.com/office/powerpoint/2010/main" val="23409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040A9-D004-4A71-BAC0-EDF8F7DA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MS – Whiteboard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AD86C1-88D0-4548-A76D-EFA63C411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Alternative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FFA95D-DAC6-42A7-BF98-37D5F03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40" y="1744036"/>
            <a:ext cx="3143689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D8BD6-23C3-40A0-96A5-8729CEF5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gibt es das MS-Whiteboard?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D834F-BDBA-4E94-BF0F-16E3DDF7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Microsoft Store zum Download</a:t>
            </a:r>
          </a:p>
          <a:p>
            <a:r>
              <a:rPr lang="de-DE" dirty="0"/>
              <a:t>Auch für Apple</a:t>
            </a:r>
          </a:p>
          <a:p>
            <a:r>
              <a:rPr lang="de-DE" dirty="0"/>
              <a:t>Software/PC – Magazine (online)</a:t>
            </a:r>
          </a:p>
        </p:txBody>
      </p:sp>
    </p:spTree>
    <p:extLst>
      <p:ext uri="{BB962C8B-B14F-4D97-AF65-F5344CB8AC3E}">
        <p14:creationId xmlns:p14="http://schemas.microsoft.com/office/powerpoint/2010/main" val="9584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C6F8E-3FAD-4861-B7C6-8A1E35B8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Funktionen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15F4FF-12CC-4E05-B242-FC52DC7FE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65" y="1636080"/>
            <a:ext cx="9289310" cy="50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D1EDCA-5D97-4DF0-89F3-5AFD152B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kann eine Lösung aussehen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9F4B93-B113-422E-BCF5-F7DE48C8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885840"/>
            <a:ext cx="7326577" cy="44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3E45AA-2F82-49F6-9144-EBC48DE6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180521"/>
            <a:ext cx="11841227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5E3AB-60B1-4AEC-AD71-513930B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erwartet Sie in den nächsten 90 Minuten?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3758D-1789-4EC1-924C-2FF436D7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Rechtliche Grundlagen: Wo finde ich passendes Material?</a:t>
            </a:r>
          </a:p>
          <a:p>
            <a:r>
              <a:rPr lang="de-DE" dirty="0"/>
              <a:t>Beispiele aus der Praxis</a:t>
            </a:r>
          </a:p>
          <a:p>
            <a:r>
              <a:rPr lang="de-DE" dirty="0"/>
              <a:t>Wie ist die MEBIS – Tafel aufgebaut?</a:t>
            </a:r>
          </a:p>
          <a:p>
            <a:r>
              <a:rPr lang="de-DE" dirty="0"/>
              <a:t>Bekannte „Herausforderungen“ – was mache ich, wenn? </a:t>
            </a:r>
          </a:p>
          <a:p>
            <a:r>
              <a:rPr lang="de-DE" dirty="0"/>
              <a:t>Wie ist das MS – Whiteboard aufgebaut?</a:t>
            </a:r>
          </a:p>
          <a:p>
            <a:r>
              <a:rPr lang="de-DE" dirty="0"/>
              <a:t>Erste praktische Erfahrungen</a:t>
            </a:r>
          </a:p>
          <a:p>
            <a:r>
              <a:rPr lang="de-DE" dirty="0"/>
              <a:t>Reflexion und Abschluss</a:t>
            </a:r>
          </a:p>
        </p:txBody>
      </p:sp>
    </p:spTree>
    <p:extLst>
      <p:ext uri="{BB962C8B-B14F-4D97-AF65-F5344CB8AC3E}">
        <p14:creationId xmlns:p14="http://schemas.microsoft.com/office/powerpoint/2010/main" val="8101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8554209-6C46-4496-9EF3-D4ABF08E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767014"/>
            <a:ext cx="8090151" cy="477401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705B91E-1025-4A28-BCE7-B4D73A84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Whiteboard - Sammlung</a:t>
            </a:r>
          </a:p>
        </p:txBody>
      </p:sp>
    </p:spTree>
    <p:extLst>
      <p:ext uri="{BB962C8B-B14F-4D97-AF65-F5344CB8AC3E}">
        <p14:creationId xmlns:p14="http://schemas.microsoft.com/office/powerpoint/2010/main" val="3047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9211A-7076-4BDF-8DF0-96229594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Upload und Anzeigen von Dateien auf dem PC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E94913-7610-48BB-AE49-2198F1DF5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4856"/>
            <a:ext cx="2295845" cy="187668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82F9DA3-C701-4819-BEE9-1820CD4FFCD9}"/>
              </a:ext>
            </a:extLst>
          </p:cNvPr>
          <p:cNvSpPr/>
          <p:nvPr/>
        </p:nvSpPr>
        <p:spPr>
          <a:xfrm>
            <a:off x="8973879" y="2434856"/>
            <a:ext cx="2913321" cy="5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vom PC/ USB laden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42EFB4-8376-41DF-8A04-AE5DFFC2FF16}"/>
              </a:ext>
            </a:extLst>
          </p:cNvPr>
          <p:cNvSpPr/>
          <p:nvPr/>
        </p:nvSpPr>
        <p:spPr>
          <a:xfrm>
            <a:off x="8973878" y="3251792"/>
            <a:ext cx="2913321" cy="5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 online - Galerie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ECE8EE1-B7E8-418C-939B-C12076129EA4}"/>
              </a:ext>
            </a:extLst>
          </p:cNvPr>
          <p:cNvSpPr/>
          <p:nvPr/>
        </p:nvSpPr>
        <p:spPr>
          <a:xfrm>
            <a:off x="8973877" y="4004934"/>
            <a:ext cx="2913321" cy="5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Webcam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1B2F5B0-F987-4FA8-B008-58CAB50B7DBB}"/>
              </a:ext>
            </a:extLst>
          </p:cNvPr>
          <p:cNvCxnSpPr>
            <a:endCxn id="5" idx="1"/>
          </p:cNvCxnSpPr>
          <p:nvPr/>
        </p:nvCxnSpPr>
        <p:spPr>
          <a:xfrm>
            <a:off x="7570381" y="2716618"/>
            <a:ext cx="140349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95D7235-84BA-4DFB-935D-FC3B4B57E5C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7236046" y="3153449"/>
            <a:ext cx="1737832" cy="380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0F94767-96D6-4C8C-A225-C8F4FD77161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243922" y="3590280"/>
            <a:ext cx="1729955" cy="6964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5812755C-978E-45E8-B224-728ADB40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296099"/>
            <a:ext cx="240063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E795D1-B4EF-44A4-9E34-075EFE3F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85539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E34D762-1F70-4206-9090-3D81E5A7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2316">
            <a:off x="7570382" y="3195994"/>
            <a:ext cx="3560668" cy="25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1D42E-2095-4D3E-B69F-0B64CC30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Erste praktische </a:t>
            </a:r>
            <a:br>
              <a:rPr lang="de-DE" sz="5400" dirty="0"/>
            </a:br>
            <a:r>
              <a:rPr lang="de-DE" sz="5400" dirty="0"/>
              <a:t>Erfahrungen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CBB0F8-9C62-43A9-B1A3-884A5E8E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Erstellen einer Unterrichtseinheit</a:t>
            </a:r>
          </a:p>
          <a:p>
            <a:r>
              <a:rPr lang="de-DE" dirty="0"/>
              <a:t>mit der MEBIS – Tafel</a:t>
            </a:r>
          </a:p>
          <a:p>
            <a:r>
              <a:rPr lang="de-DE" dirty="0"/>
              <a:t>oder dem MS - Whiteboard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8C8D60-5A01-4A16-A903-F5806119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7945942" y="841755"/>
            <a:ext cx="3907442" cy="20168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95E181-F0A8-4EE2-ABB2-0B742E4C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7743659" y="3674388"/>
            <a:ext cx="4170018" cy="26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CEDC0-72A7-4123-8E7C-6645819A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 und Abschluss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362F8-E05B-4D8E-82D9-39E67726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5253752" cy="4044473"/>
          </a:xfrm>
        </p:spPr>
        <p:txBody>
          <a:bodyPr>
            <a:normAutofit/>
          </a:bodyPr>
          <a:lstStyle/>
          <a:p>
            <a:r>
              <a:rPr lang="de-DE" dirty="0"/>
              <a:t>Druck und Teilen möglich</a:t>
            </a:r>
          </a:p>
          <a:p>
            <a:r>
              <a:rPr lang="de-DE" dirty="0"/>
              <a:t>MEBIS – Integration der Klassen -&gt; Wunsch des KMs</a:t>
            </a:r>
          </a:p>
          <a:p>
            <a:r>
              <a:rPr lang="de-DE" dirty="0"/>
              <a:t>MEBIS – Nutzung von allen Lehrkräften wünschenswert</a:t>
            </a:r>
          </a:p>
          <a:p>
            <a:r>
              <a:rPr lang="de-DE" dirty="0"/>
              <a:t>Beachtung der rechtlichen Rahmenbedingungen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938E94-3FE7-4F33-BD7A-A9685E74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31" y="1627464"/>
            <a:ext cx="4733635" cy="510686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EE9E1B6-26BF-4FDC-A68C-AD02E30A50D7}"/>
              </a:ext>
            </a:extLst>
          </p:cNvPr>
          <p:cNvSpPr/>
          <p:nvPr/>
        </p:nvSpPr>
        <p:spPr>
          <a:xfrm>
            <a:off x="1329070" y="5007935"/>
            <a:ext cx="4880344" cy="15842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4000" dirty="0"/>
              <a:t>Gilt nur für die MEBIS – Tafel!</a:t>
            </a:r>
          </a:p>
        </p:txBody>
      </p:sp>
    </p:spTree>
    <p:extLst>
      <p:ext uri="{BB962C8B-B14F-4D97-AF65-F5344CB8AC3E}">
        <p14:creationId xmlns:p14="http://schemas.microsoft.com/office/powerpoint/2010/main" val="6164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9957-7534-47F8-8AF8-DDE8DAF7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 Erfolg bei der Arbeit mit der MEBIS – Tafel und dem MS - Whiteboard!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740031-F942-4D2E-8A25-7E2610D49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8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920A8-7C10-4023-9E1D-7C0AC0DD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passendes Material?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85C185-E047-47D0-A36D-E2EE6361B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5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D97CD-BB1A-432A-BFF5-48A3C546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finden wir passende Bilder für die Schule?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CE64C6-9714-44AD-BEF7-4E2C2869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121408"/>
            <a:ext cx="7772400" cy="2182144"/>
          </a:xfrm>
        </p:spPr>
        <p:txBody>
          <a:bodyPr>
            <a:normAutofit/>
          </a:bodyPr>
          <a:lstStyle/>
          <a:p>
            <a:r>
              <a:rPr lang="de-DE" dirty="0"/>
              <a:t>Wir suchen auf Seiten, die entsprechende Bilder für den Schulgebrauch haben:</a:t>
            </a:r>
          </a:p>
          <a:p>
            <a:pPr lvl="1"/>
            <a:r>
              <a:rPr lang="de-DE" dirty="0"/>
              <a:t>www.pixabay.com</a:t>
            </a:r>
          </a:p>
          <a:p>
            <a:pPr lvl="1"/>
            <a:r>
              <a:rPr lang="de-DE" dirty="0"/>
              <a:t>www.photosforclass.com</a:t>
            </a:r>
          </a:p>
          <a:p>
            <a:pPr lvl="1"/>
            <a:r>
              <a:rPr lang="de-DE" dirty="0"/>
              <a:t>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547E4C-1AA5-41D5-B4B9-7CBF560111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9" y="3717416"/>
            <a:ext cx="5794551" cy="27675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9BF9A5-A114-4908-8559-2ABC47670E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9" y="3717417"/>
            <a:ext cx="5422581" cy="24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A479-5C8B-4B3D-956F-4F4D4CE8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Open Educational Resources (OER)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5809B-559B-4E53-B8B9-9F8C5A10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32907"/>
          </a:xfrm>
        </p:spPr>
        <p:txBody>
          <a:bodyPr>
            <a:normAutofit/>
          </a:bodyPr>
          <a:lstStyle/>
          <a:p>
            <a:r>
              <a:rPr lang="de-DE" altLang="de-DE" dirty="0"/>
              <a:t>freie Bildungsmaterialien</a:t>
            </a:r>
          </a:p>
          <a:p>
            <a:r>
              <a:rPr lang="de-DE" altLang="de-DE" dirty="0"/>
              <a:t>Grundidee:</a:t>
            </a:r>
          </a:p>
          <a:p>
            <a:pPr lvl="1"/>
            <a:r>
              <a:rPr lang="de-DE" altLang="de-DE" dirty="0"/>
              <a:t>urheberrechtlich geschütztes Material </a:t>
            </a:r>
          </a:p>
          <a:p>
            <a:pPr lvl="1"/>
            <a:r>
              <a:rPr lang="de-DE" altLang="de-DE" dirty="0"/>
              <a:t>Lizenzen definieren den Bearbeitungsspielraum</a:t>
            </a:r>
          </a:p>
          <a:p>
            <a:r>
              <a:rPr lang="de-DE" altLang="de-DE" dirty="0"/>
              <a:t>Fundorte:</a:t>
            </a:r>
          </a:p>
          <a:p>
            <a:pPr lvl="1"/>
            <a:r>
              <a:rPr lang="de-DE" altLang="de-DE" dirty="0"/>
              <a:t>OER-Portale</a:t>
            </a:r>
          </a:p>
          <a:p>
            <a:pPr lvl="1"/>
            <a:r>
              <a:rPr lang="de-DE" altLang="de-DE" dirty="0"/>
              <a:t>fach- oder medienspezifische Portale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2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053B7-8222-4B1C-A789-6A350A3C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Creative Commons (CC – Lizenzen)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71DD2-79EE-414C-84F1-4655EA0B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gemeinnützige Organisation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dirty="0"/>
              <a:t>veröffentlicht (Standard-)Lizenzverträge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ermöglichen frei Inhalte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definieren Bearbeitungsspielraum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5017-E727-4D3E-A74F-DD8B4FA6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CC – Lizenzen?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4FB8AB76-CCB0-429B-B15F-DAAFB84E0A6D}"/>
              </a:ext>
            </a:extLst>
          </p:cNvPr>
          <p:cNvSpPr>
            <a:spLocks/>
          </p:cNvSpPr>
          <p:nvPr/>
        </p:nvSpPr>
        <p:spPr bwMode="auto">
          <a:xfrm>
            <a:off x="1130270" y="6359479"/>
            <a:ext cx="799357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de-DE" sz="1200" b="1" dirty="0"/>
              <a:t>Die sechs Lizenzen (plus CC Zero) </a:t>
            </a:r>
            <a:r>
              <a:rPr lang="de-DE" sz="1200" i="1" dirty="0"/>
              <a:t>von </a:t>
            </a:r>
            <a:r>
              <a:rPr lang="de-DE" sz="1200" b="1" i="1" dirty="0" err="1"/>
              <a:t>Jöran</a:t>
            </a:r>
            <a:r>
              <a:rPr lang="de-DE" sz="1200" b="1" i="1" dirty="0"/>
              <a:t> </a:t>
            </a:r>
            <a:r>
              <a:rPr lang="de-DE" sz="1200" b="1" i="1" dirty="0" err="1"/>
              <a:t>Muuß-Merholz</a:t>
            </a:r>
            <a:r>
              <a:rPr lang="de-DE" sz="1200" b="1" i="1" dirty="0"/>
              <a:t> </a:t>
            </a:r>
            <a:r>
              <a:rPr lang="de-DE" sz="1200" i="1" dirty="0"/>
              <a:t>unter</a:t>
            </a:r>
            <a:r>
              <a:rPr lang="de-DE" sz="1200" b="1" i="1" dirty="0"/>
              <a:t> </a:t>
            </a:r>
            <a:r>
              <a:rPr lang="de-DE" sz="1200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SA 3.0 </a:t>
            </a:r>
            <a:r>
              <a:rPr lang="de-DE" sz="1200" i="1" dirty="0"/>
              <a:t>für </a:t>
            </a:r>
            <a:r>
              <a:rPr lang="de-DE" sz="1200" i="1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wb</a:t>
            </a:r>
            <a:r>
              <a:rPr lang="de-DE" sz="1200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-web</a:t>
            </a:r>
            <a:endParaRPr lang="de-DE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8EC12-D3A4-4E45-B22E-E335376B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77975" y="1683933"/>
            <a:ext cx="8814025" cy="4561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feil: Fünfeck 5">
            <a:extLst>
              <a:ext uri="{FF2B5EF4-FFF2-40B4-BE49-F238E27FC236}">
                <a16:creationId xmlns:a16="http://schemas.microsoft.com/office/drawing/2014/main" id="{13611AE6-DF11-4BAE-A823-7647CBA51CAB}"/>
              </a:ext>
            </a:extLst>
          </p:cNvPr>
          <p:cNvSpPr/>
          <p:nvPr/>
        </p:nvSpPr>
        <p:spPr>
          <a:xfrm>
            <a:off x="375613" y="2317375"/>
            <a:ext cx="3002362" cy="329507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Unterscheidung: </a:t>
            </a:r>
          </a:p>
          <a:p>
            <a:pPr algn="ctr"/>
            <a:r>
              <a:rPr lang="de-DE" sz="1600" dirty="0"/>
              <a:t>Geschützter Rahmen des Schulhauses und Veröffentlichung z.B. im Internet!</a:t>
            </a:r>
          </a:p>
        </p:txBody>
      </p:sp>
    </p:spTree>
    <p:extLst>
      <p:ext uri="{BB962C8B-B14F-4D97-AF65-F5344CB8AC3E}">
        <p14:creationId xmlns:p14="http://schemas.microsoft.com/office/powerpoint/2010/main" val="38544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E81DE-70D2-4FE9-A8B7-D4C29C73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eigene Unterricht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A495E4-45BE-4E21-AAF7-36238BC7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8276" y="1721837"/>
            <a:ext cx="4261155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9950C-98AD-4B67-9DFC-1E7DB7C8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 und wie kann ich die MEBIS – Tafel/ das MS Whiteboard einsetzen?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FBE41C-9493-4CBD-82A8-CBE360867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492</Words>
  <Application>Microsoft Office PowerPoint</Application>
  <PresentationFormat>Breitbild</PresentationFormat>
  <Paragraphs>80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Holzart</vt:lpstr>
      <vt:lpstr>Die MEBIS – Tafel Das MS - Whiteboard</vt:lpstr>
      <vt:lpstr>Was erwartet Sie in den nächsten 90 Minuten?</vt:lpstr>
      <vt:lpstr>Wo finde ich passendes Material?</vt:lpstr>
      <vt:lpstr>Wo finden wir passende Bilder für die Schule?</vt:lpstr>
      <vt:lpstr>Open Educational Resources (OER)</vt:lpstr>
      <vt:lpstr>Creative Commons (CC – Lizenzen)</vt:lpstr>
      <vt:lpstr>Was sind CC – Lizenzen?</vt:lpstr>
      <vt:lpstr>Der eigene Unterricht</vt:lpstr>
      <vt:lpstr>Wo und wie kann ich die MEBIS – Tafel/ das MS Whiteboard einsetzen?</vt:lpstr>
      <vt:lpstr>Vielfältige Möglichkeiten</vt:lpstr>
      <vt:lpstr>Wie ist die  MEBIS – Tafel aufgebaut?</vt:lpstr>
      <vt:lpstr>Wie ist die MEBIS – Tafel aufgebaut?</vt:lpstr>
      <vt:lpstr>Wie ist die MEBIS – Tafel aufgebaut?</vt:lpstr>
      <vt:lpstr>Bekannte „Herausforderungen“ – was mache ich, wenn? </vt:lpstr>
      <vt:lpstr>Das MS – Whiteboard</vt:lpstr>
      <vt:lpstr>Wo gibt es das MS-Whiteboard?</vt:lpstr>
      <vt:lpstr>Aufbau und Funktionen</vt:lpstr>
      <vt:lpstr>So kann eine Lösung aussehen …</vt:lpstr>
      <vt:lpstr>PowerPoint-Präsentation</vt:lpstr>
      <vt:lpstr>Whiteboard - Sammlung</vt:lpstr>
      <vt:lpstr>Upload und Anzeigen von Dateien auf dem PC</vt:lpstr>
      <vt:lpstr>PowerPoint-Präsentation</vt:lpstr>
      <vt:lpstr>Erste praktische  Erfahrungen</vt:lpstr>
      <vt:lpstr>Reflexion und Abschluss </vt:lpstr>
      <vt:lpstr>Viel Erfolg bei der Arbeit mit der MEBIS – Tafel und dem MS - Whiteboard!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MEBIS - Tafel</dc:title>
  <dc:creator>Michael Köhle</dc:creator>
  <cp:lastModifiedBy>Michael Köhle</cp:lastModifiedBy>
  <cp:revision>28</cp:revision>
  <dcterms:created xsi:type="dcterms:W3CDTF">2019-10-28T17:04:26Z</dcterms:created>
  <dcterms:modified xsi:type="dcterms:W3CDTF">2020-03-23T08:18:33Z</dcterms:modified>
</cp:coreProperties>
</file>