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04" r:id="rId5"/>
    <p:sldId id="305" r:id="rId6"/>
    <p:sldId id="285" r:id="rId7"/>
    <p:sldId id="306" r:id="rId8"/>
    <p:sldId id="307" r:id="rId9"/>
    <p:sldId id="322" r:id="rId10"/>
    <p:sldId id="308" r:id="rId11"/>
    <p:sldId id="309" r:id="rId12"/>
    <p:sldId id="317" r:id="rId13"/>
    <p:sldId id="318" r:id="rId14"/>
    <p:sldId id="310" r:id="rId15"/>
    <p:sldId id="323" r:id="rId16"/>
    <p:sldId id="326" r:id="rId17"/>
    <p:sldId id="324" r:id="rId18"/>
    <p:sldId id="325" r:id="rId19"/>
    <p:sldId id="327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b-web.de/material/medien/die-cc-lizenzen-im-uberblick-welche-lizenz-fur-welche-zwecke-1.html" TargetMode="External"/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01DC3-B278-43FA-8911-073F5969E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H5P – Interaktive Präsentationen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4FD35E-524E-45DF-AC90-3C20CEA72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CB6EE9-151B-4FE2-BE98-F2D41673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20" y="5306202"/>
            <a:ext cx="1196476" cy="4187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074E0B-2AD0-4DD1-9E3F-E0092B83F250}"/>
              </a:ext>
            </a:extLst>
          </p:cNvPr>
          <p:cNvSpPr txBox="1"/>
          <p:nvPr/>
        </p:nvSpPr>
        <p:spPr>
          <a:xfrm>
            <a:off x="10921320" y="5772208"/>
            <a:ext cx="119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Michael Köhle, FB Informatik, 2019</a:t>
            </a:r>
          </a:p>
        </p:txBody>
      </p:sp>
    </p:spTree>
    <p:extLst>
      <p:ext uri="{BB962C8B-B14F-4D97-AF65-F5344CB8AC3E}">
        <p14:creationId xmlns:p14="http://schemas.microsoft.com/office/powerpoint/2010/main" val="8236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58E4B-1517-4EEF-9196-0EF2B827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ist das H5P – Tool aufgebaut?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0213B7-E408-4EF1-9B34-5A911EC38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70" y="1477941"/>
            <a:ext cx="5866148" cy="4493110"/>
          </a:xfrm>
          <a:prstGeom prst="rect">
            <a:avLst/>
          </a:prstGeom>
        </p:spPr>
      </p:pic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8F651347-2034-40DB-9E5B-F59E507D289D}"/>
              </a:ext>
            </a:extLst>
          </p:cNvPr>
          <p:cNvSpPr/>
          <p:nvPr/>
        </p:nvSpPr>
        <p:spPr>
          <a:xfrm>
            <a:off x="2009206" y="3069312"/>
            <a:ext cx="2378235" cy="552949"/>
          </a:xfrm>
          <a:prstGeom prst="donut">
            <a:avLst>
              <a:gd name="adj" fmla="val 7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F3191-353F-433A-A08E-51EA8FFF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Erstellung interaktiver Präsentationen in MEBIS mit H5P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DE6D7E-DA42-4E5B-91A2-A51441F0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1644" y="2171769"/>
            <a:ext cx="3451901" cy="3294576"/>
          </a:xfrm>
        </p:spPr>
        <p:txBody>
          <a:bodyPr/>
          <a:lstStyle/>
          <a:p>
            <a:r>
              <a:rPr lang="de-DE" dirty="0"/>
              <a:t>Kurs muss erstellt sein</a:t>
            </a:r>
          </a:p>
          <a:p>
            <a:r>
              <a:rPr lang="de-DE" dirty="0"/>
              <a:t>Nutzer (z.B. Schüler und Kollegen) können individuell hinzugefügt werden</a:t>
            </a:r>
          </a:p>
          <a:p>
            <a:r>
              <a:rPr lang="de-DE" dirty="0"/>
              <a:t>Empfehlung: „Sandkasten-Kurs“ erstellen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0EF7EE-E56F-402A-9A33-9AE0E765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70" y="1477941"/>
            <a:ext cx="6064632" cy="45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B1FAC91-6B70-4C58-9420-C3545976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43" y="444060"/>
            <a:ext cx="10364646" cy="6087325"/>
          </a:xfrm>
          <a:prstGeom prst="rect">
            <a:avLst/>
          </a:prstGeom>
        </p:spPr>
      </p:pic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31A676EB-261A-469D-8DB5-1E31A90CAA50}"/>
              </a:ext>
            </a:extLst>
          </p:cNvPr>
          <p:cNvSpPr/>
          <p:nvPr/>
        </p:nvSpPr>
        <p:spPr>
          <a:xfrm>
            <a:off x="8761627" y="1652631"/>
            <a:ext cx="2390862" cy="1040234"/>
          </a:xfrm>
          <a:prstGeom prst="donut">
            <a:avLst>
              <a:gd name="adj" fmla="val 106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4C930C0-7560-40A7-B81B-56B4051B2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09"/>
          <a:stretch/>
        </p:blipFill>
        <p:spPr>
          <a:xfrm>
            <a:off x="1643482" y="109057"/>
            <a:ext cx="8905035" cy="5670958"/>
          </a:xfrm>
          <a:prstGeom prst="rect">
            <a:avLst/>
          </a:prstGeom>
        </p:spPr>
      </p:pic>
      <p:sp>
        <p:nvSpPr>
          <p:cNvPr id="3" name="Kreis: nicht ausgefüllt 2">
            <a:extLst>
              <a:ext uri="{FF2B5EF4-FFF2-40B4-BE49-F238E27FC236}">
                <a16:creationId xmlns:a16="http://schemas.microsoft.com/office/drawing/2014/main" id="{C8385707-CB20-4229-A178-E11FEC564CD7}"/>
              </a:ext>
            </a:extLst>
          </p:cNvPr>
          <p:cNvSpPr/>
          <p:nvPr/>
        </p:nvSpPr>
        <p:spPr>
          <a:xfrm>
            <a:off x="7662670" y="2550253"/>
            <a:ext cx="2731290" cy="1040234"/>
          </a:xfrm>
          <a:prstGeom prst="donut">
            <a:avLst>
              <a:gd name="adj" fmla="val 106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47815A-5F05-4644-9E62-B133760E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219195" cy="6858000"/>
          </a:xfrm>
          <a:prstGeom prst="rect">
            <a:avLst/>
          </a:prstGeom>
        </p:spPr>
      </p:pic>
      <p:sp>
        <p:nvSpPr>
          <p:cNvPr id="4" name="Kreis: nicht ausgefüllt 3">
            <a:extLst>
              <a:ext uri="{FF2B5EF4-FFF2-40B4-BE49-F238E27FC236}">
                <a16:creationId xmlns:a16="http://schemas.microsoft.com/office/drawing/2014/main" id="{1B174051-595E-4D2E-923F-36391739123D}"/>
              </a:ext>
            </a:extLst>
          </p:cNvPr>
          <p:cNvSpPr/>
          <p:nvPr/>
        </p:nvSpPr>
        <p:spPr>
          <a:xfrm>
            <a:off x="-1" y="4228051"/>
            <a:ext cx="2390862" cy="750814"/>
          </a:xfrm>
          <a:prstGeom prst="donut">
            <a:avLst>
              <a:gd name="adj" fmla="val 106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43D70F-86E3-4129-9FAA-65C86AAD0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120" y="1503108"/>
            <a:ext cx="5866148" cy="4493110"/>
          </a:xfrm>
          <a:prstGeom prst="rect">
            <a:avLst/>
          </a:prstGeom>
        </p:spPr>
      </p:pic>
      <p:sp>
        <p:nvSpPr>
          <p:cNvPr id="7" name="Kreis: nicht ausgefüllt 6">
            <a:extLst>
              <a:ext uri="{FF2B5EF4-FFF2-40B4-BE49-F238E27FC236}">
                <a16:creationId xmlns:a16="http://schemas.microsoft.com/office/drawing/2014/main" id="{0A5CA11B-E4AA-4C40-AE19-F1CA223B28FF}"/>
              </a:ext>
            </a:extLst>
          </p:cNvPr>
          <p:cNvSpPr/>
          <p:nvPr/>
        </p:nvSpPr>
        <p:spPr>
          <a:xfrm>
            <a:off x="6096000" y="2998849"/>
            <a:ext cx="2390862" cy="750814"/>
          </a:xfrm>
          <a:prstGeom prst="donut">
            <a:avLst>
              <a:gd name="adj" fmla="val 106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2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AAA49-3A93-472B-B206-DD8CBF37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können interaktive Präsentationen erstellt werden?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B6E8FB-BCA8-4E1B-90F2-6DFA4EC7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906" y="2002559"/>
            <a:ext cx="5250001" cy="40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75A38-A8AC-4F41-92B5-12F0F491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Überblick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E80903-062C-437E-868A-2F03222F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888" y="953324"/>
            <a:ext cx="6754842" cy="51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7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E1B96-FF5D-4887-8A6E-0A7CF121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interaktiven Elemente gibt es?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7BD12D-2D8B-4BEC-A2F3-C927310B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58" y="1551577"/>
            <a:ext cx="7916643" cy="88666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C0AC3D3-DA4F-4628-9D63-2B7204B9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859" y="2214917"/>
            <a:ext cx="796903" cy="4648599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A7D55C87-1A8F-46FC-9049-C201E44127D2}"/>
              </a:ext>
            </a:extLst>
          </p:cNvPr>
          <p:cNvCxnSpPr/>
          <p:nvPr/>
        </p:nvCxnSpPr>
        <p:spPr>
          <a:xfrm>
            <a:off x="805343" y="2214917"/>
            <a:ext cx="0" cy="10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B6F516D-EE6B-4467-A79E-4C9358B5C7BB}"/>
              </a:ext>
            </a:extLst>
          </p:cNvPr>
          <p:cNvSpPr txBox="1"/>
          <p:nvPr/>
        </p:nvSpPr>
        <p:spPr>
          <a:xfrm rot="5400000">
            <a:off x="-139541" y="4023535"/>
            <a:ext cx="18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Text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A84B6A2-CC72-4FF9-9564-4819C8C4BEBD}"/>
              </a:ext>
            </a:extLst>
          </p:cNvPr>
          <p:cNvCxnSpPr/>
          <p:nvPr/>
        </p:nvCxnSpPr>
        <p:spPr>
          <a:xfrm>
            <a:off x="1276525" y="2229979"/>
            <a:ext cx="0" cy="10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AEE087FB-C901-4137-A808-A017F4A115B4}"/>
              </a:ext>
            </a:extLst>
          </p:cNvPr>
          <p:cNvSpPr txBox="1"/>
          <p:nvPr/>
        </p:nvSpPr>
        <p:spPr>
          <a:xfrm rot="5400000">
            <a:off x="331641" y="4038597"/>
            <a:ext cx="18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Link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4A7FF81-D5BC-476F-BF32-564B9BE566A0}"/>
              </a:ext>
            </a:extLst>
          </p:cNvPr>
          <p:cNvCxnSpPr/>
          <p:nvPr/>
        </p:nvCxnSpPr>
        <p:spPr>
          <a:xfrm>
            <a:off x="2878822" y="2232241"/>
            <a:ext cx="0" cy="10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19A4D03-F143-41B8-880E-8AD0A6BCCFBF}"/>
              </a:ext>
            </a:extLst>
          </p:cNvPr>
          <p:cNvSpPr txBox="1"/>
          <p:nvPr/>
        </p:nvSpPr>
        <p:spPr>
          <a:xfrm rot="5400000">
            <a:off x="1243239" y="4731556"/>
            <a:ext cx="327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Video (z.B. aus </a:t>
            </a:r>
            <a:r>
              <a:rPr lang="de-DE" dirty="0" err="1"/>
              <a:t>Youtube</a:t>
            </a:r>
            <a:r>
              <a:rPr lang="de-DE" dirty="0"/>
              <a:t>)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D1DA73C-4FFE-42A4-8423-0017CBF778A5}"/>
              </a:ext>
            </a:extLst>
          </p:cNvPr>
          <p:cNvCxnSpPr/>
          <p:nvPr/>
        </p:nvCxnSpPr>
        <p:spPr>
          <a:xfrm>
            <a:off x="4925007" y="2214916"/>
            <a:ext cx="0" cy="10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0097072-A754-491D-9987-D2B85E8B37B9}"/>
              </a:ext>
            </a:extLst>
          </p:cNvPr>
          <p:cNvSpPr txBox="1"/>
          <p:nvPr/>
        </p:nvSpPr>
        <p:spPr>
          <a:xfrm rot="5400000">
            <a:off x="3419182" y="4584474"/>
            <a:ext cx="301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Single-Choice Question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86DA7BD-2C3B-480C-94DC-F20B1DEF8A87}"/>
              </a:ext>
            </a:extLst>
          </p:cNvPr>
          <p:cNvCxnSpPr/>
          <p:nvPr/>
        </p:nvCxnSpPr>
        <p:spPr>
          <a:xfrm>
            <a:off x="5479650" y="2232240"/>
            <a:ext cx="0" cy="10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2A5CFEF-799A-4B8F-811E-9421F149F3BD}"/>
              </a:ext>
            </a:extLst>
          </p:cNvPr>
          <p:cNvSpPr txBox="1"/>
          <p:nvPr/>
        </p:nvSpPr>
        <p:spPr>
          <a:xfrm rot="5400000">
            <a:off x="3982487" y="4593136"/>
            <a:ext cx="299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Multiple-Choice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6824D5D-F7A9-406D-8ADA-21B95ED1FE49}"/>
              </a:ext>
            </a:extLst>
          </p:cNvPr>
          <p:cNvCxnSpPr/>
          <p:nvPr/>
        </p:nvCxnSpPr>
        <p:spPr>
          <a:xfrm>
            <a:off x="6499950" y="2229979"/>
            <a:ext cx="0" cy="10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A0CCD1CA-3742-41CB-995F-9A396CFB1F92}"/>
              </a:ext>
            </a:extLst>
          </p:cNvPr>
          <p:cNvSpPr txBox="1"/>
          <p:nvPr/>
        </p:nvSpPr>
        <p:spPr>
          <a:xfrm rot="5400000">
            <a:off x="5085546" y="4508116"/>
            <a:ext cx="28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„Drag and Drop“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2D98010-631F-454E-9813-F0AE295C6D90}"/>
              </a:ext>
            </a:extLst>
          </p:cNvPr>
          <p:cNvCxnSpPr>
            <a:cxnSpLocks/>
          </p:cNvCxnSpPr>
          <p:nvPr/>
        </p:nvCxnSpPr>
        <p:spPr>
          <a:xfrm rot="16200000">
            <a:off x="8305101" y="5295230"/>
            <a:ext cx="0" cy="10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BB5CD8B2-9D63-40AC-BCBE-6A6459471A28}"/>
              </a:ext>
            </a:extLst>
          </p:cNvPr>
          <p:cNvSpPr txBox="1"/>
          <p:nvPr/>
        </p:nvSpPr>
        <p:spPr>
          <a:xfrm>
            <a:off x="8759353" y="5634763"/>
            <a:ext cx="28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Tabelle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B3118C9-8729-49AD-A307-7AA8A3745D7D}"/>
              </a:ext>
            </a:extLst>
          </p:cNvPr>
          <p:cNvCxnSpPr>
            <a:cxnSpLocks/>
          </p:cNvCxnSpPr>
          <p:nvPr/>
        </p:nvCxnSpPr>
        <p:spPr>
          <a:xfrm rot="16200000">
            <a:off x="8357543" y="2720135"/>
            <a:ext cx="0" cy="10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95ACF06B-AE5A-4CE3-8664-2A92E2FE0B31}"/>
              </a:ext>
            </a:extLst>
          </p:cNvPr>
          <p:cNvSpPr txBox="1"/>
          <p:nvPr/>
        </p:nvSpPr>
        <p:spPr>
          <a:xfrm>
            <a:off x="8811795" y="3059668"/>
            <a:ext cx="28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words</a:t>
            </a:r>
            <a:endParaRPr lang="de-DE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C16846-9F2F-4B8F-A0B3-4223C7317982}"/>
              </a:ext>
            </a:extLst>
          </p:cNvPr>
          <p:cNvCxnSpPr>
            <a:cxnSpLocks/>
          </p:cNvCxnSpPr>
          <p:nvPr/>
        </p:nvCxnSpPr>
        <p:spPr>
          <a:xfrm rot="16200000">
            <a:off x="8357543" y="2164041"/>
            <a:ext cx="0" cy="10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08FDB95-6FE8-4D72-A3A5-553F125E0A38}"/>
              </a:ext>
            </a:extLst>
          </p:cNvPr>
          <p:cNvSpPr txBox="1"/>
          <p:nvPr/>
        </p:nvSpPr>
        <p:spPr>
          <a:xfrm>
            <a:off x="8811795" y="2503574"/>
            <a:ext cx="28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Lückentext</a:t>
            </a:r>
          </a:p>
        </p:txBody>
      </p:sp>
    </p:spTree>
    <p:extLst>
      <p:ext uri="{BB962C8B-B14F-4D97-AF65-F5344CB8AC3E}">
        <p14:creationId xmlns:p14="http://schemas.microsoft.com/office/powerpoint/2010/main" val="209400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4E1D2-81A9-44C7-8916-27D33822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Folientools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1E4663-A829-4FCC-BAC5-17A47350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60"/>
          <a:stretch/>
        </p:blipFill>
        <p:spPr>
          <a:xfrm>
            <a:off x="620704" y="1593907"/>
            <a:ext cx="10950591" cy="154357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994F7D4-63B1-485D-A52E-B77F405E88B0}"/>
              </a:ext>
            </a:extLst>
          </p:cNvPr>
          <p:cNvSpPr/>
          <p:nvPr/>
        </p:nvSpPr>
        <p:spPr>
          <a:xfrm>
            <a:off x="7592037" y="2002559"/>
            <a:ext cx="3469693" cy="74903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5FDE74-C902-439F-9800-155FB17DE73E}"/>
              </a:ext>
            </a:extLst>
          </p:cNvPr>
          <p:cNvSpPr txBox="1"/>
          <p:nvPr/>
        </p:nvSpPr>
        <p:spPr>
          <a:xfrm>
            <a:off x="7592037" y="3317305"/>
            <a:ext cx="3469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Einstellungen, die die Folien betreffen: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Neue Folie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Folie duplizieren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Hintergrundfarbe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Verschieben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Löschen</a:t>
            </a:r>
          </a:p>
        </p:txBody>
      </p:sp>
    </p:spTree>
    <p:extLst>
      <p:ext uri="{BB962C8B-B14F-4D97-AF65-F5344CB8AC3E}">
        <p14:creationId xmlns:p14="http://schemas.microsoft.com/office/powerpoint/2010/main" val="26374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84767-B67D-4C5A-B153-D9300527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nicht auf MEBIS arbeiten will…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43A84F1-7728-47AA-860B-C52ABA7E3CE4}"/>
              </a:ext>
            </a:extLst>
          </p:cNvPr>
          <p:cNvSpPr/>
          <p:nvPr/>
        </p:nvSpPr>
        <p:spPr>
          <a:xfrm>
            <a:off x="4423106" y="6197259"/>
            <a:ext cx="334578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3200" dirty="0"/>
              <a:t>https://h5p.org/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4DA382-3C1B-4666-AEED-7FF8C3812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55"/>
          <a:stretch/>
        </p:blipFill>
        <p:spPr>
          <a:xfrm>
            <a:off x="542150" y="1509736"/>
            <a:ext cx="11107700" cy="4443177"/>
          </a:xfrm>
          <a:prstGeom prst="rect">
            <a:avLst/>
          </a:prstGeom>
        </p:spPr>
      </p:pic>
      <p:sp>
        <p:nvSpPr>
          <p:cNvPr id="6" name="Kreis: nicht ausgefüllt 5">
            <a:extLst>
              <a:ext uri="{FF2B5EF4-FFF2-40B4-BE49-F238E27FC236}">
                <a16:creationId xmlns:a16="http://schemas.microsoft.com/office/drawing/2014/main" id="{7C875919-DB89-46D8-9DBE-0B3C9A6A1DED}"/>
              </a:ext>
            </a:extLst>
          </p:cNvPr>
          <p:cNvSpPr/>
          <p:nvPr/>
        </p:nvSpPr>
        <p:spPr>
          <a:xfrm>
            <a:off x="9538114" y="1895912"/>
            <a:ext cx="2390862" cy="750814"/>
          </a:xfrm>
          <a:prstGeom prst="donut">
            <a:avLst>
              <a:gd name="adj" fmla="val 106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6494AE-3F2A-481A-8170-4C3C0659AD11}"/>
              </a:ext>
            </a:extLst>
          </p:cNvPr>
          <p:cNvSpPr/>
          <p:nvPr/>
        </p:nvSpPr>
        <p:spPr>
          <a:xfrm>
            <a:off x="542150" y="5183222"/>
            <a:ext cx="3345788" cy="1442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Das Verschieben von Inhalten ist möglich!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MEBIS &lt;-&gt; H5P.org</a:t>
            </a:r>
          </a:p>
        </p:txBody>
      </p:sp>
    </p:spTree>
    <p:extLst>
      <p:ext uri="{BB962C8B-B14F-4D97-AF65-F5344CB8AC3E}">
        <p14:creationId xmlns:p14="http://schemas.microsoft.com/office/powerpoint/2010/main" val="29319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5E3AB-60B1-4AEC-AD71-513930B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erwartet Sie in den nächsten 90 Minuten?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73758D-1789-4EC1-924C-2FF436D7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Rechtliche Grundlagen: Wo finde ich passendes Material?</a:t>
            </a:r>
          </a:p>
          <a:p>
            <a:r>
              <a:rPr lang="de-DE" dirty="0"/>
              <a:t>Was ist H5P? Wie ist das H5P – Tool aufgebaut?</a:t>
            </a:r>
          </a:p>
          <a:p>
            <a:r>
              <a:rPr lang="de-DE" dirty="0"/>
              <a:t>Erstellung interaktiver Präsentationen in MEBIS mit H5P</a:t>
            </a:r>
          </a:p>
          <a:p>
            <a:r>
              <a:rPr lang="de-DE" dirty="0"/>
              <a:t>Erste praktische Erfahrungen</a:t>
            </a:r>
          </a:p>
          <a:p>
            <a:r>
              <a:rPr lang="de-DE" dirty="0"/>
              <a:t>Reflexion und Abschluss</a:t>
            </a:r>
          </a:p>
        </p:txBody>
      </p:sp>
    </p:spTree>
    <p:extLst>
      <p:ext uri="{BB962C8B-B14F-4D97-AF65-F5344CB8AC3E}">
        <p14:creationId xmlns:p14="http://schemas.microsoft.com/office/powerpoint/2010/main" val="8101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D42E-2095-4D3E-B69F-0B64CC30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praktische </a:t>
            </a:r>
            <a:br>
              <a:rPr lang="de-DE" dirty="0"/>
            </a:br>
            <a:r>
              <a:rPr lang="de-DE" dirty="0"/>
              <a:t>Erfahrungen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CBB0F8-9C62-43A9-B1A3-884A5E8E9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Erstellen eines interaktiven Videos </a:t>
            </a:r>
          </a:p>
          <a:p>
            <a:r>
              <a:rPr lang="de-DE" dirty="0"/>
              <a:t>mit dem H5P - Tool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D76203-0CC5-4EB2-A192-D4399B9B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2794">
            <a:off x="7904155" y="563940"/>
            <a:ext cx="3688143" cy="28881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57360E-3F42-4626-B8EA-3685B027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5382">
            <a:off x="7272165" y="3144651"/>
            <a:ext cx="3690000" cy="28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CEDC0-72A7-4123-8E7C-6645819A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 und Abschluss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1362F8-E05B-4D8E-82D9-39E67726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4733635" cy="329457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Download der H5P- Dateien ist möglich</a:t>
            </a:r>
          </a:p>
          <a:p>
            <a:r>
              <a:rPr lang="de-DE" dirty="0"/>
              <a:t>Einsatz im Klassenverband</a:t>
            </a:r>
          </a:p>
          <a:p>
            <a:r>
              <a:rPr lang="de-DE" dirty="0"/>
              <a:t>MEBIS – Integration der Klassen -&gt; Wunsch des KMs</a:t>
            </a:r>
          </a:p>
          <a:p>
            <a:r>
              <a:rPr lang="de-DE" dirty="0"/>
              <a:t>MEBIS – Nutzung von allen Lehrkräften wünschenswert</a:t>
            </a:r>
          </a:p>
          <a:p>
            <a:r>
              <a:rPr lang="de-DE" dirty="0"/>
              <a:t>Weitere Angebote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C92438-4100-46B7-A376-27514D23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21" y="1368124"/>
            <a:ext cx="5309500" cy="4601567"/>
          </a:xfrm>
          <a:prstGeom prst="rect">
            <a:avLst/>
          </a:prstGeom>
        </p:spPr>
      </p:pic>
      <p:sp>
        <p:nvSpPr>
          <p:cNvPr id="5" name="Kreis: nicht ausgefüllt 4">
            <a:extLst>
              <a:ext uri="{FF2B5EF4-FFF2-40B4-BE49-F238E27FC236}">
                <a16:creationId xmlns:a16="http://schemas.microsoft.com/office/drawing/2014/main" id="{B71F1C2F-D683-4864-8C66-E8500138251D}"/>
              </a:ext>
            </a:extLst>
          </p:cNvPr>
          <p:cNvSpPr/>
          <p:nvPr/>
        </p:nvSpPr>
        <p:spPr>
          <a:xfrm>
            <a:off x="6249798" y="5360565"/>
            <a:ext cx="1870745" cy="93117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Kreis: nicht ausgefüllt 5">
            <a:extLst>
              <a:ext uri="{FF2B5EF4-FFF2-40B4-BE49-F238E27FC236}">
                <a16:creationId xmlns:a16="http://schemas.microsoft.com/office/drawing/2014/main" id="{37522FFA-F895-4ACB-A0CD-208332026F0E}"/>
              </a:ext>
            </a:extLst>
          </p:cNvPr>
          <p:cNvSpPr/>
          <p:nvPr/>
        </p:nvSpPr>
        <p:spPr>
          <a:xfrm>
            <a:off x="9110444" y="1218188"/>
            <a:ext cx="2692866" cy="1568742"/>
          </a:xfrm>
          <a:prstGeom prst="donut">
            <a:avLst>
              <a:gd name="adj" fmla="val 12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920A8-7C10-4023-9E1D-7C0AC0DD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passendes Material?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85C185-E047-47D0-A36D-E2EE6361B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5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2A479-5C8B-4B3D-956F-4F4D4CE8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Open Educational Resources (OER)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95809B-559B-4E53-B8B9-9F8C5A10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732907"/>
          </a:xfrm>
        </p:spPr>
        <p:txBody>
          <a:bodyPr>
            <a:normAutofit/>
          </a:bodyPr>
          <a:lstStyle/>
          <a:p>
            <a:r>
              <a:rPr lang="de-DE" altLang="de-DE" dirty="0"/>
              <a:t>freie Bildungsmaterialien</a:t>
            </a:r>
          </a:p>
          <a:p>
            <a:r>
              <a:rPr lang="de-DE" altLang="de-DE" dirty="0"/>
              <a:t>Grundidee:</a:t>
            </a:r>
          </a:p>
          <a:p>
            <a:pPr lvl="1"/>
            <a:r>
              <a:rPr lang="de-DE" altLang="de-DE" dirty="0"/>
              <a:t>urheberrechtlich geschütztes Material </a:t>
            </a:r>
          </a:p>
          <a:p>
            <a:pPr lvl="1"/>
            <a:r>
              <a:rPr lang="de-DE" altLang="de-DE" dirty="0"/>
              <a:t>Lizenzen definieren den Bearbeitungsspielraum</a:t>
            </a:r>
          </a:p>
          <a:p>
            <a:r>
              <a:rPr lang="de-DE" altLang="de-DE" dirty="0"/>
              <a:t>Fundorte:</a:t>
            </a:r>
          </a:p>
          <a:p>
            <a:pPr lvl="1"/>
            <a:r>
              <a:rPr lang="de-DE" altLang="de-DE" dirty="0"/>
              <a:t>OER-Portale</a:t>
            </a:r>
          </a:p>
          <a:p>
            <a:pPr lvl="1"/>
            <a:r>
              <a:rPr lang="de-DE" altLang="de-DE" dirty="0"/>
              <a:t>fach- oder medienspezifische Portale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2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053B7-8222-4B1C-A789-6A350A3C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Creative Commons (CC – Lizenzen)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71DD2-79EE-414C-84F1-4655EA0B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gemeinnützige Organisation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veröffentlicht (Standard-)Lizenzverträge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ermöglichen frei Inhalte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definieren Bearbeitungsspielraum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5017-E727-4D3E-A74F-DD8B4FA6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CC – Lizenzen?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4FB8AB76-CCB0-429B-B15F-DAAFB84E0A6D}"/>
              </a:ext>
            </a:extLst>
          </p:cNvPr>
          <p:cNvSpPr>
            <a:spLocks/>
          </p:cNvSpPr>
          <p:nvPr/>
        </p:nvSpPr>
        <p:spPr bwMode="auto">
          <a:xfrm>
            <a:off x="1130270" y="6359479"/>
            <a:ext cx="799357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de-DE" sz="1200" b="1" dirty="0">
                <a:solidFill>
                  <a:schemeClr val="bg1"/>
                </a:solidFill>
              </a:rPr>
              <a:t>Die sechs Lizenzen (plus CC Zero) </a:t>
            </a:r>
            <a:r>
              <a:rPr lang="de-DE" sz="1200" i="1" dirty="0">
                <a:solidFill>
                  <a:schemeClr val="bg1"/>
                </a:solidFill>
              </a:rPr>
              <a:t>von </a:t>
            </a:r>
            <a:r>
              <a:rPr lang="de-DE" sz="1200" b="1" i="1" dirty="0" err="1">
                <a:solidFill>
                  <a:schemeClr val="bg1"/>
                </a:solidFill>
              </a:rPr>
              <a:t>Jöran</a:t>
            </a:r>
            <a:r>
              <a:rPr lang="de-DE" sz="1200" b="1" i="1" dirty="0">
                <a:solidFill>
                  <a:schemeClr val="bg1"/>
                </a:solidFill>
              </a:rPr>
              <a:t> </a:t>
            </a:r>
            <a:r>
              <a:rPr lang="de-DE" sz="1200" b="1" i="1" dirty="0" err="1">
                <a:solidFill>
                  <a:schemeClr val="bg1"/>
                </a:solidFill>
              </a:rPr>
              <a:t>Muuß-Merholz</a:t>
            </a:r>
            <a:r>
              <a:rPr lang="de-DE" sz="1200" b="1" i="1" dirty="0">
                <a:solidFill>
                  <a:schemeClr val="bg1"/>
                </a:solidFill>
              </a:rPr>
              <a:t> </a:t>
            </a:r>
            <a:r>
              <a:rPr lang="de-DE" sz="1200" i="1" dirty="0">
                <a:solidFill>
                  <a:schemeClr val="bg1"/>
                </a:solidFill>
              </a:rPr>
              <a:t>unter</a:t>
            </a:r>
            <a:r>
              <a:rPr lang="de-DE" sz="1200" b="1" i="1" dirty="0">
                <a:solidFill>
                  <a:schemeClr val="bg1"/>
                </a:solidFill>
              </a:rPr>
              <a:t> </a:t>
            </a:r>
            <a:r>
              <a:rPr lang="de-DE" sz="1200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SA 3.0 </a:t>
            </a:r>
            <a:r>
              <a:rPr lang="de-DE" sz="1200" i="1" dirty="0">
                <a:solidFill>
                  <a:schemeClr val="bg1"/>
                </a:solidFill>
              </a:rPr>
              <a:t>für </a:t>
            </a:r>
            <a:r>
              <a:rPr lang="de-DE" sz="1200" i="1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wb</a:t>
            </a:r>
            <a:r>
              <a:rPr lang="de-DE" sz="1200" i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-web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8EC12-D3A4-4E45-B22E-E335376B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377975" y="1477941"/>
            <a:ext cx="8814025" cy="45619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feil: Fünfeck 5">
            <a:extLst>
              <a:ext uri="{FF2B5EF4-FFF2-40B4-BE49-F238E27FC236}">
                <a16:creationId xmlns:a16="http://schemas.microsoft.com/office/drawing/2014/main" id="{13611AE6-DF11-4BAE-A823-7647CBA51CAB}"/>
              </a:ext>
            </a:extLst>
          </p:cNvPr>
          <p:cNvSpPr/>
          <p:nvPr/>
        </p:nvSpPr>
        <p:spPr>
          <a:xfrm>
            <a:off x="375613" y="2317375"/>
            <a:ext cx="3002362" cy="32950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Unterscheidung: </a:t>
            </a:r>
          </a:p>
          <a:p>
            <a:pPr algn="ctr"/>
            <a:r>
              <a:rPr lang="de-DE" sz="1600" dirty="0"/>
              <a:t>Geschützter Rahmen des Schulhauses und Veröffentlichung z.B. im Internet!</a:t>
            </a:r>
          </a:p>
        </p:txBody>
      </p:sp>
    </p:spTree>
    <p:extLst>
      <p:ext uri="{BB962C8B-B14F-4D97-AF65-F5344CB8AC3E}">
        <p14:creationId xmlns:p14="http://schemas.microsoft.com/office/powerpoint/2010/main" val="38544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97C3D-D29B-4F96-BA33-349AB8BC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H5P? </a:t>
            </a:r>
            <a:br>
              <a:rPr lang="de-DE" dirty="0"/>
            </a:br>
            <a:r>
              <a:rPr lang="de-DE" dirty="0"/>
              <a:t>Wie ist das H5P – Tool aufgebaut?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729493-162C-4384-9DE6-BC9F8B6B5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50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67C99-1FF3-4AE7-A271-AB3A5A2C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H5P?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0F6880-2124-417E-AAFF-082B0468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30" y="1624409"/>
            <a:ext cx="4325554" cy="23914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1A727-2DFA-4024-8E19-1E67E1A4F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69" y="1624409"/>
            <a:ext cx="4611316" cy="23914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E98EE7-65BC-453D-BAC2-8A06702193A8}"/>
              </a:ext>
            </a:extLst>
          </p:cNvPr>
          <p:cNvSpPr txBox="1"/>
          <p:nvPr/>
        </p:nvSpPr>
        <p:spPr>
          <a:xfrm>
            <a:off x="727232" y="4202884"/>
            <a:ext cx="400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freie/offene Software </a:t>
            </a:r>
          </a:p>
          <a:p>
            <a:pPr algn="ctr"/>
            <a:r>
              <a:rPr lang="de-DE" dirty="0"/>
              <a:t>Erstellung interaktiver Inhalte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AF7B85-7FBF-4370-BE24-770F0EAF4EA3}"/>
              </a:ext>
            </a:extLst>
          </p:cNvPr>
          <p:cNvSpPr txBox="1"/>
          <p:nvPr/>
        </p:nvSpPr>
        <p:spPr>
          <a:xfrm>
            <a:off x="6992152" y="4202884"/>
            <a:ext cx="400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H5P „</a:t>
            </a:r>
            <a:r>
              <a:rPr lang="de-DE" dirty="0" err="1"/>
              <a:t>meets</a:t>
            </a:r>
            <a:r>
              <a:rPr lang="de-DE" dirty="0"/>
              <a:t>“ MEBIS</a:t>
            </a:r>
          </a:p>
          <a:p>
            <a:pPr algn="ctr"/>
            <a:r>
              <a:rPr lang="de-DE" dirty="0"/>
              <a:t>vollständige Integration</a:t>
            </a:r>
          </a:p>
        </p:txBody>
      </p:sp>
    </p:spTree>
    <p:extLst>
      <p:ext uri="{BB962C8B-B14F-4D97-AF65-F5344CB8AC3E}">
        <p14:creationId xmlns:p14="http://schemas.microsoft.com/office/powerpoint/2010/main" val="19305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4DA29-57C9-4E10-AD85-9C46C07C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„Interaktive Präsentationen“?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EBA20-D933-4BF6-9B3A-BE7B549A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6033927" cy="380119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Intensive Auseinandersetzung mit einem Thema</a:t>
            </a:r>
          </a:p>
          <a:p>
            <a:r>
              <a:rPr lang="de-DE" dirty="0"/>
              <a:t>Wo bleibt der Wissenszuwachs?</a:t>
            </a:r>
          </a:p>
          <a:p>
            <a:r>
              <a:rPr lang="de-DE" dirty="0"/>
              <a:t>Wie kann das neu erworbene Wissen überprüft werden?</a:t>
            </a:r>
          </a:p>
          <a:p>
            <a:r>
              <a:rPr lang="de-DE" dirty="0"/>
              <a:t>Arbeit mit den Präsentationen ist auch außerhalb des Unterrichts möglich.</a:t>
            </a:r>
          </a:p>
          <a:p>
            <a:r>
              <a:rPr lang="de-DE" dirty="0"/>
              <a:t>„</a:t>
            </a:r>
            <a:r>
              <a:rPr lang="de-DE" i="1" dirty="0"/>
              <a:t>Ich habe kein PPT!</a:t>
            </a:r>
            <a:r>
              <a:rPr lang="de-DE" dirty="0"/>
              <a:t>“ -&gt; Kann also umgangen werden!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4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TM10001114[[fn=Katalog]]</Template>
  <TotalTime>0</TotalTime>
  <Words>383</Words>
  <Application>Microsoft Office PowerPoint</Application>
  <PresentationFormat>Breitbild</PresentationFormat>
  <Paragraphs>77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Katalog</vt:lpstr>
      <vt:lpstr>H5P – Interaktive Präsentationen</vt:lpstr>
      <vt:lpstr>Was erwartet Sie in den nächsten 90 Minuten?</vt:lpstr>
      <vt:lpstr>Wo finde ich passendes Material?</vt:lpstr>
      <vt:lpstr>Open Educational Resources (OER)</vt:lpstr>
      <vt:lpstr>Creative Commons (CC – Lizenzen)</vt:lpstr>
      <vt:lpstr>Was sind CC – Lizenzen?</vt:lpstr>
      <vt:lpstr>Was ist H5P?  Wie ist das H5P – Tool aufgebaut?</vt:lpstr>
      <vt:lpstr>Was ist H5P?</vt:lpstr>
      <vt:lpstr>Warum „Interaktive Präsentationen“?</vt:lpstr>
      <vt:lpstr>Wie ist das H5P – Tool aufgebaut?</vt:lpstr>
      <vt:lpstr>Erstellung interaktiver Präsentationen in MEBIS mit H5P</vt:lpstr>
      <vt:lpstr>PowerPoint-Präsentation</vt:lpstr>
      <vt:lpstr>PowerPoint-Präsentation</vt:lpstr>
      <vt:lpstr>PowerPoint-Präsentation</vt:lpstr>
      <vt:lpstr>Wie können interaktive Präsentationen erstellt werden?</vt:lpstr>
      <vt:lpstr>Ein Überblick</vt:lpstr>
      <vt:lpstr>Welche interaktiven Elemente gibt es?</vt:lpstr>
      <vt:lpstr>Folientools</vt:lpstr>
      <vt:lpstr>Wer nicht auf MEBIS arbeiten will…</vt:lpstr>
      <vt:lpstr>Erste praktische  Erfahrungen</vt:lpstr>
      <vt:lpstr>Reflexion und Abschluss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H5P – Interaktive Videos</dc:title>
  <dc:creator>Michael Köhle</dc:creator>
  <cp:lastModifiedBy>Michael Köhle</cp:lastModifiedBy>
  <cp:revision>31</cp:revision>
  <dcterms:created xsi:type="dcterms:W3CDTF">2019-10-26T15:31:07Z</dcterms:created>
  <dcterms:modified xsi:type="dcterms:W3CDTF">2020-02-02T09:37:06Z</dcterms:modified>
</cp:coreProperties>
</file>