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04" r:id="rId5"/>
    <p:sldId id="305" r:id="rId6"/>
    <p:sldId id="285" r:id="rId7"/>
    <p:sldId id="306" r:id="rId8"/>
    <p:sldId id="307" r:id="rId9"/>
    <p:sldId id="313" r:id="rId10"/>
    <p:sldId id="308" r:id="rId11"/>
    <p:sldId id="309" r:id="rId12"/>
    <p:sldId id="310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material/medien/die-cc-lizenzen-im-uberblick-welche-lizenz-fur-welche-zwecke-1.html" TargetMode="External"/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01DC3-B278-43FA-8911-073F5969E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H5P – Bilder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4FD35E-524E-45DF-AC90-3C20CEA72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…einige Möglichkeiten, interaktiv mit Bildern zu arbeiten.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CB6EE9-151B-4FE2-BE98-F2D41673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20" y="5306202"/>
            <a:ext cx="1196476" cy="4187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074E0B-2AD0-4DD1-9E3F-E0092B83F250}"/>
              </a:ext>
            </a:extLst>
          </p:cNvPr>
          <p:cNvSpPr txBox="1"/>
          <p:nvPr/>
        </p:nvSpPr>
        <p:spPr>
          <a:xfrm>
            <a:off x="10921320" y="5772208"/>
            <a:ext cx="11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Michael Köhle, FB Informatik, 2019</a:t>
            </a:r>
          </a:p>
        </p:txBody>
      </p:sp>
    </p:spTree>
    <p:extLst>
      <p:ext uri="{BB962C8B-B14F-4D97-AF65-F5344CB8AC3E}">
        <p14:creationId xmlns:p14="http://schemas.microsoft.com/office/powerpoint/2010/main" val="8236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58E4B-1517-4EEF-9196-0EF2B827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H5P – Tool mit Bildern gibt es?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735B9-6E55-4472-A5A5-08731010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3" y="1607216"/>
            <a:ext cx="4386562" cy="10492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5E457F-F2B5-4B65-A134-04423F2E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83" y="2792652"/>
            <a:ext cx="4400276" cy="9656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3552A2-C097-4BBB-8B89-7FDBF0F3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24" y="2330566"/>
            <a:ext cx="4386562" cy="9241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534807-591D-47B1-8094-FD9919395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83" y="4293716"/>
            <a:ext cx="10097909" cy="132416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BB2D766-AEC3-4807-A738-8AFFB55E3685}"/>
              </a:ext>
            </a:extLst>
          </p:cNvPr>
          <p:cNvSpPr/>
          <p:nvPr/>
        </p:nvSpPr>
        <p:spPr>
          <a:xfrm>
            <a:off x="4568964" y="4872609"/>
            <a:ext cx="268214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Live - Beispiele</a:t>
            </a:r>
          </a:p>
        </p:txBody>
      </p:sp>
    </p:spTree>
    <p:extLst>
      <p:ext uri="{BB962C8B-B14F-4D97-AF65-F5344CB8AC3E}">
        <p14:creationId xmlns:p14="http://schemas.microsoft.com/office/powerpoint/2010/main" val="3911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F3191-353F-433A-A08E-51EA8FFF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Erstellung interaktiver Aufgaben mit Bildern in MEBIS mit H5P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DE6D7E-DA42-4E5B-91A2-A51441F0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644" y="2171769"/>
            <a:ext cx="3451901" cy="3922802"/>
          </a:xfrm>
        </p:spPr>
        <p:txBody>
          <a:bodyPr>
            <a:normAutofit/>
          </a:bodyPr>
          <a:lstStyle/>
          <a:p>
            <a:r>
              <a:rPr lang="de-DE" dirty="0"/>
              <a:t>Kurs muss erstellt sein</a:t>
            </a:r>
          </a:p>
          <a:p>
            <a:r>
              <a:rPr lang="de-DE" dirty="0"/>
              <a:t>Nutzer (z.B. Schüler und Kollegen) können individuell hinzugefügt werden</a:t>
            </a:r>
          </a:p>
          <a:p>
            <a:r>
              <a:rPr lang="de-DE" dirty="0"/>
              <a:t>Empfehlungen:</a:t>
            </a:r>
          </a:p>
          <a:p>
            <a:pPr lvl="1"/>
            <a:r>
              <a:rPr lang="de-DE" dirty="0"/>
              <a:t>„Sandkasten-Kurs“ erstellen</a:t>
            </a:r>
          </a:p>
          <a:p>
            <a:pPr lvl="1"/>
            <a:r>
              <a:rPr lang="de-DE" dirty="0"/>
              <a:t>Dummy – User erstellen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0EF7EE-E56F-402A-9A33-9AE0E765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55" y="1943657"/>
            <a:ext cx="5572534" cy="41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7815A-5F05-4644-9E62-B133760E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31" y="0"/>
            <a:ext cx="8219195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741E8E7-10C0-47CF-9EE6-A83495EC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34" y="0"/>
            <a:ext cx="409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D42E-2095-4D3E-B69F-0B64CC30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praktische </a:t>
            </a:r>
            <a:br>
              <a:rPr lang="de-DE" dirty="0"/>
            </a:br>
            <a:r>
              <a:rPr lang="de-DE" dirty="0"/>
              <a:t>Erfahrungen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CBB0F8-9C62-43A9-B1A3-884A5E8E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Erstellen interaktiver Aufgaben mit Bildern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D76203-0CC5-4EB2-A192-D4399B9B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794">
            <a:off x="7904155" y="563940"/>
            <a:ext cx="3688143" cy="28881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57360E-3F42-4626-B8EA-3685B027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5382">
            <a:off x="7272165" y="3144651"/>
            <a:ext cx="3690000" cy="28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EDC0-72A7-4123-8E7C-6645819A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 und Abschluss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362F8-E05B-4D8E-82D9-39E67726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4733635" cy="329457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Download der H5P- Dateien ist möglich</a:t>
            </a:r>
          </a:p>
          <a:p>
            <a:r>
              <a:rPr lang="de-DE" dirty="0"/>
              <a:t>Einsatz im Klassenverband</a:t>
            </a:r>
          </a:p>
          <a:p>
            <a:r>
              <a:rPr lang="de-DE" dirty="0"/>
              <a:t>MEBIS – Integration der Klassen -&gt; Wunsch des KMs</a:t>
            </a:r>
          </a:p>
          <a:p>
            <a:r>
              <a:rPr lang="de-DE" dirty="0"/>
              <a:t>MEBIS – Nutzung von allen Lehrkräften wünschenswert</a:t>
            </a:r>
          </a:p>
          <a:p>
            <a:r>
              <a:rPr lang="de-DE" dirty="0"/>
              <a:t>Weitere Angebote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92438-4100-46B7-A376-27514D23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21" y="1368124"/>
            <a:ext cx="5309500" cy="4601567"/>
          </a:xfrm>
          <a:prstGeom prst="rect">
            <a:avLst/>
          </a:prstGeom>
        </p:spPr>
      </p:pic>
      <p:sp>
        <p:nvSpPr>
          <p:cNvPr id="5" name="Kreis: nicht ausgefüllt 4">
            <a:extLst>
              <a:ext uri="{FF2B5EF4-FFF2-40B4-BE49-F238E27FC236}">
                <a16:creationId xmlns:a16="http://schemas.microsoft.com/office/drawing/2014/main" id="{B71F1C2F-D683-4864-8C66-E8500138251D}"/>
              </a:ext>
            </a:extLst>
          </p:cNvPr>
          <p:cNvSpPr/>
          <p:nvPr/>
        </p:nvSpPr>
        <p:spPr>
          <a:xfrm>
            <a:off x="6249798" y="5360565"/>
            <a:ext cx="1870745" cy="93117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37522FFA-F895-4ACB-A0CD-208332026F0E}"/>
              </a:ext>
            </a:extLst>
          </p:cNvPr>
          <p:cNvSpPr/>
          <p:nvPr/>
        </p:nvSpPr>
        <p:spPr>
          <a:xfrm>
            <a:off x="9110444" y="1218188"/>
            <a:ext cx="2692866" cy="1568742"/>
          </a:xfrm>
          <a:prstGeom prst="donut">
            <a:avLst>
              <a:gd name="adj" fmla="val 12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5E3AB-60B1-4AEC-AD71-513930B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erwartet Sie in den nächsten 90 Minuten?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3758D-1789-4EC1-924C-2FF436D7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Rechtliche Grundlagen: Wo finde ich passendes Material?</a:t>
            </a:r>
          </a:p>
          <a:p>
            <a:r>
              <a:rPr lang="de-DE" dirty="0"/>
              <a:t>Was ist H5P? Wie ist das H5P – Tool aufgebaut?</a:t>
            </a:r>
          </a:p>
          <a:p>
            <a:r>
              <a:rPr lang="de-DE" dirty="0"/>
              <a:t>Erstellung interaktiver Aufgaben mit Bildern</a:t>
            </a:r>
          </a:p>
          <a:p>
            <a:r>
              <a:rPr lang="de-DE" dirty="0"/>
              <a:t>Erste praktische Erfahrungen</a:t>
            </a:r>
          </a:p>
          <a:p>
            <a:r>
              <a:rPr lang="de-DE" dirty="0"/>
              <a:t>Reflexion und Abschluss</a:t>
            </a:r>
          </a:p>
        </p:txBody>
      </p:sp>
    </p:spTree>
    <p:extLst>
      <p:ext uri="{BB962C8B-B14F-4D97-AF65-F5344CB8AC3E}">
        <p14:creationId xmlns:p14="http://schemas.microsoft.com/office/powerpoint/2010/main" val="8101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920A8-7C10-4023-9E1D-7C0AC0DD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passendes Material?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85C185-E047-47D0-A36D-E2EE6361B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A479-5C8B-4B3D-956F-4F4D4CE8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Open Educational Resources (OER)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5809B-559B-4E53-B8B9-9F8C5A10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32907"/>
          </a:xfrm>
        </p:spPr>
        <p:txBody>
          <a:bodyPr>
            <a:normAutofit/>
          </a:bodyPr>
          <a:lstStyle/>
          <a:p>
            <a:r>
              <a:rPr lang="de-DE" altLang="de-DE" dirty="0"/>
              <a:t>freie Bildungsmaterialien</a:t>
            </a:r>
          </a:p>
          <a:p>
            <a:r>
              <a:rPr lang="de-DE" altLang="de-DE" dirty="0"/>
              <a:t>Grundidee:</a:t>
            </a:r>
          </a:p>
          <a:p>
            <a:pPr lvl="1"/>
            <a:r>
              <a:rPr lang="de-DE" altLang="de-DE" dirty="0"/>
              <a:t>urheberrechtlich geschütztes Material </a:t>
            </a:r>
          </a:p>
          <a:p>
            <a:pPr lvl="1"/>
            <a:r>
              <a:rPr lang="de-DE" altLang="de-DE" dirty="0"/>
              <a:t>Lizenzen definieren den Bearbeitungsspielraum</a:t>
            </a:r>
          </a:p>
          <a:p>
            <a:r>
              <a:rPr lang="de-DE" altLang="de-DE" dirty="0"/>
              <a:t>Fundorte:</a:t>
            </a:r>
          </a:p>
          <a:p>
            <a:pPr lvl="1"/>
            <a:r>
              <a:rPr lang="de-DE" altLang="de-DE" dirty="0"/>
              <a:t>OER-Portale</a:t>
            </a:r>
          </a:p>
          <a:p>
            <a:pPr lvl="1"/>
            <a:r>
              <a:rPr lang="de-DE" altLang="de-DE" dirty="0"/>
              <a:t>fach- oder medienspezifische Portale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053B7-8222-4B1C-A789-6A350A3C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Creative Commons (CC – Lizenzen)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71DD2-79EE-414C-84F1-4655EA0B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gemeinnützige Organisation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veröffentlicht (Standard-)Lizenzverträge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ermöglichen frei Inhalte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definieren Bearbeitungsspielraum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5017-E727-4D3E-A74F-DD8B4FA6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CC – Lizenzen?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FB8AB76-CCB0-429B-B15F-DAAFB84E0A6D}"/>
              </a:ext>
            </a:extLst>
          </p:cNvPr>
          <p:cNvSpPr>
            <a:spLocks/>
          </p:cNvSpPr>
          <p:nvPr/>
        </p:nvSpPr>
        <p:spPr bwMode="auto">
          <a:xfrm>
            <a:off x="1130270" y="6359479"/>
            <a:ext cx="799357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Die sechs Lizenzen (plus CC Zero) </a:t>
            </a:r>
            <a:r>
              <a:rPr lang="de-DE" sz="1200" i="1" dirty="0">
                <a:solidFill>
                  <a:schemeClr val="bg1"/>
                </a:solidFill>
              </a:rPr>
              <a:t>von </a:t>
            </a:r>
            <a:r>
              <a:rPr lang="de-DE" sz="1200" b="1" i="1" dirty="0" err="1">
                <a:solidFill>
                  <a:schemeClr val="bg1"/>
                </a:solidFill>
              </a:rPr>
              <a:t>Jöran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b="1" i="1" dirty="0" err="1">
                <a:solidFill>
                  <a:schemeClr val="bg1"/>
                </a:solidFill>
              </a:rPr>
              <a:t>Muuß-Merholz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dirty="0">
                <a:solidFill>
                  <a:schemeClr val="bg1"/>
                </a:solidFill>
              </a:rPr>
              <a:t>unter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 3.0 </a:t>
            </a:r>
            <a:r>
              <a:rPr lang="de-DE" sz="1200" i="1" dirty="0">
                <a:solidFill>
                  <a:schemeClr val="bg1"/>
                </a:solidFill>
              </a:rPr>
              <a:t>für </a:t>
            </a:r>
            <a:r>
              <a:rPr lang="de-DE" sz="1200" i="1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</a:t>
            </a:r>
            <a:r>
              <a:rPr lang="de-DE" sz="12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-web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8EC12-D3A4-4E45-B22E-E335376B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77975" y="1477941"/>
            <a:ext cx="8814025" cy="4561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feil: Fünfeck 5">
            <a:extLst>
              <a:ext uri="{FF2B5EF4-FFF2-40B4-BE49-F238E27FC236}">
                <a16:creationId xmlns:a16="http://schemas.microsoft.com/office/drawing/2014/main" id="{13611AE6-DF11-4BAE-A823-7647CBA51CAB}"/>
              </a:ext>
            </a:extLst>
          </p:cNvPr>
          <p:cNvSpPr/>
          <p:nvPr/>
        </p:nvSpPr>
        <p:spPr>
          <a:xfrm>
            <a:off x="375613" y="2317375"/>
            <a:ext cx="3002362" cy="3295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Unterscheidung: </a:t>
            </a:r>
          </a:p>
          <a:p>
            <a:pPr algn="ctr"/>
            <a:r>
              <a:rPr lang="de-DE" sz="1600" dirty="0"/>
              <a:t>Geschützter Rahmen des Schulhauses und Veröffentlichung z.B. im Internet!</a:t>
            </a:r>
          </a:p>
        </p:txBody>
      </p:sp>
    </p:spTree>
    <p:extLst>
      <p:ext uri="{BB962C8B-B14F-4D97-AF65-F5344CB8AC3E}">
        <p14:creationId xmlns:p14="http://schemas.microsoft.com/office/powerpoint/2010/main" val="38544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97C3D-D29B-4F96-BA33-349AB8BC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 </a:t>
            </a:r>
            <a:br>
              <a:rPr lang="de-DE" dirty="0"/>
            </a:br>
            <a:r>
              <a:rPr lang="de-DE" dirty="0"/>
              <a:t>Wie ist das H5P – Tool aufgebaut?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729493-162C-4384-9DE6-BC9F8B6B5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67C99-1FF3-4AE7-A271-AB3A5A2C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0F6880-2124-417E-AAFF-082B0468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30" y="1624409"/>
            <a:ext cx="4325554" cy="23914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1A727-2DFA-4024-8E19-1E67E1A4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69" y="1624409"/>
            <a:ext cx="4611316" cy="23914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E98EE7-65BC-453D-BAC2-8A06702193A8}"/>
              </a:ext>
            </a:extLst>
          </p:cNvPr>
          <p:cNvSpPr txBox="1"/>
          <p:nvPr/>
        </p:nvSpPr>
        <p:spPr>
          <a:xfrm>
            <a:off x="72723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freie/offene Software </a:t>
            </a:r>
          </a:p>
          <a:p>
            <a:pPr algn="ctr"/>
            <a:r>
              <a:rPr lang="de-DE" dirty="0"/>
              <a:t>Erstellung interaktiver Inhalte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AF7B85-7FBF-4370-BE24-770F0EAF4EA3}"/>
              </a:ext>
            </a:extLst>
          </p:cNvPr>
          <p:cNvSpPr txBox="1"/>
          <p:nvPr/>
        </p:nvSpPr>
        <p:spPr>
          <a:xfrm>
            <a:off x="699215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H5P „</a:t>
            </a:r>
            <a:r>
              <a:rPr lang="de-DE" dirty="0" err="1"/>
              <a:t>meets</a:t>
            </a:r>
            <a:r>
              <a:rPr lang="de-DE" dirty="0"/>
              <a:t>“ MEBIS</a:t>
            </a:r>
          </a:p>
          <a:p>
            <a:pPr algn="ctr"/>
            <a:r>
              <a:rPr lang="de-DE" dirty="0"/>
              <a:t>vollständige Integration</a:t>
            </a:r>
          </a:p>
        </p:txBody>
      </p:sp>
    </p:spTree>
    <p:extLst>
      <p:ext uri="{BB962C8B-B14F-4D97-AF65-F5344CB8AC3E}">
        <p14:creationId xmlns:p14="http://schemas.microsoft.com/office/powerpoint/2010/main" val="19305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C8BE-A45F-49EC-BBB7-9FC1EBB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H5P„umsetzen“? </a:t>
            </a:r>
            <a:br>
              <a:rPr lang="de-DE" dirty="0"/>
            </a:br>
            <a:r>
              <a:rPr lang="de-DE" dirty="0"/>
              <a:t>Eine Themenauswahl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AF1638-0BAD-4ACB-B6E2-F1B581988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GPG: Deutschland: Städte zuordnen</a:t>
            </a:r>
          </a:p>
          <a:p>
            <a:r>
              <a:rPr lang="de-DE" dirty="0"/>
              <a:t>GPG: Was passt zusammen?</a:t>
            </a:r>
          </a:p>
          <a:p>
            <a:r>
              <a:rPr lang="de-DE" dirty="0"/>
              <a:t>MAT: Gleichungen sortieren</a:t>
            </a:r>
          </a:p>
          <a:p>
            <a:r>
              <a:rPr lang="de-DE" dirty="0"/>
              <a:t>MAT: Einmaleins - Training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089B5-4D39-44E0-AE97-EB95B2F6E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NuT</a:t>
            </a:r>
            <a:r>
              <a:rPr lang="de-DE" dirty="0"/>
              <a:t>: Versuchsaufbau beschreiben</a:t>
            </a:r>
          </a:p>
          <a:p>
            <a:r>
              <a:rPr lang="de-DE" dirty="0"/>
              <a:t>MAT: Kopfrechnen</a:t>
            </a:r>
          </a:p>
          <a:p>
            <a:r>
              <a:rPr lang="de-DE" dirty="0"/>
              <a:t>GPG: Bundesländer zuordnen</a:t>
            </a:r>
          </a:p>
          <a:p>
            <a:r>
              <a:rPr lang="de-DE" dirty="0"/>
              <a:t>ENG: </a:t>
            </a:r>
            <a:r>
              <a:rPr lang="de-DE" dirty="0" err="1"/>
              <a:t>Sights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…</a:t>
            </a:r>
          </a:p>
          <a:p>
            <a:r>
              <a:rPr lang="de-DE" dirty="0"/>
              <a:t>GPG: Europareise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5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318</Words>
  <Application>Microsoft Office PowerPoint</Application>
  <PresentationFormat>Breitbild</PresentationFormat>
  <Paragraphs>59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Katalog</vt:lpstr>
      <vt:lpstr>H5P – Bilder</vt:lpstr>
      <vt:lpstr>Was erwartet Sie in den nächsten 90 Minuten?</vt:lpstr>
      <vt:lpstr>Wo finde ich passendes Material?</vt:lpstr>
      <vt:lpstr>Open Educational Resources (OER)</vt:lpstr>
      <vt:lpstr>Creative Commons (CC – Lizenzen)</vt:lpstr>
      <vt:lpstr>Was sind CC – Lizenzen?</vt:lpstr>
      <vt:lpstr>Was ist H5P?  Wie ist das H5P – Tool aufgebaut?</vt:lpstr>
      <vt:lpstr>Was ist H5P?</vt:lpstr>
      <vt:lpstr>Was kann H5P„umsetzen“?  Eine Themenauswahl</vt:lpstr>
      <vt:lpstr>Welche H5P – Tool mit Bildern gibt es?</vt:lpstr>
      <vt:lpstr>Erstellung interaktiver Aufgaben mit Bildern in MEBIS mit H5P</vt:lpstr>
      <vt:lpstr>PowerPoint-Präsentation</vt:lpstr>
      <vt:lpstr>Erste praktische  Erfahrungen</vt:lpstr>
      <vt:lpstr>Reflexion und Abschluss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– Interaktive Videos</dc:title>
  <dc:creator>Michael Köhle</dc:creator>
  <cp:lastModifiedBy>Michael Köhle</cp:lastModifiedBy>
  <cp:revision>29</cp:revision>
  <dcterms:created xsi:type="dcterms:W3CDTF">2019-10-26T15:31:07Z</dcterms:created>
  <dcterms:modified xsi:type="dcterms:W3CDTF">2019-11-30T09:48:23Z</dcterms:modified>
</cp:coreProperties>
</file>