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16" r:id="rId5"/>
    <p:sldId id="304" r:id="rId6"/>
    <p:sldId id="305" r:id="rId7"/>
    <p:sldId id="285" r:id="rId8"/>
    <p:sldId id="306" r:id="rId9"/>
    <p:sldId id="307" r:id="rId10"/>
    <p:sldId id="313" r:id="rId11"/>
    <p:sldId id="308" r:id="rId12"/>
    <p:sldId id="317" r:id="rId13"/>
    <p:sldId id="309" r:id="rId14"/>
    <p:sldId id="310" r:id="rId15"/>
    <p:sldId id="319" r:id="rId16"/>
    <p:sldId id="320" r:id="rId17"/>
    <p:sldId id="321" r:id="rId18"/>
    <p:sldId id="318" r:id="rId19"/>
    <p:sldId id="314" r:id="rId20"/>
    <p:sldId id="31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8093A-2841-4B45-94F2-819E3173C651}" type="datetimeFigureOut">
              <a:rPr lang="de-DE" smtClean="0"/>
              <a:t>12.01.2020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DCC7-607D-41DE-BCD9-264D468EE1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89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-&gt; Material im Anhang!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DDCC7-607D-41DE-BCD9-264D468EE16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97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Möglichkeit der Integration auf WP – Seiten,</a:t>
            </a:r>
          </a:p>
          <a:p>
            <a:r>
              <a:rPr lang="de-DE" dirty="0"/>
              <a:t>Allerdings mit Vorsicht!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DDCC7-607D-41DE-BCD9-264D468EE16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82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DUMMY – User hinweisen!</a:t>
            </a:r>
          </a:p>
          <a:p>
            <a:r>
              <a:rPr lang="de-DE" dirty="0" err="1"/>
              <a:t>Info.lehrer</a:t>
            </a:r>
            <a:r>
              <a:rPr lang="de-DE" dirty="0"/>
              <a:t>		</a:t>
            </a:r>
            <a:r>
              <a:rPr lang="de-DE" dirty="0" err="1"/>
              <a:t>ScratchInf</a:t>
            </a:r>
            <a:r>
              <a:rPr lang="de-DE" dirty="0"/>
              <a:t>#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DDCC7-607D-41DE-BCD9-264D468EE16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60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Kann auch durch Schüler erstellt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DDCC7-607D-41DE-BCD9-264D468EE16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7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b-web.de/material/medien/die-cc-lizenzen-im-uberblick-welche-lizenz-fur-welche-zwecke-1.html" TargetMode="External"/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01DC3-B278-43FA-8911-073F5969E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H5P – Quiz - Aufgaben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4FD35E-524E-45DF-AC90-3C20CEA72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…einige Möglichkeiten, das Wissen der Lerngruppe zu überprüfen.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CB6EE9-151B-4FE2-BE98-F2D41673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20" y="5306202"/>
            <a:ext cx="1196476" cy="4187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074E0B-2AD0-4DD1-9E3F-E0092B83F250}"/>
              </a:ext>
            </a:extLst>
          </p:cNvPr>
          <p:cNvSpPr txBox="1"/>
          <p:nvPr/>
        </p:nvSpPr>
        <p:spPr>
          <a:xfrm>
            <a:off x="10921320" y="5772208"/>
            <a:ext cx="11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Michael Köhle, FB Informatik, 2019</a:t>
            </a:r>
          </a:p>
        </p:txBody>
      </p:sp>
    </p:spTree>
    <p:extLst>
      <p:ext uri="{BB962C8B-B14F-4D97-AF65-F5344CB8AC3E}">
        <p14:creationId xmlns:p14="http://schemas.microsoft.com/office/powerpoint/2010/main" val="8236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C8BE-A45F-49EC-BBB7-9FC1EBB9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H5P„umsetzen“? </a:t>
            </a:r>
            <a:br>
              <a:rPr lang="de-DE" dirty="0"/>
            </a:br>
            <a:r>
              <a:rPr lang="de-DE" dirty="0"/>
              <a:t>Eine Themenauswahl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AF1638-0BAD-4ACB-B6E2-F1B581988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Fragen zum Text</a:t>
            </a:r>
          </a:p>
          <a:p>
            <a:r>
              <a:rPr lang="de-DE" dirty="0"/>
              <a:t>Fragen zu Referaten</a:t>
            </a:r>
          </a:p>
          <a:p>
            <a:r>
              <a:rPr lang="de-DE" dirty="0"/>
              <a:t>Fragen zur Probenvorbereitung</a:t>
            </a:r>
          </a:p>
          <a:p>
            <a:r>
              <a:rPr lang="de-DE" dirty="0"/>
              <a:t>Fragen zur Wiederholung</a:t>
            </a:r>
          </a:p>
          <a:p>
            <a:r>
              <a:rPr lang="de-DE" dirty="0"/>
              <a:t>Vokabeltraining</a:t>
            </a:r>
          </a:p>
          <a:p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545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58E4B-1517-4EEF-9196-0EF2B827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H5P – Tools mit Quiz - Aufgaben gibt es?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534807-591D-47B1-8094-FD991939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4580516"/>
            <a:ext cx="10097909" cy="132416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BB2D766-AEC3-4807-A738-8AFFB55E3685}"/>
              </a:ext>
            </a:extLst>
          </p:cNvPr>
          <p:cNvSpPr/>
          <p:nvPr/>
        </p:nvSpPr>
        <p:spPr>
          <a:xfrm>
            <a:off x="4754926" y="5159409"/>
            <a:ext cx="268214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Live - Beispiele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2BC752-786D-4DD3-966C-C3D8379CA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21" y="3196356"/>
            <a:ext cx="3581900" cy="7144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7EFA02-F74D-4B61-B0C5-CE57E816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21" y="3196356"/>
            <a:ext cx="3715268" cy="6858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DE6155-A61A-4694-B0AD-6EAFC3E77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745" y="2068658"/>
            <a:ext cx="3419952" cy="676369"/>
          </a:xfrm>
          <a:prstGeom prst="rect">
            <a:avLst/>
          </a:prstGeom>
        </p:spPr>
      </p:pic>
      <p:sp>
        <p:nvSpPr>
          <p:cNvPr id="12" name="Rahmen 11">
            <a:extLst>
              <a:ext uri="{FF2B5EF4-FFF2-40B4-BE49-F238E27FC236}">
                <a16:creationId xmlns:a16="http://schemas.microsoft.com/office/drawing/2014/main" id="{40A7EADB-EAA2-4C01-A7C5-A3A2D4939EBC}"/>
              </a:ext>
            </a:extLst>
          </p:cNvPr>
          <p:cNvSpPr/>
          <p:nvPr/>
        </p:nvSpPr>
        <p:spPr>
          <a:xfrm>
            <a:off x="1711354" y="2811126"/>
            <a:ext cx="8355435" cy="1442092"/>
          </a:xfrm>
          <a:prstGeom prst="frame">
            <a:avLst>
              <a:gd name="adj1" fmla="val 7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5DA52-166E-4922-A949-2924FAE9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Quiz (Question Set)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1D34C2-CD67-443E-9DBC-2382F14A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" y="0"/>
            <a:ext cx="3715268" cy="6858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289020-4CD1-4EC4-A523-814344F07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69" y="1693242"/>
            <a:ext cx="5195029" cy="43470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DCCF52-8C3E-4262-8ECD-232044614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196" y="1812157"/>
            <a:ext cx="4991797" cy="3686689"/>
          </a:xfrm>
          <a:prstGeom prst="rect">
            <a:avLst/>
          </a:prstGeom>
        </p:spPr>
      </p:pic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1B64DDC4-B69E-4A07-B12A-260665381A38}"/>
              </a:ext>
            </a:extLst>
          </p:cNvPr>
          <p:cNvSpPr/>
          <p:nvPr/>
        </p:nvSpPr>
        <p:spPr>
          <a:xfrm>
            <a:off x="10385570" y="3655501"/>
            <a:ext cx="541937" cy="21182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9DA4DD30-4D25-4A96-8987-82E8AADE943F}"/>
              </a:ext>
            </a:extLst>
          </p:cNvPr>
          <p:cNvSpPr/>
          <p:nvPr/>
        </p:nvSpPr>
        <p:spPr>
          <a:xfrm>
            <a:off x="10656538" y="5074638"/>
            <a:ext cx="541937" cy="21182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50606F78-C0F3-4DE2-BCD9-BD5F86CCB0F9}"/>
              </a:ext>
            </a:extLst>
          </p:cNvPr>
          <p:cNvSpPr/>
          <p:nvPr/>
        </p:nvSpPr>
        <p:spPr>
          <a:xfrm>
            <a:off x="10385570" y="4512203"/>
            <a:ext cx="541937" cy="21182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F3191-353F-433A-A08E-51EA8FFF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Erstellung von H5P - Aufgaben in MEBIS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DE6D7E-DA42-4E5B-91A2-A51441F0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644" y="2171769"/>
            <a:ext cx="3451901" cy="3922802"/>
          </a:xfrm>
        </p:spPr>
        <p:txBody>
          <a:bodyPr>
            <a:normAutofit/>
          </a:bodyPr>
          <a:lstStyle/>
          <a:p>
            <a:r>
              <a:rPr lang="de-DE" dirty="0"/>
              <a:t>Kurs muss erstellt sein</a:t>
            </a:r>
          </a:p>
          <a:p>
            <a:r>
              <a:rPr lang="de-DE" dirty="0"/>
              <a:t>Nutzer (z.B. Schüler und Kollegen) können individuell hinzugefügt werden</a:t>
            </a:r>
          </a:p>
          <a:p>
            <a:r>
              <a:rPr lang="de-DE" dirty="0"/>
              <a:t>Empfehlungen:</a:t>
            </a:r>
          </a:p>
          <a:p>
            <a:pPr lvl="1"/>
            <a:r>
              <a:rPr lang="de-DE" dirty="0"/>
              <a:t>„Sandkasten-Kurs“ erstellen</a:t>
            </a:r>
          </a:p>
          <a:p>
            <a:pPr lvl="1"/>
            <a:r>
              <a:rPr lang="de-DE" dirty="0"/>
              <a:t>Dummy – User erstellen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0EF7EE-E56F-402A-9A33-9AE0E765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55" y="1943657"/>
            <a:ext cx="5572534" cy="41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7815A-5F05-4644-9E62-B133760E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19195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0BF80F8-3C82-4B10-AE6A-F17317A5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27" t="9048" r="37248"/>
          <a:stretch/>
        </p:blipFill>
        <p:spPr>
          <a:xfrm>
            <a:off x="7122254" y="1275127"/>
            <a:ext cx="4672668" cy="472777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AD96F54-328C-4BAF-B15E-E0A11E8691B1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1655545" y="3639015"/>
            <a:ext cx="5466709" cy="9329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E439FF4B-0B58-4DFE-8EC5-1C2F3B303AF8}"/>
              </a:ext>
            </a:extLst>
          </p:cNvPr>
          <p:cNvSpPr/>
          <p:nvPr/>
        </p:nvSpPr>
        <p:spPr>
          <a:xfrm>
            <a:off x="7209323" y="3639015"/>
            <a:ext cx="4119612" cy="1115865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6BAB0C-63BA-4A0E-A959-A3878224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25" y="70969"/>
            <a:ext cx="9316750" cy="6716062"/>
          </a:xfrm>
          <a:prstGeom prst="rect">
            <a:avLst/>
          </a:prstGeom>
        </p:spPr>
      </p:pic>
      <p:sp>
        <p:nvSpPr>
          <p:cNvPr id="3" name="Kreis: nicht ausgefüllt 2">
            <a:extLst>
              <a:ext uri="{FF2B5EF4-FFF2-40B4-BE49-F238E27FC236}">
                <a16:creationId xmlns:a16="http://schemas.microsoft.com/office/drawing/2014/main" id="{B30AAD8E-7054-4F28-8A6B-86AF1050F27A}"/>
              </a:ext>
            </a:extLst>
          </p:cNvPr>
          <p:cNvSpPr/>
          <p:nvPr/>
        </p:nvSpPr>
        <p:spPr>
          <a:xfrm>
            <a:off x="1437625" y="2107933"/>
            <a:ext cx="2219975" cy="693019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8B176896-F47A-4BAE-834D-EB5729F5A4C0}"/>
              </a:ext>
            </a:extLst>
          </p:cNvPr>
          <p:cNvSpPr/>
          <p:nvPr/>
        </p:nvSpPr>
        <p:spPr>
          <a:xfrm>
            <a:off x="895149" y="5515277"/>
            <a:ext cx="4196615" cy="1342724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08A10AB-AA95-4879-B2AE-295C560C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92" y="-38500"/>
            <a:ext cx="8655813" cy="6858000"/>
          </a:xfrm>
          <a:prstGeom prst="rect">
            <a:avLst/>
          </a:prstGeom>
        </p:spPr>
      </p:pic>
      <p:sp>
        <p:nvSpPr>
          <p:cNvPr id="3" name="Kreis: nicht ausgefüllt 2">
            <a:extLst>
              <a:ext uri="{FF2B5EF4-FFF2-40B4-BE49-F238E27FC236}">
                <a16:creationId xmlns:a16="http://schemas.microsoft.com/office/drawing/2014/main" id="{CFFCC8F9-F6EB-4F18-B135-E16F73804D21}"/>
              </a:ext>
            </a:extLst>
          </p:cNvPr>
          <p:cNvSpPr/>
          <p:nvPr/>
        </p:nvSpPr>
        <p:spPr>
          <a:xfrm>
            <a:off x="1880387" y="2541070"/>
            <a:ext cx="2219975" cy="693019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0F5B5A5F-4922-42D4-85D2-5B581F63F96E}"/>
              </a:ext>
            </a:extLst>
          </p:cNvPr>
          <p:cNvSpPr/>
          <p:nvPr/>
        </p:nvSpPr>
        <p:spPr>
          <a:xfrm>
            <a:off x="3876024" y="924026"/>
            <a:ext cx="2219975" cy="693019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Kreis: nicht ausgefüllt 4">
            <a:extLst>
              <a:ext uri="{FF2B5EF4-FFF2-40B4-BE49-F238E27FC236}">
                <a16:creationId xmlns:a16="http://schemas.microsoft.com/office/drawing/2014/main" id="{41E44844-C885-4FCE-967B-302C23C2FCB2}"/>
              </a:ext>
            </a:extLst>
          </p:cNvPr>
          <p:cNvSpPr/>
          <p:nvPr/>
        </p:nvSpPr>
        <p:spPr>
          <a:xfrm>
            <a:off x="3689937" y="2685448"/>
            <a:ext cx="4549288" cy="1713297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214C672A-2921-4705-9577-D4C663C9E412}"/>
              </a:ext>
            </a:extLst>
          </p:cNvPr>
          <p:cNvSpPr/>
          <p:nvPr/>
        </p:nvSpPr>
        <p:spPr>
          <a:xfrm>
            <a:off x="4004488" y="5226519"/>
            <a:ext cx="2219975" cy="471638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Kreis: nicht ausgefüllt 6">
            <a:extLst>
              <a:ext uri="{FF2B5EF4-FFF2-40B4-BE49-F238E27FC236}">
                <a16:creationId xmlns:a16="http://schemas.microsoft.com/office/drawing/2014/main" id="{7A55BF56-3C0E-41E1-A646-633A13854250}"/>
              </a:ext>
            </a:extLst>
          </p:cNvPr>
          <p:cNvSpPr/>
          <p:nvPr/>
        </p:nvSpPr>
        <p:spPr>
          <a:xfrm>
            <a:off x="4100362" y="5698158"/>
            <a:ext cx="1087655" cy="471638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4C956-8DE5-4137-B58D-4FE931F2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Eingabe bei Multiple-Choice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F8C813-4005-43F5-837A-4FC364AA1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051" y="3653382"/>
            <a:ext cx="4645152" cy="1944740"/>
          </a:xfrm>
        </p:spPr>
        <p:txBody>
          <a:bodyPr/>
          <a:lstStyle/>
          <a:p>
            <a:r>
              <a:rPr lang="de-DE" dirty="0"/>
              <a:t>„Als Text eingeben“ auswählen</a:t>
            </a:r>
          </a:p>
          <a:p>
            <a:r>
              <a:rPr lang="de-DE" dirty="0"/>
              <a:t>Frage eingeben</a:t>
            </a:r>
          </a:p>
          <a:p>
            <a:r>
              <a:rPr lang="de-DE" dirty="0"/>
              <a:t>Richtige Antworte(n) mit einem *versehen.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542B7F-1E8F-4D22-894F-51C596D0EC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1051" y="1683132"/>
            <a:ext cx="10429369" cy="1745868"/>
          </a:xfrm>
          <a:prstGeom prst="rect">
            <a:avLst/>
          </a:prstGeom>
        </p:spPr>
      </p:pic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C3D652F1-CF8F-4139-8FF3-FCAAB054EDF4}"/>
              </a:ext>
            </a:extLst>
          </p:cNvPr>
          <p:cNvSpPr/>
          <p:nvPr/>
        </p:nvSpPr>
        <p:spPr>
          <a:xfrm>
            <a:off x="8011680" y="1683642"/>
            <a:ext cx="2219975" cy="693019"/>
          </a:xfrm>
          <a:prstGeom prst="donut">
            <a:avLst>
              <a:gd name="adj" fmla="val 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F3227CB-086D-4226-9064-BBFC0110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50" y="1556617"/>
            <a:ext cx="7575870" cy="43409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9EC30A-8300-499B-B6D1-93888D12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Überprüfung mit MEBIS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934E2A-BBBF-4E8F-873C-0F5CD9041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3232005" cy="3294576"/>
          </a:xfrm>
        </p:spPr>
        <p:txBody>
          <a:bodyPr/>
          <a:lstStyle/>
          <a:p>
            <a:r>
              <a:rPr lang="de-DE" dirty="0"/>
              <a:t>Block „Aktivitätsergebnisse“ hinzufügen</a:t>
            </a:r>
          </a:p>
          <a:p>
            <a:r>
              <a:rPr lang="de-DE" dirty="0"/>
              <a:t>Konfigurieren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68F3C9-6878-4622-BC5B-3C4735D29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89" y="4304133"/>
            <a:ext cx="2896004" cy="232442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985BF9-0072-4D2A-8C5D-7E895BEFE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429" y="142416"/>
            <a:ext cx="2772162" cy="328658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7" name="Kreis: nicht ausgefüllt 6">
            <a:extLst>
              <a:ext uri="{FF2B5EF4-FFF2-40B4-BE49-F238E27FC236}">
                <a16:creationId xmlns:a16="http://schemas.microsoft.com/office/drawing/2014/main" id="{B52270E6-434F-467F-B555-241F6C675F90}"/>
              </a:ext>
            </a:extLst>
          </p:cNvPr>
          <p:cNvSpPr/>
          <p:nvPr/>
        </p:nvSpPr>
        <p:spPr>
          <a:xfrm>
            <a:off x="11340125" y="2656572"/>
            <a:ext cx="641283" cy="641283"/>
          </a:xfrm>
          <a:prstGeom prst="donut">
            <a:avLst>
              <a:gd name="adj" fmla="val 67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D42E-2095-4D3E-B69F-0B64CC30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praktische </a:t>
            </a:r>
            <a:br>
              <a:rPr lang="de-DE" dirty="0"/>
            </a:br>
            <a:r>
              <a:rPr lang="de-DE" dirty="0"/>
              <a:t>Erfahrungen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CBB0F8-9C62-43A9-B1A3-884A5E8E9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Erstellen interaktiver Quiz - Aufgaben</a:t>
            </a:r>
          </a:p>
        </p:txBody>
      </p:sp>
    </p:spTree>
    <p:extLst>
      <p:ext uri="{BB962C8B-B14F-4D97-AF65-F5344CB8AC3E}">
        <p14:creationId xmlns:p14="http://schemas.microsoft.com/office/powerpoint/2010/main" val="15279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5E3AB-60B1-4AEC-AD71-513930B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erwartet Sie in den nächsten 90 Minuten?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3758D-1789-4EC1-924C-2FF436D7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Rechtliche Grundlagen: Wo finde ich passendes Material?</a:t>
            </a:r>
          </a:p>
          <a:p>
            <a:r>
              <a:rPr lang="de-DE" dirty="0"/>
              <a:t>Was ist H5P? Wie ist das H5P – Tool aufgebaut?</a:t>
            </a:r>
          </a:p>
          <a:p>
            <a:r>
              <a:rPr lang="de-DE" dirty="0"/>
              <a:t>Erstellung interaktiver Aufgaben </a:t>
            </a:r>
          </a:p>
          <a:p>
            <a:r>
              <a:rPr lang="de-DE" dirty="0"/>
              <a:t>Erste praktische Erfahrungen</a:t>
            </a:r>
          </a:p>
          <a:p>
            <a:r>
              <a:rPr lang="de-DE" dirty="0"/>
              <a:t>Reflexion und Abschluss</a:t>
            </a:r>
          </a:p>
        </p:txBody>
      </p:sp>
    </p:spTree>
    <p:extLst>
      <p:ext uri="{BB962C8B-B14F-4D97-AF65-F5344CB8AC3E}">
        <p14:creationId xmlns:p14="http://schemas.microsoft.com/office/powerpoint/2010/main" val="8101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CEDC0-72A7-4123-8E7C-6645819A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 und Abschluss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362F8-E05B-4D8E-82D9-39E67726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4733635" cy="329457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Download der H5P- Dateien ist möglich</a:t>
            </a:r>
          </a:p>
          <a:p>
            <a:r>
              <a:rPr lang="de-DE" dirty="0"/>
              <a:t>Einsatz im Klassenverband</a:t>
            </a:r>
          </a:p>
          <a:p>
            <a:r>
              <a:rPr lang="de-DE" dirty="0"/>
              <a:t>MEBIS – Integration der Klassen -&gt; Wunsch des KMs</a:t>
            </a:r>
          </a:p>
          <a:p>
            <a:r>
              <a:rPr lang="de-DE" dirty="0"/>
              <a:t>MEBIS – Nutzung von allen Lehrkräften wünschenswert</a:t>
            </a:r>
          </a:p>
          <a:p>
            <a:r>
              <a:rPr lang="de-DE" dirty="0"/>
              <a:t>Weitere Angebote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92438-4100-46B7-A376-27514D23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21" y="1368124"/>
            <a:ext cx="5309500" cy="4601567"/>
          </a:xfrm>
          <a:prstGeom prst="rect">
            <a:avLst/>
          </a:prstGeom>
        </p:spPr>
      </p:pic>
      <p:sp>
        <p:nvSpPr>
          <p:cNvPr id="5" name="Kreis: nicht ausgefüllt 4">
            <a:extLst>
              <a:ext uri="{FF2B5EF4-FFF2-40B4-BE49-F238E27FC236}">
                <a16:creationId xmlns:a16="http://schemas.microsoft.com/office/drawing/2014/main" id="{B71F1C2F-D683-4864-8C66-E8500138251D}"/>
              </a:ext>
            </a:extLst>
          </p:cNvPr>
          <p:cNvSpPr/>
          <p:nvPr/>
        </p:nvSpPr>
        <p:spPr>
          <a:xfrm>
            <a:off x="6249798" y="5360565"/>
            <a:ext cx="1870745" cy="93117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37522FFA-F895-4ACB-A0CD-208332026F0E}"/>
              </a:ext>
            </a:extLst>
          </p:cNvPr>
          <p:cNvSpPr/>
          <p:nvPr/>
        </p:nvSpPr>
        <p:spPr>
          <a:xfrm>
            <a:off x="9110444" y="1218188"/>
            <a:ext cx="2692866" cy="1568742"/>
          </a:xfrm>
          <a:prstGeom prst="donut">
            <a:avLst>
              <a:gd name="adj" fmla="val 12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920A8-7C10-4023-9E1D-7C0AC0DD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passendes Material?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85C185-E047-47D0-A36D-E2EE6361B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5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DC12E-C349-4A5C-9A23-C413DDE2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eigene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1C6024-ECC4-4FB8-A208-EB4354E7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Ergebnisse aus PA/GA</a:t>
            </a:r>
          </a:p>
          <a:p>
            <a:r>
              <a:rPr lang="de-DE" dirty="0"/>
              <a:t>Plakate, </a:t>
            </a:r>
            <a:r>
              <a:rPr lang="de-DE" dirty="0" err="1"/>
              <a:t>Lapbooks</a:t>
            </a:r>
            <a:r>
              <a:rPr lang="de-DE" dirty="0"/>
              <a:t>, …</a:t>
            </a:r>
          </a:p>
          <a:p>
            <a:r>
              <a:rPr lang="de-DE" dirty="0"/>
              <a:t>Inhalte aus Büchern/Aufgaben</a:t>
            </a:r>
          </a:p>
          <a:p>
            <a:r>
              <a:rPr lang="de-DE" dirty="0"/>
              <a:t>Internet</a:t>
            </a:r>
          </a:p>
          <a:p>
            <a:r>
              <a:rPr lang="de-DE" dirty="0"/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F21449-C878-4F80-A6A6-38056F21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41" y="2002559"/>
            <a:ext cx="3389154" cy="254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A505BF-3A7D-4BC9-BCF8-818D9368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49" y="3994484"/>
            <a:ext cx="2713856" cy="203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2E87A6F-E2C1-47B2-84C1-3D56FD9E0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996" y="3542097"/>
            <a:ext cx="3236782" cy="242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FD3B46-710A-4293-AE77-19C43A5F5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727" y="965914"/>
            <a:ext cx="3133318" cy="234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05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A479-5C8B-4B3D-956F-4F4D4CE8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Open Educational Resources (OER)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5809B-559B-4E53-B8B9-9F8C5A10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32907"/>
          </a:xfrm>
        </p:spPr>
        <p:txBody>
          <a:bodyPr>
            <a:normAutofit/>
          </a:bodyPr>
          <a:lstStyle/>
          <a:p>
            <a:r>
              <a:rPr lang="de-DE" altLang="de-DE" dirty="0"/>
              <a:t>freie Bildungsmaterialien</a:t>
            </a:r>
          </a:p>
          <a:p>
            <a:r>
              <a:rPr lang="de-DE" altLang="de-DE" dirty="0"/>
              <a:t>Grundidee:</a:t>
            </a:r>
          </a:p>
          <a:p>
            <a:pPr lvl="1"/>
            <a:r>
              <a:rPr lang="de-DE" altLang="de-DE" dirty="0"/>
              <a:t>urheberrechtlich geschütztes Material </a:t>
            </a:r>
          </a:p>
          <a:p>
            <a:pPr lvl="1"/>
            <a:r>
              <a:rPr lang="de-DE" altLang="de-DE" dirty="0"/>
              <a:t>Lizenzen definieren den Bearbeitungsspielraum</a:t>
            </a:r>
          </a:p>
          <a:p>
            <a:r>
              <a:rPr lang="de-DE" altLang="de-DE" dirty="0"/>
              <a:t>Fundorte:</a:t>
            </a:r>
          </a:p>
          <a:p>
            <a:pPr lvl="1"/>
            <a:r>
              <a:rPr lang="de-DE" altLang="de-DE" dirty="0"/>
              <a:t>OER-Portale</a:t>
            </a:r>
          </a:p>
          <a:p>
            <a:pPr lvl="1"/>
            <a:r>
              <a:rPr lang="de-DE" altLang="de-DE" dirty="0"/>
              <a:t>fach- oder medienspezifische Portale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053B7-8222-4B1C-A789-6A350A3C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Creative Commons (CC – Lizenzen)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71DD2-79EE-414C-84F1-4655EA0B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gemeinnützige Organisation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veröffentlicht (Standard-)Lizenzverträge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ermöglichen frei Inhalte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definieren Bearbeitungsspielraum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5017-E727-4D3E-A74F-DD8B4FA6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CC – Lizenzen?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4FB8AB76-CCB0-429B-B15F-DAAFB84E0A6D}"/>
              </a:ext>
            </a:extLst>
          </p:cNvPr>
          <p:cNvSpPr>
            <a:spLocks/>
          </p:cNvSpPr>
          <p:nvPr/>
        </p:nvSpPr>
        <p:spPr bwMode="auto">
          <a:xfrm>
            <a:off x="1130270" y="6359479"/>
            <a:ext cx="799357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Die sechs Lizenzen (plus CC Zero) </a:t>
            </a:r>
            <a:r>
              <a:rPr lang="de-DE" sz="1200" i="1" dirty="0">
                <a:solidFill>
                  <a:schemeClr val="bg1"/>
                </a:solidFill>
              </a:rPr>
              <a:t>von </a:t>
            </a:r>
            <a:r>
              <a:rPr lang="de-DE" sz="1200" b="1" i="1" dirty="0" err="1">
                <a:solidFill>
                  <a:schemeClr val="bg1"/>
                </a:solidFill>
              </a:rPr>
              <a:t>Jöran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b="1" i="1" dirty="0" err="1">
                <a:solidFill>
                  <a:schemeClr val="bg1"/>
                </a:solidFill>
              </a:rPr>
              <a:t>Muuß-Merholz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i="1" dirty="0">
                <a:solidFill>
                  <a:schemeClr val="bg1"/>
                </a:solidFill>
              </a:rPr>
              <a:t>unter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 3.0 </a:t>
            </a:r>
            <a:r>
              <a:rPr lang="de-DE" sz="1200" i="1" dirty="0">
                <a:solidFill>
                  <a:schemeClr val="bg1"/>
                </a:solidFill>
              </a:rPr>
              <a:t>für </a:t>
            </a:r>
            <a:r>
              <a:rPr lang="de-DE" sz="1200" i="1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wb</a:t>
            </a:r>
            <a:r>
              <a:rPr lang="de-DE" sz="120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-web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8EC12-D3A4-4E45-B22E-E335376B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77975" y="1477941"/>
            <a:ext cx="8814025" cy="4561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feil: Fünfeck 5">
            <a:extLst>
              <a:ext uri="{FF2B5EF4-FFF2-40B4-BE49-F238E27FC236}">
                <a16:creationId xmlns:a16="http://schemas.microsoft.com/office/drawing/2014/main" id="{13611AE6-DF11-4BAE-A823-7647CBA51CAB}"/>
              </a:ext>
            </a:extLst>
          </p:cNvPr>
          <p:cNvSpPr/>
          <p:nvPr/>
        </p:nvSpPr>
        <p:spPr>
          <a:xfrm>
            <a:off x="375613" y="2317375"/>
            <a:ext cx="3002362" cy="32950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Unterscheidung: </a:t>
            </a:r>
          </a:p>
          <a:p>
            <a:pPr algn="ctr"/>
            <a:r>
              <a:rPr lang="de-DE" sz="1600" dirty="0"/>
              <a:t>Geschützter Rahmen des Schulhauses und Veröffentlichung z.B. im Internet!</a:t>
            </a:r>
          </a:p>
        </p:txBody>
      </p:sp>
    </p:spTree>
    <p:extLst>
      <p:ext uri="{BB962C8B-B14F-4D97-AF65-F5344CB8AC3E}">
        <p14:creationId xmlns:p14="http://schemas.microsoft.com/office/powerpoint/2010/main" val="38544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97C3D-D29B-4F96-BA33-349AB8BC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H5P? </a:t>
            </a:r>
            <a:br>
              <a:rPr lang="de-DE" dirty="0"/>
            </a:br>
            <a:r>
              <a:rPr lang="de-DE" dirty="0"/>
              <a:t>Wie ist das H5P – Tool aufgebaut?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729493-162C-4384-9DE6-BC9F8B6B5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5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67C99-1FF3-4AE7-A271-AB3A5A2C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H5P?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0F6880-2124-417E-AAFF-082B0468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30" y="1624409"/>
            <a:ext cx="4325554" cy="23914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1A727-2DFA-4024-8E19-1E67E1A4F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269" y="1624409"/>
            <a:ext cx="4611316" cy="23914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E98EE7-65BC-453D-BAC2-8A06702193A8}"/>
              </a:ext>
            </a:extLst>
          </p:cNvPr>
          <p:cNvSpPr txBox="1"/>
          <p:nvPr/>
        </p:nvSpPr>
        <p:spPr>
          <a:xfrm>
            <a:off x="727232" y="4202884"/>
            <a:ext cx="40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freie/offene Software </a:t>
            </a:r>
          </a:p>
          <a:p>
            <a:pPr algn="ctr"/>
            <a:r>
              <a:rPr lang="de-DE" dirty="0"/>
              <a:t>Erstellung interaktiver Inhalte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AF7B85-7FBF-4370-BE24-770F0EAF4EA3}"/>
              </a:ext>
            </a:extLst>
          </p:cNvPr>
          <p:cNvSpPr txBox="1"/>
          <p:nvPr/>
        </p:nvSpPr>
        <p:spPr>
          <a:xfrm>
            <a:off x="6992152" y="4202884"/>
            <a:ext cx="40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H5P „</a:t>
            </a:r>
            <a:r>
              <a:rPr lang="de-DE" dirty="0" err="1"/>
              <a:t>meets</a:t>
            </a:r>
            <a:r>
              <a:rPr lang="de-DE" dirty="0"/>
              <a:t>“ MEBIS</a:t>
            </a:r>
          </a:p>
          <a:p>
            <a:pPr algn="ctr"/>
            <a:r>
              <a:rPr lang="de-DE" dirty="0"/>
              <a:t>vollständige Integration</a:t>
            </a:r>
          </a:p>
        </p:txBody>
      </p:sp>
    </p:spTree>
    <p:extLst>
      <p:ext uri="{BB962C8B-B14F-4D97-AF65-F5344CB8AC3E}">
        <p14:creationId xmlns:p14="http://schemas.microsoft.com/office/powerpoint/2010/main" val="19305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390</Words>
  <Application>Microsoft Office PowerPoint</Application>
  <PresentationFormat>Breitbild</PresentationFormat>
  <Paragraphs>80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Katalog</vt:lpstr>
      <vt:lpstr>H5P – Quiz - Aufgaben</vt:lpstr>
      <vt:lpstr>Was erwartet Sie in den nächsten 90 Minuten?</vt:lpstr>
      <vt:lpstr>Wo finde ich passendes Material?</vt:lpstr>
      <vt:lpstr>Der eigene Unterricht</vt:lpstr>
      <vt:lpstr>Open Educational Resources (OER)</vt:lpstr>
      <vt:lpstr>Creative Commons (CC – Lizenzen)</vt:lpstr>
      <vt:lpstr>Was sind CC – Lizenzen?</vt:lpstr>
      <vt:lpstr>Was ist H5P?  Wie ist das H5P – Tool aufgebaut?</vt:lpstr>
      <vt:lpstr>Was ist H5P?</vt:lpstr>
      <vt:lpstr>Was kann H5P„umsetzen“?  Eine Themenauswahl</vt:lpstr>
      <vt:lpstr>Welche H5P – Tools mit Quiz - Aufgaben gibt es?</vt:lpstr>
      <vt:lpstr>Quiz (Question Set)</vt:lpstr>
      <vt:lpstr>Erstellung von H5P - Aufgaben in MEBIS</vt:lpstr>
      <vt:lpstr>PowerPoint-Präsentation</vt:lpstr>
      <vt:lpstr>PowerPoint-Präsentation</vt:lpstr>
      <vt:lpstr>PowerPoint-Präsentation</vt:lpstr>
      <vt:lpstr>Alternative Eingabe bei Multiple-Choice</vt:lpstr>
      <vt:lpstr>Überprüfung mit MEBIS</vt:lpstr>
      <vt:lpstr>Erste praktische  Erfahrungen</vt:lpstr>
      <vt:lpstr>Reflexion und Abschluss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H5P – Interaktive Videos</dc:title>
  <dc:creator>Michael Köhle</dc:creator>
  <cp:lastModifiedBy>Michael Köhle</cp:lastModifiedBy>
  <cp:revision>47</cp:revision>
  <dcterms:created xsi:type="dcterms:W3CDTF">2019-10-26T15:31:07Z</dcterms:created>
  <dcterms:modified xsi:type="dcterms:W3CDTF">2020-01-12T10:28:35Z</dcterms:modified>
</cp:coreProperties>
</file>