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81" r:id="rId2"/>
    <p:sldId id="312" r:id="rId3"/>
    <p:sldId id="258" r:id="rId4"/>
    <p:sldId id="263" r:id="rId5"/>
    <p:sldId id="262" r:id="rId6"/>
    <p:sldId id="264" r:id="rId7"/>
    <p:sldId id="261" r:id="rId8"/>
    <p:sldId id="265" r:id="rId9"/>
    <p:sldId id="305" r:id="rId10"/>
    <p:sldId id="302" r:id="rId11"/>
    <p:sldId id="304" r:id="rId12"/>
    <p:sldId id="303" r:id="rId13"/>
    <p:sldId id="297" r:id="rId14"/>
    <p:sldId id="267" r:id="rId15"/>
    <p:sldId id="266" r:id="rId16"/>
    <p:sldId id="268" r:id="rId17"/>
    <p:sldId id="274" r:id="rId18"/>
    <p:sldId id="269" r:id="rId19"/>
    <p:sldId id="270" r:id="rId20"/>
    <p:sldId id="298" r:id="rId21"/>
    <p:sldId id="271" r:id="rId22"/>
    <p:sldId id="296" r:id="rId23"/>
    <p:sldId id="272" r:id="rId24"/>
    <p:sldId id="273" r:id="rId25"/>
    <p:sldId id="290" r:id="rId26"/>
    <p:sldId id="291" r:id="rId27"/>
    <p:sldId id="292" r:id="rId28"/>
    <p:sldId id="293" r:id="rId29"/>
    <p:sldId id="294" r:id="rId30"/>
    <p:sldId id="295" r:id="rId31"/>
    <p:sldId id="311" r:id="rId32"/>
    <p:sldId id="299" r:id="rId33"/>
    <p:sldId id="300" r:id="rId34"/>
    <p:sldId id="275" r:id="rId35"/>
    <p:sldId id="283" r:id="rId36"/>
    <p:sldId id="276" r:id="rId37"/>
    <p:sldId id="288" r:id="rId38"/>
    <p:sldId id="289" r:id="rId39"/>
    <p:sldId id="277" r:id="rId40"/>
    <p:sldId id="278" r:id="rId41"/>
    <p:sldId id="280" r:id="rId42"/>
    <p:sldId id="282" r:id="rId43"/>
    <p:sldId id="279" r:id="rId44"/>
    <p:sldId id="284" r:id="rId45"/>
    <p:sldId id="285" r:id="rId46"/>
    <p:sldId id="286" r:id="rId47"/>
    <p:sldId id="287" r:id="rId48"/>
    <p:sldId id="306" r:id="rId49"/>
    <p:sldId id="308" r:id="rId50"/>
    <p:sldId id="309" r:id="rId51"/>
    <p:sldId id="301" r:id="rId52"/>
    <p:sldId id="310" r:id="rId53"/>
    <p:sldId id="259" r:id="rId54"/>
    <p:sldId id="313" r:id="rId55"/>
    <p:sldId id="260" r:id="rId56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lf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12T09:27:23.539" idx="1">
    <p:pos x="10" y="10"/>
    <p:text>Zeit zum Runterscrollen geben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F09C9-B555-443F-9675-FBF465384C6E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F7F67-F04C-42D0-B854-002BC8E525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64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aufgrund der Überlastung zur Zeit </a:t>
            </a:r>
            <a:r>
              <a:rPr lang="de-DE" dirty="0">
                <a:sym typeface="Wingdings" panose="05000000000000000000" pitchFamily="2" charset="2"/>
              </a:rPr>
              <a:t> eine Anmeldung alleine nicht für alle Teilbereiche (vers. Server)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F7F67-F04C-42D0-B854-002BC8E5251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24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F553-425E-4A34-9857-953D8EBF2EB2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B16E-A9ED-4CA8-97AE-73F4777FB0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1987-AEE7-4231-B099-B07A94E9D194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B662-6FFC-4703-8367-4A825788CB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8441-0E5C-41A4-94C7-E2AC25B5266D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8F42-2F2A-490F-B4D4-4DEF5EDED3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F603-10F1-47A8-BBBE-5FA07EE9CF07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30B6-2E5B-45DA-B7DC-287EDF918B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E47E-8485-4109-AC42-BA30DAF54AFD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A47F-DE86-418A-B914-D82B1C5CF4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D77A-BFAF-44E5-A096-F8BDA1B991CA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E8C8-907F-43D8-9F08-EC18295866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584F-D3A1-4DAE-84D1-64484F0D8C78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6051-A21A-4CDA-8FD4-AF77A47E17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DAF4-184C-4539-B46D-BADAEE2C04FF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23AB-BE09-44C6-9780-23CBAC9C60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0D19-B399-42C2-BBEE-BEFB3696A7D2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EE15-C16F-46CE-A4C2-65E183401B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6C35-5776-44F0-9B41-165AFAA1A932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F7CB-E205-4C1B-BDCE-FAC474505E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DFB4-AE27-4B3E-903E-179C044DA6A4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162F-0E5E-4DB7-9F7A-BFF80A0F56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7DC903-5B21-44C7-8CE4-F78814792726}" type="datetime1">
              <a:rPr lang="de-DE"/>
              <a:pPr>
                <a:defRPr/>
              </a:pPr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6286B-9510-4EB6-975B-1245965E7E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ebis.bayern.de/infoportal/mebis_support/schueler-und-schuelerinnen-support/#sec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ebis.bayern.de/infoportal/lernplattform/lernplattform-suppor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bis.bayern.de/infoportal/empfehlung/lernplattform-kursformat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lernplattform.mebis.bayern.de/course/view.php?id=613333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elbstlernkurse.alp.dillingen.de/course/view.php?id=264" TargetMode="External"/><Relationship Id="rId2" Type="http://schemas.openxmlformats.org/officeDocument/2006/relationships/hyperlink" Target="https://www.mebis.bayern.de/infoportal/empfehlung/online-schulungen-fuer-lehrkraef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hyperlink" Target="https://alp.dillingen.de/lehrgangs-suche/?ext_id=34398" TargetMode="External"/><Relationship Id="rId2" Type="http://schemas.openxmlformats.org/officeDocument/2006/relationships/hyperlink" Target="https://view.genial.ly/5e74ee6d4ed9540db915a31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moodle-files.alp.dillingen.de/LFO_RS/ECDL/Sonstiges/index.htm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bis.bayern.de/infoportal/empfehlung/mebis-bei-unterrichtsausfall/" TargetMode="External"/><Relationship Id="rId2" Type="http://schemas.openxmlformats.org/officeDocument/2006/relationships/hyperlink" Target="https://www.mebis.bayern.de/infoportal/magazin/news/mebis-in-zeiten-von-coron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ebis.bayern.de/infoportal/faq-mebis/mebis-anmeldung-fuer-grundschulen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743D4-1501-4BF4-81AF-834D0AFB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Herzlichen Willkommen!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4FAFF1-B45F-4680-B6A2-5384EEFB4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650" y="1280161"/>
            <a:ext cx="7886700" cy="48968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Schön, dass Sie da sind!</a:t>
            </a:r>
          </a:p>
          <a:p>
            <a:pPr marL="0" indent="0">
              <a:buNone/>
            </a:pPr>
            <a:r>
              <a:rPr lang="de-DE" dirty="0"/>
              <a:t>Um möglichst wenige Fehler oder Aussetzer bei der Übertragung zu haben, bitte ich Sie, Video- und Audioübertragung auszuschalten.</a:t>
            </a:r>
          </a:p>
          <a:p>
            <a:pPr marL="0" indent="0">
              <a:buNone/>
            </a:pPr>
            <a:r>
              <a:rPr lang="de-DE" dirty="0"/>
              <a:t>Fragen können Sie in den Chat schreiben. Ich werde regelmäßig schauen und versuchen, diese zu beantworten. Sie können sich aber auch gegenseitig weiterhelfen…</a:t>
            </a:r>
          </a:p>
          <a:p>
            <a:pPr marL="0" indent="0">
              <a:buNone/>
            </a:pPr>
            <a:r>
              <a:rPr lang="de-DE" dirty="0"/>
              <a:t>Ich kann – aus Datenschutzgründen – zwar bei Ihnen die Kamera und den Ton abschalten. Diese aber nicht ohne Ihre Einwilligung wieder einschalten. Das können nur Sie!</a:t>
            </a:r>
          </a:p>
          <a:p>
            <a:pPr marL="0" indent="0">
              <a:buNone/>
            </a:pPr>
            <a:r>
              <a:rPr lang="de-DE" dirty="0"/>
              <a:t>Sollten Sie aus dem Meeting „fliegen“, wählen Sie sich bitte wieder ein. Sollte es auf meiner Seite Probleme geben, kann es sein, dass ich das Meeting neu starten muss – und Sie müssen sich ebenfalls wieder einwählen… </a:t>
            </a:r>
          </a:p>
          <a:p>
            <a:pPr marL="0" indent="0">
              <a:buNone/>
            </a:pPr>
            <a:r>
              <a:rPr lang="de-DE" dirty="0"/>
              <a:t>Bleiben Sie geduldig!</a:t>
            </a:r>
          </a:p>
          <a:p>
            <a:pPr marL="0" indent="0">
              <a:buNone/>
            </a:pPr>
            <a:r>
              <a:rPr lang="de-DE" dirty="0"/>
              <a:t>Bis gleich!</a:t>
            </a:r>
          </a:p>
          <a:p>
            <a:pPr marL="0" indent="0">
              <a:buNone/>
            </a:pPr>
            <a:r>
              <a:rPr lang="de-DE" dirty="0"/>
              <a:t>Ralf Loheit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2783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80AB-2FBE-480E-850D-A2E2C9EB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</a:t>
            </a:r>
            <a:r>
              <a:rPr lang="de-DE" dirty="0" err="1"/>
              <a:t>mebis</a:t>
            </a:r>
            <a:r>
              <a:rPr lang="de-DE" dirty="0"/>
              <a:t> Sie unterstützt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119A552-A445-4F0C-B068-5E5865B3A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643" y="1386881"/>
            <a:ext cx="8349521" cy="5050501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C339E2-02BE-4225-BFC5-4CB80469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4C6FD70-D120-49B2-B5CF-6614E750B24B}"/>
              </a:ext>
            </a:extLst>
          </p:cNvPr>
          <p:cNvSpPr/>
          <p:nvPr/>
        </p:nvSpPr>
        <p:spPr>
          <a:xfrm rot="5400000">
            <a:off x="8573138" y="519312"/>
            <a:ext cx="1216025" cy="519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C02D539-DA6B-4D06-A293-77345BEB75F9}"/>
              </a:ext>
            </a:extLst>
          </p:cNvPr>
          <p:cNvSpPr/>
          <p:nvPr/>
        </p:nvSpPr>
        <p:spPr>
          <a:xfrm rot="5400000">
            <a:off x="4450843" y="2588453"/>
            <a:ext cx="1216025" cy="519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092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7E824C-2C58-47EB-8D4A-34459719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E7CF9888-09BD-45D8-B405-5EE0708A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48" y="136525"/>
            <a:ext cx="7247043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823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80AB-2FBE-480E-850D-A2E2C9EB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</a:t>
            </a:r>
            <a:r>
              <a:rPr lang="de-DE" dirty="0" err="1"/>
              <a:t>mebis</a:t>
            </a:r>
            <a:r>
              <a:rPr lang="de-DE" dirty="0"/>
              <a:t> Sie unterstützt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119A552-A445-4F0C-B068-5E5865B3A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643" y="1386881"/>
            <a:ext cx="8349521" cy="5050501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C339E2-02BE-4225-BFC5-4CB80469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4C6FD70-D120-49B2-B5CF-6614E750B24B}"/>
              </a:ext>
            </a:extLst>
          </p:cNvPr>
          <p:cNvSpPr/>
          <p:nvPr/>
        </p:nvSpPr>
        <p:spPr>
          <a:xfrm rot="5400000">
            <a:off x="8573138" y="519312"/>
            <a:ext cx="1216025" cy="519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C02D539-DA6B-4D06-A293-77345BEB75F9}"/>
              </a:ext>
            </a:extLst>
          </p:cNvPr>
          <p:cNvSpPr/>
          <p:nvPr/>
        </p:nvSpPr>
        <p:spPr>
          <a:xfrm rot="5400000">
            <a:off x="4600745" y="2452887"/>
            <a:ext cx="1216025" cy="519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885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7279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5648FA-B99C-4D12-AF34-7B5F68CE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C4940295-9289-4693-9F6D-225F4CCB3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86" y="614587"/>
            <a:ext cx="9521152" cy="57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1335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2975" y="2306638"/>
            <a:ext cx="10306050" cy="339090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Pfeil: nach rechts 5"/>
          <p:cNvSpPr/>
          <p:nvPr/>
        </p:nvSpPr>
        <p:spPr>
          <a:xfrm rot="1543634">
            <a:off x="2968625" y="2278063"/>
            <a:ext cx="2595563" cy="587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Pfeil: nach rechts 6"/>
          <p:cNvSpPr/>
          <p:nvPr/>
        </p:nvSpPr>
        <p:spPr>
          <a:xfrm rot="5400000">
            <a:off x="7763669" y="1477169"/>
            <a:ext cx="1216025" cy="519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835900" y="542925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Und dann noch einmal hier anklicken.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66750" y="1354138"/>
            <a:ext cx="2430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Zuerst wählen Sie aus, </a:t>
            </a:r>
            <a:r>
              <a:rPr lang="de-DE" b="1">
                <a:latin typeface="Calibri" pitchFamily="34" charset="0"/>
              </a:rPr>
              <a:t>wo</a:t>
            </a:r>
            <a:r>
              <a:rPr lang="de-DE">
                <a:latin typeface="Calibri" pitchFamily="34" charset="0"/>
              </a:rPr>
              <a:t> der Kurs angesiedelt sein soll.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Kursdaten eingeben</a:t>
            </a:r>
          </a:p>
        </p:txBody>
      </p:sp>
      <p:pic>
        <p:nvPicPr>
          <p:cNvPr id="20482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5488" y="1692275"/>
            <a:ext cx="10515600" cy="36623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013700" y="4276725"/>
            <a:ext cx="4084638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Geben Sie hier den Namen des Kurses ein.</a:t>
            </a:r>
          </a:p>
          <a:p>
            <a:r>
              <a:rPr lang="de-DE">
                <a:latin typeface="Calibri" pitchFamily="34" charset="0"/>
              </a:rPr>
              <a:t>Wenn Sie mebis in der Schule nutzen, ist es sinnvoll, ein </a:t>
            </a:r>
            <a:r>
              <a:rPr lang="de-DE" b="1">
                <a:latin typeface="Calibri" pitchFamily="34" charset="0"/>
              </a:rPr>
              <a:t>einheitliches</a:t>
            </a:r>
            <a:r>
              <a:rPr lang="de-DE">
                <a:latin typeface="Calibri" pitchFamily="34" charset="0"/>
              </a:rPr>
              <a:t> </a:t>
            </a:r>
            <a:r>
              <a:rPr lang="de-DE" b="1">
                <a:latin typeface="Calibri" pitchFamily="34" charset="0"/>
              </a:rPr>
              <a:t>Bezeichnungsschema</a:t>
            </a:r>
            <a:r>
              <a:rPr lang="de-DE">
                <a:latin typeface="Calibri" pitchFamily="34" charset="0"/>
              </a:rPr>
              <a:t> zu nutzen.</a:t>
            </a:r>
          </a:p>
        </p:txBody>
      </p:sp>
      <p:sp>
        <p:nvSpPr>
          <p:cNvPr id="8" name="Pfeil: nach rechts 7"/>
          <p:cNvSpPr/>
          <p:nvPr/>
        </p:nvSpPr>
        <p:spPr>
          <a:xfrm rot="11729897">
            <a:off x="3394075" y="3190875"/>
            <a:ext cx="5403850" cy="4492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381750" y="2060575"/>
            <a:ext cx="30543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Der </a:t>
            </a:r>
            <a:r>
              <a:rPr lang="de-DE" b="1">
                <a:latin typeface="Calibri" pitchFamily="34" charset="0"/>
              </a:rPr>
              <a:t>vollständige</a:t>
            </a:r>
            <a:r>
              <a:rPr lang="de-DE">
                <a:latin typeface="Calibri" pitchFamily="34" charset="0"/>
              </a:rPr>
              <a:t> Kursname wird auf jeder Kursseite oben und in der Kursübersicht angezeigt.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613525" y="268288"/>
            <a:ext cx="4368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Der </a:t>
            </a:r>
            <a:r>
              <a:rPr lang="de-DE" b="1">
                <a:latin typeface="Calibri" pitchFamily="34" charset="0"/>
              </a:rPr>
              <a:t>kurze</a:t>
            </a:r>
            <a:r>
              <a:rPr lang="de-DE">
                <a:latin typeface="Calibri" pitchFamily="34" charset="0"/>
              </a:rPr>
              <a:t> Kursname wird an verschiedenen Stellen genutzt, an denen der vollständige Kursname nicht passen würde (z.B. in der Navigation oder in der Betreffzeile von E-Mails).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Kursdaten eingeben</a:t>
            </a:r>
          </a:p>
        </p:txBody>
      </p:sp>
      <p:pic>
        <p:nvPicPr>
          <p:cNvPr id="21506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90688"/>
            <a:ext cx="10515600" cy="366395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740525" y="3548063"/>
            <a:ext cx="5256213" cy="2566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Mit </a:t>
            </a:r>
            <a:r>
              <a:rPr lang="de-DE" b="1" dirty="0">
                <a:latin typeface="Calibri" pitchFamily="34" charset="0"/>
              </a:rPr>
              <a:t>Format</a:t>
            </a:r>
            <a:r>
              <a:rPr lang="de-DE" dirty="0">
                <a:latin typeface="Calibri" pitchFamily="34" charset="0"/>
              </a:rPr>
              <a:t> legen Sie das Layout der Kursseite fest:</a:t>
            </a:r>
          </a:p>
          <a:p>
            <a:endParaRPr lang="de-DE" sz="1600" dirty="0">
              <a:latin typeface="Calibri" pitchFamily="34" charset="0"/>
            </a:endParaRPr>
          </a:p>
          <a:p>
            <a:r>
              <a:rPr lang="de-DE" sz="1600" dirty="0">
                <a:latin typeface="Calibri" pitchFamily="34" charset="0"/>
              </a:rPr>
              <a:t>Einzelaktivität-Format - Zur Anzeige einer einzelnen Aktivität oder eines Arbeitsmaterials (z.B. Test)</a:t>
            </a:r>
          </a:p>
          <a:p>
            <a:r>
              <a:rPr lang="de-DE" sz="1600" dirty="0">
                <a:latin typeface="Calibri" pitchFamily="34" charset="0"/>
              </a:rPr>
              <a:t>Soziales Format - Ein Forum wird auf der Kursseite angezeigt</a:t>
            </a:r>
          </a:p>
          <a:p>
            <a:r>
              <a:rPr lang="de-DE" sz="1600" dirty="0">
                <a:latin typeface="Calibri" pitchFamily="34" charset="0"/>
              </a:rPr>
              <a:t>Themenformat - Die Kursseite wird in Themenabschnitte eingeteilt</a:t>
            </a:r>
          </a:p>
          <a:p>
            <a:r>
              <a:rPr lang="de-DE" sz="1600" dirty="0">
                <a:latin typeface="Calibri" pitchFamily="34" charset="0"/>
              </a:rPr>
              <a:t>Wochenformat - Die Kursseite wird in Wochenabschnitte eingeteilt, beginnend mit der ersten Woche nach dem Kursbeginn.</a:t>
            </a:r>
          </a:p>
        </p:txBody>
      </p:sp>
      <p:sp>
        <p:nvSpPr>
          <p:cNvPr id="3" name="Pfeil: nach rechts 2"/>
          <p:cNvSpPr/>
          <p:nvPr/>
        </p:nvSpPr>
        <p:spPr>
          <a:xfrm rot="11412653">
            <a:off x="3322638" y="3725863"/>
            <a:ext cx="3359150" cy="393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01B6558-7D49-4FF9-A714-C2FE13B29477}"/>
              </a:ext>
            </a:extLst>
          </p:cNvPr>
          <p:cNvSpPr txBox="1"/>
          <p:nvPr/>
        </p:nvSpPr>
        <p:spPr>
          <a:xfrm>
            <a:off x="8133430" y="616584"/>
            <a:ext cx="386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Hinweise zur Verwendung der Kursformate</a:t>
            </a:r>
            <a:endParaRPr lang="de-DE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Kursdaten eingeben</a:t>
            </a:r>
          </a:p>
        </p:txBody>
      </p:sp>
      <p:pic>
        <p:nvPicPr>
          <p:cNvPr id="22530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87" y="1478719"/>
            <a:ext cx="11803264" cy="411261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Textfeld 5"/>
          <p:cNvSpPr txBox="1"/>
          <p:nvPr/>
        </p:nvSpPr>
        <p:spPr>
          <a:xfrm rot="21193320">
            <a:off x="7296539" y="3695409"/>
            <a:ext cx="3713584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81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cs typeface="+mn-cs"/>
              </a:rPr>
              <a:t>Weiterführende Einstellungen sind optional und können jederzeit geändert werden.</a:t>
            </a: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Kursdaten eingeben</a:t>
            </a:r>
          </a:p>
        </p:txBody>
      </p:sp>
      <p:pic>
        <p:nvPicPr>
          <p:cNvPr id="23554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90688"/>
            <a:ext cx="10515600" cy="366395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359775" y="5559425"/>
            <a:ext cx="37226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Und natürlich „Sichern“ nicht vergessen!</a:t>
            </a:r>
          </a:p>
        </p:txBody>
      </p:sp>
      <p:sp>
        <p:nvSpPr>
          <p:cNvPr id="3" name="Pfeil: nach rechts 2"/>
          <p:cNvSpPr/>
          <p:nvPr/>
        </p:nvSpPr>
        <p:spPr>
          <a:xfrm rot="11412653">
            <a:off x="4992688" y="4938713"/>
            <a:ext cx="3359150" cy="393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Fertig!</a:t>
            </a:r>
          </a:p>
        </p:txBody>
      </p:sp>
      <p:pic>
        <p:nvPicPr>
          <p:cNvPr id="24578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86100" y="1825625"/>
            <a:ext cx="6019800" cy="435133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24580" name="Textfeld 5"/>
          <p:cNvSpPr txBox="1">
            <a:spLocks noChangeArrowheads="1"/>
          </p:cNvSpPr>
          <p:nvPr/>
        </p:nvSpPr>
        <p:spPr bwMode="auto">
          <a:xfrm>
            <a:off x="9561513" y="2009775"/>
            <a:ext cx="2449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>
                <a:latin typeface="Calibri" pitchFamily="34" charset="0"/>
              </a:rPr>
              <a:t>So könnte Ihr neuer Kurs aussehen, wenn Sie Ihren Kurs im </a:t>
            </a:r>
            <a:r>
              <a:rPr lang="de-DE" sz="2400" b="1" dirty="0">
                <a:latin typeface="Calibri" pitchFamily="34" charset="0"/>
              </a:rPr>
              <a:t>Themenformat</a:t>
            </a:r>
            <a:r>
              <a:rPr lang="de-DE" sz="2400" dirty="0">
                <a:latin typeface="Calibri" pitchFamily="34" charset="0"/>
              </a:rPr>
              <a:t> angelegt haben.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1513A-3415-426F-8C95-0707ABEB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Symbole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E19A79-8E8D-47AD-82F5-9F43290F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69" y="1987321"/>
            <a:ext cx="8437998" cy="31980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466F230-0303-443B-85D1-D45021F096E0}"/>
              </a:ext>
            </a:extLst>
          </p:cNvPr>
          <p:cNvSpPr/>
          <p:nvPr/>
        </p:nvSpPr>
        <p:spPr>
          <a:xfrm>
            <a:off x="1814143" y="2629355"/>
            <a:ext cx="8200626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85395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92DA7B-CC7B-45BA-A9AD-0ACD3C47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1E30F2-7267-4188-BA87-DA9B3262A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9" t="4011" r="4858"/>
          <a:stretch/>
        </p:blipFill>
        <p:spPr>
          <a:xfrm>
            <a:off x="329783" y="329782"/>
            <a:ext cx="7245607" cy="58311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1057D73-E4F3-432B-A03C-EC1511E7D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250" y="1859873"/>
            <a:ext cx="2449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>
                <a:latin typeface="Calibri" pitchFamily="34" charset="0"/>
              </a:rPr>
              <a:t>So könnte Ihr neuer Kurs aussehen, wenn Sie Ihren Kurs im </a:t>
            </a:r>
            <a:r>
              <a:rPr lang="de-DE" sz="2400" b="1" dirty="0" err="1">
                <a:latin typeface="Calibri" pitchFamily="34" charset="0"/>
              </a:rPr>
              <a:t>Grid</a:t>
            </a:r>
            <a:r>
              <a:rPr lang="de-DE" sz="2400" b="1" dirty="0">
                <a:latin typeface="Calibri" pitchFamily="34" charset="0"/>
              </a:rPr>
              <a:t>-Format </a:t>
            </a:r>
            <a:r>
              <a:rPr lang="de-DE" sz="2400" dirty="0">
                <a:latin typeface="Calibri" pitchFamily="34" charset="0"/>
              </a:rPr>
              <a:t>angelegt haben.</a:t>
            </a:r>
          </a:p>
        </p:txBody>
      </p:sp>
    </p:spTree>
    <p:extLst>
      <p:ext uri="{BB962C8B-B14F-4D97-AF65-F5344CB8AC3E}">
        <p14:creationId xmlns:p14="http://schemas.microsoft.com/office/powerpoint/2010/main" val="345997010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Wo finde ich nun meinen neuen Kurs?</a:t>
            </a: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/>
              <a:t>Alle Ihre Kurse 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/>
              <a:t>werden auf 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/>
              <a:t>Ihrem Schreibtisch 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/>
              <a:t>angezeigt.</a:t>
            </a:r>
          </a:p>
          <a:p>
            <a:pPr marL="0" indent="0" eaLnBrk="1" hangingPunct="1">
              <a:buFont typeface="Arial" charset="0"/>
              <a:buNone/>
            </a:pPr>
            <a:endParaRPr lang="de-DE"/>
          </a:p>
          <a:p>
            <a:pPr marL="0" indent="0" eaLnBrk="1" hangingPunct="1">
              <a:buFont typeface="Arial" charset="0"/>
              <a:buNone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25604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25" y="1325563"/>
            <a:ext cx="67214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feil: nach rechts 5"/>
          <p:cNvSpPr/>
          <p:nvPr/>
        </p:nvSpPr>
        <p:spPr>
          <a:xfrm rot="20406833">
            <a:off x="2206625" y="3714750"/>
            <a:ext cx="2540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851030">
            <a:off x="7987004" y="462534"/>
            <a:ext cx="2939143" cy="1200329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cs typeface="+mn-cs"/>
              </a:rPr>
              <a:t>Hier lässt sich einstellen, nach welchem System Ihre Kurse angeordnet werden sollen.</a:t>
            </a:r>
          </a:p>
        </p:txBody>
      </p:sp>
      <p:sp>
        <p:nvSpPr>
          <p:cNvPr id="8" name="Pfeil: nach rechts 7"/>
          <p:cNvSpPr/>
          <p:nvPr/>
        </p:nvSpPr>
        <p:spPr>
          <a:xfrm rot="5400000">
            <a:off x="8377238" y="1538288"/>
            <a:ext cx="69215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8ED54-20A9-409D-B82B-DBE397A6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A7FEEB-E3F9-4F60-971E-B313A8E8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6D74B2-F7FB-4ADE-9BA1-172C32FB2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24" y="765855"/>
            <a:ext cx="6844104" cy="5623019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11CD630-71AC-4794-93D7-36D9280667D6}"/>
              </a:ext>
            </a:extLst>
          </p:cNvPr>
          <p:cNvSpPr/>
          <p:nvPr/>
        </p:nvSpPr>
        <p:spPr>
          <a:xfrm rot="1468221">
            <a:off x="2969039" y="2377974"/>
            <a:ext cx="3472663" cy="406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89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Wie bringe ich meine Inhalte in den Kurs?</a:t>
            </a:r>
          </a:p>
        </p:txBody>
      </p:sp>
      <p:sp>
        <p:nvSpPr>
          <p:cNvPr id="2662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DE"/>
          </a:p>
          <a:p>
            <a:pPr marL="0" indent="0" eaLnBrk="1" hangingPunct="1">
              <a:buFont typeface="Arial" charset="0"/>
              <a:buNone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26628" name="Grafi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763" y="2589213"/>
            <a:ext cx="982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353175" y="1825625"/>
            <a:ext cx="483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Mit einem Klick auf </a:t>
            </a:r>
            <a:r>
              <a:rPr lang="de-DE" sz="1600" b="1">
                <a:latin typeface="Calibri" pitchFamily="34" charset="0"/>
              </a:rPr>
              <a:t>Bearbeiten</a:t>
            </a:r>
            <a:r>
              <a:rPr lang="de-DE" sz="1600">
                <a:latin typeface="Calibri" pitchFamily="34" charset="0"/>
              </a:rPr>
              <a:t> lässt sich das </a:t>
            </a:r>
            <a:r>
              <a:rPr lang="de-DE" sz="1600" b="1">
                <a:latin typeface="Calibri" pitchFamily="34" charset="0"/>
              </a:rPr>
              <a:t>Thema</a:t>
            </a:r>
            <a:r>
              <a:rPr lang="de-DE" sz="1600">
                <a:latin typeface="Calibri" pitchFamily="34" charset="0"/>
              </a:rPr>
              <a:t> dieser Einheit bearbeiten.</a:t>
            </a:r>
          </a:p>
        </p:txBody>
      </p:sp>
      <p:sp>
        <p:nvSpPr>
          <p:cNvPr id="9" name="Pfeil: nach rechts 8"/>
          <p:cNvSpPr/>
          <p:nvPr/>
        </p:nvSpPr>
        <p:spPr>
          <a:xfrm rot="2224478">
            <a:off x="8510588" y="2557463"/>
            <a:ext cx="1217612" cy="406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773863" y="5103813"/>
            <a:ext cx="491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alibri" pitchFamily="34" charset="0"/>
              </a:rPr>
              <a:t>Nach einem Klick auf </a:t>
            </a:r>
            <a:r>
              <a:rPr lang="de-DE" sz="1600" b="1">
                <a:latin typeface="Calibri" pitchFamily="34" charset="0"/>
              </a:rPr>
              <a:t>Material oder Aktivität hinzufügen </a:t>
            </a:r>
            <a:r>
              <a:rPr lang="de-DE" sz="1600">
                <a:latin typeface="Calibri" pitchFamily="34" charset="0"/>
              </a:rPr>
              <a:t>können Sie das Thema mit Inhalten füllen.</a:t>
            </a:r>
            <a:endParaRPr lang="de-DE" sz="1100">
              <a:latin typeface="Calibri" pitchFamily="34" charset="0"/>
            </a:endParaRPr>
          </a:p>
        </p:txBody>
      </p:sp>
      <p:sp>
        <p:nvSpPr>
          <p:cNvPr id="12" name="Pfeil: nach rechts 11"/>
          <p:cNvSpPr/>
          <p:nvPr/>
        </p:nvSpPr>
        <p:spPr>
          <a:xfrm rot="16200000">
            <a:off x="8333581" y="4464844"/>
            <a:ext cx="871538" cy="406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73625" cy="4127500"/>
          </a:xfrm>
        </p:spPr>
        <p:txBody>
          <a:bodyPr/>
          <a:lstStyle/>
          <a:p>
            <a:pPr eaLnBrk="1" hangingPunct="1"/>
            <a:r>
              <a:rPr lang="de-DE"/>
              <a:t>Welche Materialien </a:t>
            </a:r>
            <a:br>
              <a:rPr lang="de-DE"/>
            </a:br>
            <a:r>
              <a:rPr lang="de-DE"/>
              <a:t>kann ich </a:t>
            </a:r>
            <a:br>
              <a:rPr lang="de-DE"/>
            </a:br>
            <a:r>
              <a:rPr lang="de-DE"/>
              <a:t>in meinen Kurs </a:t>
            </a:r>
            <a:br>
              <a:rPr lang="de-DE"/>
            </a:br>
            <a:r>
              <a:rPr lang="de-DE"/>
              <a:t>einfügen?</a:t>
            </a:r>
          </a:p>
        </p:txBody>
      </p:sp>
      <p:sp>
        <p:nvSpPr>
          <p:cNvPr id="2765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DE"/>
          </a:p>
          <a:p>
            <a:pPr marL="0" indent="0" eaLnBrk="1" hangingPunct="1">
              <a:buFont typeface="Arial" charset="0"/>
              <a:buNone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6238" y="88900"/>
            <a:ext cx="4268787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" name="Textfeld 3"/>
          <p:cNvSpPr txBox="1">
            <a:spLocks noChangeArrowheads="1"/>
          </p:cNvSpPr>
          <p:nvPr/>
        </p:nvSpPr>
        <p:spPr bwMode="auto">
          <a:xfrm rot="-650699">
            <a:off x="7221538" y="1143000"/>
            <a:ext cx="3327400" cy="7016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latin typeface="Calibri" pitchFamily="34" charset="0"/>
              </a:rPr>
              <a:t>Probieren Sie doch mal aus, was es da alles gibt!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73625" cy="4127500"/>
          </a:xfrm>
        </p:spPr>
        <p:txBody>
          <a:bodyPr/>
          <a:lstStyle/>
          <a:p>
            <a:pPr eaLnBrk="1" hangingPunct="1"/>
            <a:r>
              <a:rPr lang="de-DE" dirty="0"/>
              <a:t>Welche Materialien </a:t>
            </a:r>
            <a:br>
              <a:rPr lang="de-DE" dirty="0"/>
            </a:br>
            <a:r>
              <a:rPr lang="de-DE" dirty="0"/>
              <a:t>kann ich </a:t>
            </a:r>
            <a:br>
              <a:rPr lang="de-DE" dirty="0"/>
            </a:br>
            <a:r>
              <a:rPr lang="de-DE" dirty="0"/>
              <a:t>in meinen Kurs </a:t>
            </a:r>
            <a:br>
              <a:rPr lang="de-DE" dirty="0"/>
            </a:br>
            <a:r>
              <a:rPr lang="de-DE" dirty="0"/>
              <a:t>einfügen?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72F802-BE1E-48CA-9A0C-B43A1ED2C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0"/>
          <a:stretch/>
        </p:blipFill>
        <p:spPr>
          <a:xfrm>
            <a:off x="6745574" y="677862"/>
            <a:ext cx="3348584" cy="5150473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A9C8547E-210E-417C-BE8C-89AE26012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626" y="2022617"/>
            <a:ext cx="1925638" cy="481013"/>
          </a:xfrm>
          <a:prstGeom prst="rightArrow">
            <a:avLst>
              <a:gd name="adj1" fmla="val 50000"/>
              <a:gd name="adj2" fmla="val 23408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07B374D-7F4A-4A24-9E0F-63AEF780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506" y="3472656"/>
            <a:ext cx="1925638" cy="481013"/>
          </a:xfrm>
          <a:prstGeom prst="rightArrow">
            <a:avLst>
              <a:gd name="adj1" fmla="val 50000"/>
              <a:gd name="adj2" fmla="val 23408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FAA76A9C-8E76-4056-9E77-99675512F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316" y="4087812"/>
            <a:ext cx="1925638" cy="481013"/>
          </a:xfrm>
          <a:prstGeom prst="rightArrow">
            <a:avLst>
              <a:gd name="adj1" fmla="val 50000"/>
              <a:gd name="adj2" fmla="val 23408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0555AB86-2248-4CAC-933B-389FC069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5075" y="4645025"/>
            <a:ext cx="1925638" cy="481013"/>
          </a:xfrm>
          <a:prstGeom prst="rightArrow">
            <a:avLst>
              <a:gd name="adj1" fmla="val 50000"/>
              <a:gd name="adj2" fmla="val 23408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51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8485F7-1519-4D3B-9335-0E0AA842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was steckt hinter diesen Materialien?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3010CE-9B35-4F74-8D86-482D2105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470" y="1226752"/>
            <a:ext cx="5969677" cy="48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4130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8485F7-1519-4D3B-9335-0E0AA842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mache ich dann mit den Materialien?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A5C22B-E046-4503-97B2-54373E3B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98" y="2233535"/>
            <a:ext cx="10775780" cy="203866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4FE39C6-82BE-4D3C-BB90-C485B7C1D70F}"/>
              </a:ext>
            </a:extLst>
          </p:cNvPr>
          <p:cNvSpPr txBox="1"/>
          <p:nvPr/>
        </p:nvSpPr>
        <p:spPr>
          <a:xfrm>
            <a:off x="6610662" y="4961744"/>
            <a:ext cx="505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Link</a:t>
            </a:r>
            <a:r>
              <a:rPr lang="de-DE" sz="2000" dirty="0"/>
              <a:t> zu einer </a:t>
            </a:r>
            <a:r>
              <a:rPr lang="de-DE" sz="2000" dirty="0" err="1"/>
              <a:t>LearningApp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86508716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8485F7-1519-4D3B-9335-0E0AA842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mache ich dann mit den Materialien?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B156D3-8B10-4B58-B8DD-3A422BA7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2" y="2242748"/>
            <a:ext cx="11420100" cy="180189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D86958-FDD3-445E-AF93-39133D630ACF}"/>
              </a:ext>
            </a:extLst>
          </p:cNvPr>
          <p:cNvSpPr txBox="1"/>
          <p:nvPr/>
        </p:nvSpPr>
        <p:spPr>
          <a:xfrm>
            <a:off x="6610662" y="4961744"/>
            <a:ext cx="505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 </a:t>
            </a:r>
            <a:r>
              <a:rPr lang="de-DE" sz="2000" b="1" dirty="0"/>
              <a:t>Textseite</a:t>
            </a:r>
            <a:r>
              <a:rPr lang="de-DE" sz="2000" dirty="0"/>
              <a:t> – durch Anklicken hinter die Kursoberfläche (lange Texte)</a:t>
            </a:r>
          </a:p>
        </p:txBody>
      </p:sp>
    </p:spTree>
    <p:extLst>
      <p:ext uri="{BB962C8B-B14F-4D97-AF65-F5344CB8AC3E}">
        <p14:creationId xmlns:p14="http://schemas.microsoft.com/office/powerpoint/2010/main" val="1378928497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8485F7-1519-4D3B-9335-0E0AA842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mache ich dann mit den Materialien?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8734E3-9208-4A50-89EB-13D8E48E9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4537"/>
            <a:ext cx="10421969" cy="33069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04CB16A-AB3E-4E29-95AF-B97A10A59270}"/>
              </a:ext>
            </a:extLst>
          </p:cNvPr>
          <p:cNvSpPr txBox="1"/>
          <p:nvPr/>
        </p:nvSpPr>
        <p:spPr>
          <a:xfrm>
            <a:off x="6295084" y="5638874"/>
            <a:ext cx="505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Textfeld</a:t>
            </a:r>
            <a:r>
              <a:rPr lang="de-DE" sz="2000" dirty="0"/>
              <a:t> – für kurze Texte auf der Kursoberfläche</a:t>
            </a:r>
          </a:p>
        </p:txBody>
      </p:sp>
    </p:spTree>
    <p:extLst>
      <p:ext uri="{BB962C8B-B14F-4D97-AF65-F5344CB8AC3E}">
        <p14:creationId xmlns:p14="http://schemas.microsoft.com/office/powerpoint/2010/main" val="186290643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Kurserstellung in </a:t>
            </a:r>
            <a:r>
              <a:rPr lang="de-DE" b="1" dirty="0" err="1"/>
              <a:t>mebis</a:t>
            </a:r>
            <a:br>
              <a:rPr lang="de-DE" b="1" dirty="0"/>
            </a:br>
            <a:endParaRPr lang="de-DE" b="1" dirty="0"/>
          </a:p>
        </p:txBody>
      </p:sp>
      <p:pic>
        <p:nvPicPr>
          <p:cNvPr id="13315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2698750"/>
            <a:ext cx="3429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feld 5"/>
          <p:cNvSpPr txBox="1">
            <a:spLocks noChangeArrowheads="1"/>
          </p:cNvSpPr>
          <p:nvPr/>
        </p:nvSpPr>
        <p:spPr bwMode="auto">
          <a:xfrm>
            <a:off x="292100" y="5359400"/>
            <a:ext cx="4167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Ort: Landsberg  Datum: 6.5.2020</a:t>
            </a:r>
          </a:p>
          <a:p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Textfeld 6"/>
          <p:cNvSpPr txBox="1">
            <a:spLocks noChangeArrowheads="1"/>
          </p:cNvSpPr>
          <p:nvPr/>
        </p:nvSpPr>
        <p:spPr bwMode="auto">
          <a:xfrm>
            <a:off x="5678488" y="4848225"/>
            <a:ext cx="6361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Ralf Loheit</a:t>
            </a:r>
          </a:p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Medienpädagogischer Berater digitale Bildung (</a:t>
            </a:r>
            <a:r>
              <a:rPr lang="de-DE" b="1" dirty="0" err="1">
                <a:solidFill>
                  <a:srgbClr val="000000"/>
                </a:solidFill>
                <a:latin typeface="Calibri" pitchFamily="34" charset="0"/>
              </a:rPr>
              <a:t>mBdB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für die Landkreise Landsberg/Lech und Starnberg</a:t>
            </a:r>
          </a:p>
          <a:p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047D2A-F1C5-43B5-ADAE-FD600B9E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382" y="5735637"/>
            <a:ext cx="1284173" cy="71913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8485F7-1519-4D3B-9335-0E0AA842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mache ich dann mit den Materialien?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90A3E2-E872-4B2D-80AE-1E46BB9E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44" y="2009774"/>
            <a:ext cx="11451553" cy="36265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47ED4D-A7C0-47D6-A8AC-F6C1B417058A}"/>
              </a:ext>
            </a:extLst>
          </p:cNvPr>
          <p:cNvSpPr txBox="1"/>
          <p:nvPr/>
        </p:nvSpPr>
        <p:spPr>
          <a:xfrm>
            <a:off x="6295084" y="5638874"/>
            <a:ext cx="505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Textfeld</a:t>
            </a:r>
            <a:r>
              <a:rPr lang="de-DE" sz="2000" dirty="0"/>
              <a:t> – für kurze Texte auf der Kursoberfläche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1729-7AD1-4E58-9531-77062381C96E}"/>
              </a:ext>
            </a:extLst>
          </p:cNvPr>
          <p:cNvSpPr txBox="1"/>
          <p:nvPr/>
        </p:nvSpPr>
        <p:spPr>
          <a:xfrm rot="1136097">
            <a:off x="6790544" y="1880865"/>
            <a:ext cx="346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aus Schülersicht</a:t>
            </a:r>
          </a:p>
        </p:txBody>
      </p:sp>
    </p:spTree>
    <p:extLst>
      <p:ext uri="{BB962C8B-B14F-4D97-AF65-F5344CB8AC3E}">
        <p14:creationId xmlns:p14="http://schemas.microsoft.com/office/powerpoint/2010/main" val="570253371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D980CC8-8145-48F9-9DF1-01F77354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3" name="Grafik 2">
            <a:hlinkClick r:id="rId2"/>
            <a:extLst>
              <a:ext uri="{FF2B5EF4-FFF2-40B4-BE49-F238E27FC236}">
                <a16:creationId xmlns:a16="http://schemas.microsoft.com/office/drawing/2014/main" id="{12483D5D-F475-4756-AFA4-6CA4F746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666" y="375637"/>
            <a:ext cx="3450764" cy="56646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F73CC7-674C-4311-B220-68B6B0F2D217}"/>
              </a:ext>
            </a:extLst>
          </p:cNvPr>
          <p:cNvSpPr txBox="1"/>
          <p:nvPr/>
        </p:nvSpPr>
        <p:spPr>
          <a:xfrm>
            <a:off x="734518" y="1349115"/>
            <a:ext cx="389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Kursadministration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486751372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9E933-7367-4E98-81AB-10FDEFCC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soll ich mir das denn alles merken?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D21B8B-E669-4DF7-81A4-1C67A068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F6A393-69ED-415C-8B83-9F897640A010}"/>
              </a:ext>
            </a:extLst>
          </p:cNvPr>
          <p:cNvSpPr txBox="1"/>
          <p:nvPr/>
        </p:nvSpPr>
        <p:spPr>
          <a:xfrm>
            <a:off x="838200" y="1429078"/>
            <a:ext cx="557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hlinkClick r:id="rId2"/>
              </a:rPr>
              <a:t>Online-Schulungen für Lehrkräfte</a:t>
            </a:r>
            <a:endParaRPr lang="de-DE" sz="2800" dirty="0"/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1BFA6067-D391-4065-B395-E2277FDDA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129" y="2174772"/>
            <a:ext cx="7342838" cy="39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355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9B4A41-EE3C-4F1F-A658-11D7B256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8794C1-6334-42EC-A5B8-E127FD36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5" y="809469"/>
            <a:ext cx="11234319" cy="52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8036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bringe ich meine Klasse in den Kurs?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Klassen per Hand anlegen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988" y="2446338"/>
            <a:ext cx="633253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feil: nach rechts 2"/>
          <p:cNvSpPr>
            <a:spLocks noChangeArrowheads="1"/>
          </p:cNvSpPr>
          <p:nvPr/>
        </p:nvSpPr>
        <p:spPr bwMode="auto">
          <a:xfrm rot="10800000">
            <a:off x="4264025" y="2627313"/>
            <a:ext cx="3648075" cy="393700"/>
          </a:xfrm>
          <a:prstGeom prst="rightArrow">
            <a:avLst>
              <a:gd name="adj1" fmla="val 50000"/>
              <a:gd name="adj2" fmla="val 54181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299450" y="2479675"/>
            <a:ext cx="326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Klicken Sie auf </a:t>
            </a:r>
            <a:r>
              <a:rPr lang="de-DE" b="1">
                <a:latin typeface="Calibri" pitchFamily="34" charset="0"/>
              </a:rPr>
              <a:t>Verwaltung</a:t>
            </a:r>
            <a:r>
              <a:rPr lang="de-DE"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847725"/>
            <a:ext cx="104013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498600" y="241300"/>
            <a:ext cx="605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Sie kommen dann auf Ihr </a:t>
            </a:r>
            <a:r>
              <a:rPr lang="de-DE" b="1">
                <a:latin typeface="Calibri" pitchFamily="34" charset="0"/>
              </a:rPr>
              <a:t>Dashboard</a:t>
            </a:r>
            <a:r>
              <a:rPr lang="de-DE">
                <a:latin typeface="Calibri" pitchFamily="34" charset="0"/>
              </a:rPr>
              <a:t>.</a:t>
            </a:r>
          </a:p>
        </p:txBody>
      </p:sp>
      <p:sp>
        <p:nvSpPr>
          <p:cNvPr id="3" name="Pfeil: nach rechts 2"/>
          <p:cNvSpPr>
            <a:spLocks noChangeArrowheads="1"/>
          </p:cNvSpPr>
          <p:nvPr/>
        </p:nvSpPr>
        <p:spPr bwMode="auto">
          <a:xfrm rot="2734977">
            <a:off x="4040188" y="1160462"/>
            <a:ext cx="1925638" cy="481013"/>
          </a:xfrm>
          <a:prstGeom prst="rightArrow">
            <a:avLst>
              <a:gd name="adj1" fmla="val 50000"/>
              <a:gd name="adj2" fmla="val 23408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908550" y="665163"/>
            <a:ext cx="5891213" cy="561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1800"/>
              <a:t>Nach einem Klick auf das </a:t>
            </a:r>
            <a:r>
              <a:rPr lang="de-DE" sz="1800" b="1"/>
              <a:t>Pluszeichen</a:t>
            </a:r>
            <a:r>
              <a:rPr lang="de-DE" sz="1800"/>
              <a:t> …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1893888"/>
            <a:ext cx="7410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478838" y="2703513"/>
            <a:ext cx="154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4908550" y="665163"/>
            <a:ext cx="5891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de-DE">
                <a:latin typeface="Calibri" pitchFamily="34" charset="0"/>
              </a:rPr>
              <a:t>Nach einem Klick auf das </a:t>
            </a:r>
            <a:r>
              <a:rPr lang="de-DE" b="1">
                <a:latin typeface="Calibri" pitchFamily="34" charset="0"/>
              </a:rPr>
              <a:t>Pluszeichen</a:t>
            </a:r>
            <a:r>
              <a:rPr lang="de-DE">
                <a:latin typeface="Calibri" pitchFamily="34" charset="0"/>
              </a:rPr>
              <a:t> …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1893888"/>
            <a:ext cx="7410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feil: nach rechts 2"/>
          <p:cNvSpPr>
            <a:spLocks noChangeArrowheads="1"/>
          </p:cNvSpPr>
          <p:nvPr/>
        </p:nvSpPr>
        <p:spPr bwMode="auto">
          <a:xfrm rot="7509311">
            <a:off x="3535363" y="2470150"/>
            <a:ext cx="3175000" cy="434975"/>
          </a:xfrm>
          <a:prstGeom prst="rightArrow">
            <a:avLst>
              <a:gd name="adj1" fmla="val 50000"/>
              <a:gd name="adj2" fmla="val 42680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9699625" y="3798888"/>
            <a:ext cx="16922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… können Sie hier auswählen, ob sie einzelne Benutzer, Klassen oder Arbeitsgruppen anlegen wollen.</a:t>
            </a:r>
          </a:p>
        </p:txBody>
      </p:sp>
      <p:sp>
        <p:nvSpPr>
          <p:cNvPr id="2" name="Pfeil: nach rechts 2"/>
          <p:cNvSpPr>
            <a:spLocks noChangeArrowheads="1"/>
          </p:cNvSpPr>
          <p:nvPr/>
        </p:nvSpPr>
        <p:spPr bwMode="auto">
          <a:xfrm rot="10800000">
            <a:off x="6472238" y="4587875"/>
            <a:ext cx="3103562" cy="465138"/>
          </a:xfrm>
          <a:prstGeom prst="rightArrow">
            <a:avLst>
              <a:gd name="adj1" fmla="val 50000"/>
              <a:gd name="adj2" fmla="val 39015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823913"/>
            <a:ext cx="95345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057400" y="298450"/>
            <a:ext cx="470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… kommen Sie zu diesem </a:t>
            </a:r>
            <a:r>
              <a:rPr lang="de-DE" b="1">
                <a:latin typeface="Calibri" pitchFamily="34" charset="0"/>
              </a:rPr>
              <a:t>Eingabefeld</a:t>
            </a:r>
            <a:r>
              <a:rPr lang="de-DE">
                <a:latin typeface="Calibri" pitchFamily="34" charset="0"/>
              </a:rPr>
              <a:t>.</a:t>
            </a:r>
          </a:p>
        </p:txBody>
      </p:sp>
      <p:sp>
        <p:nvSpPr>
          <p:cNvPr id="3" name="Pfeil: nach rechts 2"/>
          <p:cNvSpPr>
            <a:spLocks noChangeArrowheads="1"/>
          </p:cNvSpPr>
          <p:nvPr/>
        </p:nvSpPr>
        <p:spPr bwMode="auto">
          <a:xfrm rot="6698314">
            <a:off x="9095582" y="4190206"/>
            <a:ext cx="2236788" cy="434975"/>
          </a:xfrm>
          <a:prstGeom prst="rightArrow">
            <a:avLst>
              <a:gd name="adj1" fmla="val 50000"/>
              <a:gd name="adj2" fmla="val 30068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271463"/>
            <a:ext cx="7521575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feil: nach rechts 2"/>
          <p:cNvSpPr>
            <a:spLocks noChangeArrowheads="1"/>
          </p:cNvSpPr>
          <p:nvPr/>
        </p:nvSpPr>
        <p:spPr bwMode="auto">
          <a:xfrm rot="7509311">
            <a:off x="7843838" y="4465637"/>
            <a:ext cx="3175000" cy="434975"/>
          </a:xfrm>
          <a:prstGeom prst="rightArrow">
            <a:avLst>
              <a:gd name="adj1" fmla="val 50000"/>
              <a:gd name="adj2" fmla="val 42680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Pfeil: nach rechts 2"/>
          <p:cNvSpPr>
            <a:spLocks noChangeArrowheads="1"/>
          </p:cNvSpPr>
          <p:nvPr/>
        </p:nvSpPr>
        <p:spPr bwMode="auto">
          <a:xfrm rot="9820488">
            <a:off x="7767638" y="2274888"/>
            <a:ext cx="1922462" cy="531812"/>
          </a:xfrm>
          <a:prstGeom prst="rightArrow">
            <a:avLst>
              <a:gd name="adj1" fmla="val 50000"/>
              <a:gd name="adj2" fmla="val 21137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478838" y="2703513"/>
            <a:ext cx="154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185738"/>
            <a:ext cx="9542462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0604500" y="1925638"/>
            <a:ext cx="1336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Calibri" pitchFamily="34" charset="0"/>
            </a:endParaRPr>
          </a:p>
        </p:txBody>
      </p:sp>
      <p:sp>
        <p:nvSpPr>
          <p:cNvPr id="3" name="Pfeil: nach rechts 2"/>
          <p:cNvSpPr>
            <a:spLocks noChangeArrowheads="1"/>
          </p:cNvSpPr>
          <p:nvPr/>
        </p:nvSpPr>
        <p:spPr bwMode="auto">
          <a:xfrm rot="8930818">
            <a:off x="5032375" y="3983038"/>
            <a:ext cx="5378450" cy="492125"/>
          </a:xfrm>
          <a:prstGeom prst="rightArrow">
            <a:avLst>
              <a:gd name="adj1" fmla="val 50000"/>
              <a:gd name="adj2" fmla="val 63904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0287000" y="2303463"/>
            <a:ext cx="1555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Über diesen Weg lassen sich weitere Schüler einfügen oder löschen.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27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6C70B13-11F2-451B-BF84-33855EBF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742950"/>
            <a:ext cx="7153275" cy="53721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Pfeil: nach rechts 5"/>
          <p:cNvSpPr/>
          <p:nvPr/>
        </p:nvSpPr>
        <p:spPr>
          <a:xfrm>
            <a:off x="2339975" y="4233863"/>
            <a:ext cx="1887251" cy="484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98625"/>
            <a:ext cx="108299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feil: nach rechts 2"/>
          <p:cNvSpPr>
            <a:spLocks noChangeArrowheads="1"/>
          </p:cNvSpPr>
          <p:nvPr/>
        </p:nvSpPr>
        <p:spPr bwMode="auto">
          <a:xfrm rot="3155613">
            <a:off x="7985919" y="1354931"/>
            <a:ext cx="1423988" cy="352425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Pfeil: nach rechts 2"/>
          <p:cNvSpPr>
            <a:spLocks noChangeArrowheads="1"/>
          </p:cNvSpPr>
          <p:nvPr/>
        </p:nvSpPr>
        <p:spPr bwMode="auto">
          <a:xfrm rot="16200000">
            <a:off x="6821488" y="4929187"/>
            <a:ext cx="1752600" cy="434975"/>
          </a:xfrm>
          <a:prstGeom prst="rightArrow">
            <a:avLst>
              <a:gd name="adj1" fmla="val 46722"/>
              <a:gd name="adj2" fmla="val 47455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-92075" y="74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446463" y="766763"/>
            <a:ext cx="448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Entweder legen Sie einen Schüler </a:t>
            </a:r>
            <a:r>
              <a:rPr lang="de-DE" b="1">
                <a:latin typeface="Calibri" pitchFamily="34" charset="0"/>
              </a:rPr>
              <a:t>neu</a:t>
            </a:r>
            <a:r>
              <a:rPr lang="de-DE">
                <a:latin typeface="Calibri" pitchFamily="34" charset="0"/>
              </a:rPr>
              <a:t> an …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362575" y="6015038"/>
            <a:ext cx="449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… oder </a:t>
            </a:r>
            <a:r>
              <a:rPr lang="de-DE" b="1"/>
              <a:t>wählen</a:t>
            </a:r>
            <a:r>
              <a:rPr lang="de-DE"/>
              <a:t> ihn </a:t>
            </a:r>
            <a:r>
              <a:rPr lang="de-DE" b="1"/>
              <a:t>aus</a:t>
            </a:r>
            <a:r>
              <a:rPr lang="de-DE"/>
              <a:t> den verfügbaren Schülern aus. </a:t>
            </a:r>
            <a:r>
              <a:rPr lang="de-DE" sz="1600"/>
              <a:t>(mit Drag &amp; Drop)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478838" y="2703513"/>
            <a:ext cx="154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271463"/>
            <a:ext cx="9542463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feil: nach rechts 2"/>
          <p:cNvSpPr>
            <a:spLocks noChangeArrowheads="1"/>
          </p:cNvSpPr>
          <p:nvPr/>
        </p:nvSpPr>
        <p:spPr bwMode="auto">
          <a:xfrm rot="7652576">
            <a:off x="8174831" y="4709319"/>
            <a:ext cx="2957513" cy="434975"/>
          </a:xfrm>
          <a:prstGeom prst="rightArrow">
            <a:avLst>
              <a:gd name="adj1" fmla="val 50000"/>
              <a:gd name="adj2" fmla="val 39757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604500" y="1925638"/>
            <a:ext cx="13366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Und natürlich, nachdem alle Schüler eingefügt sind, das </a:t>
            </a:r>
            <a:r>
              <a:rPr lang="de-DE" b="1">
                <a:latin typeface="Calibri" pitchFamily="34" charset="0"/>
              </a:rPr>
              <a:t>Speichern</a:t>
            </a:r>
            <a:r>
              <a:rPr lang="de-DE">
                <a:latin typeface="Calibri" pitchFamily="34" charset="0"/>
              </a:rPr>
              <a:t> nicht vergessen!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bringe ich meine Klasse in den Kurs?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Klassen über ASV einbringen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357438"/>
            <a:ext cx="5322888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feil: nach rechts 2"/>
          <p:cNvSpPr>
            <a:spLocks noChangeArrowheads="1"/>
          </p:cNvSpPr>
          <p:nvPr/>
        </p:nvSpPr>
        <p:spPr bwMode="auto">
          <a:xfrm rot="10800000">
            <a:off x="3324225" y="2846388"/>
            <a:ext cx="3648075" cy="393700"/>
          </a:xfrm>
          <a:prstGeom prst="rightArrow">
            <a:avLst>
              <a:gd name="adj1" fmla="val 50000"/>
              <a:gd name="adj2" fmla="val 54181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921625" y="2733675"/>
            <a:ext cx="317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Loggen Sie sich als Schulleitung/Betreuer in die ASV ein.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933450"/>
            <a:ext cx="59975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491413" y="2066925"/>
            <a:ext cx="35337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Unter Datei </a:t>
            </a:r>
            <a:r>
              <a:rPr lang="de-DE">
                <a:latin typeface="Calibri" pitchFamily="34" charset="0"/>
                <a:sym typeface="Wingdings" pitchFamily="2" charset="2"/>
              </a:rPr>
              <a:t> Verwaltung</a:t>
            </a:r>
          </a:p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  <a:sym typeface="Wingdings" pitchFamily="2" charset="2"/>
              </a:rPr>
              <a:t>wählen Sie den Punkt </a:t>
            </a:r>
          </a:p>
          <a:p>
            <a:pPr>
              <a:spcBef>
                <a:spcPct val="50000"/>
              </a:spcBef>
            </a:pPr>
            <a:r>
              <a:rPr lang="de-DE" b="1">
                <a:latin typeface="Calibri" pitchFamily="34" charset="0"/>
                <a:sym typeface="Wingdings" pitchFamily="2" charset="2"/>
              </a:rPr>
              <a:t>Schnittstellen</a:t>
            </a:r>
            <a:r>
              <a:rPr lang="de-DE">
                <a:latin typeface="Calibri" pitchFamily="34" charset="0"/>
                <a:sym typeface="Wingdings" pitchFamily="2" charset="2"/>
              </a:rPr>
              <a:t>.</a:t>
            </a:r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487363"/>
            <a:ext cx="6256337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9144000" y="941388"/>
            <a:ext cx="20129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Wählen Sie </a:t>
            </a:r>
          </a:p>
          <a:p>
            <a:pPr>
              <a:spcBef>
                <a:spcPct val="50000"/>
              </a:spcBef>
            </a:pPr>
            <a:r>
              <a:rPr lang="de-DE" b="1">
                <a:latin typeface="Calibri" pitchFamily="34" charset="0"/>
              </a:rPr>
              <a:t>Export für mebis</a:t>
            </a:r>
            <a:r>
              <a:rPr lang="de-DE">
                <a:latin typeface="Calibri" pitchFamily="34" charset="0"/>
              </a:rPr>
              <a:t> …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8410575" y="4349750"/>
            <a:ext cx="2514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… und </a:t>
            </a:r>
            <a:r>
              <a:rPr lang="de-DE" b="1">
                <a:latin typeface="Calibri" pitchFamily="34" charset="0"/>
              </a:rPr>
              <a:t>start</a:t>
            </a:r>
            <a:r>
              <a:rPr lang="de-DE">
                <a:latin typeface="Calibri" pitchFamily="34" charset="0"/>
              </a:rPr>
              <a:t>en Sie den  </a:t>
            </a:r>
          </a:p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Export.</a:t>
            </a:r>
          </a:p>
        </p:txBody>
      </p:sp>
      <p:sp>
        <p:nvSpPr>
          <p:cNvPr id="3" name="Pfeil: nach rechts 2"/>
          <p:cNvSpPr>
            <a:spLocks noChangeArrowheads="1"/>
          </p:cNvSpPr>
          <p:nvPr/>
        </p:nvSpPr>
        <p:spPr bwMode="auto">
          <a:xfrm rot="10219564">
            <a:off x="5413375" y="4676775"/>
            <a:ext cx="2957513" cy="434975"/>
          </a:xfrm>
          <a:prstGeom prst="rightArrow">
            <a:avLst>
              <a:gd name="adj1" fmla="val 50000"/>
              <a:gd name="adj2" fmla="val 39757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Pfeil: nach rechts 2"/>
          <p:cNvSpPr>
            <a:spLocks noChangeArrowheads="1"/>
          </p:cNvSpPr>
          <p:nvPr/>
        </p:nvSpPr>
        <p:spPr bwMode="auto">
          <a:xfrm rot="10219564">
            <a:off x="6799263" y="1851025"/>
            <a:ext cx="2957512" cy="434975"/>
          </a:xfrm>
          <a:prstGeom prst="rightArrow">
            <a:avLst>
              <a:gd name="adj1" fmla="val 50000"/>
              <a:gd name="adj2" fmla="val 39757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652463"/>
            <a:ext cx="45815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feil: nach rechts 2"/>
          <p:cNvSpPr>
            <a:spLocks noChangeArrowheads="1"/>
          </p:cNvSpPr>
          <p:nvPr/>
        </p:nvSpPr>
        <p:spPr bwMode="auto">
          <a:xfrm>
            <a:off x="4637088" y="1631950"/>
            <a:ext cx="2957512" cy="434975"/>
          </a:xfrm>
          <a:prstGeom prst="rightArrow">
            <a:avLst>
              <a:gd name="adj1" fmla="val 50000"/>
              <a:gd name="adj2" fmla="val 39757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949325" y="1406525"/>
            <a:ext cx="308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Wählen Sie </a:t>
            </a:r>
            <a:r>
              <a:rPr lang="de-DE" b="1">
                <a:latin typeface="Calibri" pitchFamily="34" charset="0"/>
              </a:rPr>
              <a:t>Schüler</a:t>
            </a:r>
            <a:r>
              <a:rPr lang="de-DE">
                <a:latin typeface="Calibri" pitchFamily="34" charset="0"/>
              </a:rPr>
              <a:t> aus …</a:t>
            </a:r>
          </a:p>
        </p:txBody>
      </p:sp>
      <p:sp>
        <p:nvSpPr>
          <p:cNvPr id="2" name="Pfeil: nach rechts 2"/>
          <p:cNvSpPr>
            <a:spLocks noChangeArrowheads="1"/>
          </p:cNvSpPr>
          <p:nvPr/>
        </p:nvSpPr>
        <p:spPr bwMode="auto">
          <a:xfrm>
            <a:off x="4124325" y="5716588"/>
            <a:ext cx="2957513" cy="434975"/>
          </a:xfrm>
          <a:prstGeom prst="rightArrow">
            <a:avLst>
              <a:gd name="adj1" fmla="val 50000"/>
              <a:gd name="adj2" fmla="val 39757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62013" y="5802313"/>
            <a:ext cx="2805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… </a:t>
            </a:r>
            <a:r>
              <a:rPr lang="de-DE" b="1">
                <a:latin typeface="Calibri" pitchFamily="34" charset="0"/>
              </a:rPr>
              <a:t>Weiter</a:t>
            </a:r>
            <a:r>
              <a:rPr lang="de-DE">
                <a:latin typeface="Calibri" pitchFamily="34" charset="0"/>
              </a:rPr>
              <a:t> …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013" y="1390650"/>
            <a:ext cx="4667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feil: nach rechts 2"/>
          <p:cNvSpPr>
            <a:spLocks noChangeArrowheads="1"/>
          </p:cNvSpPr>
          <p:nvPr/>
        </p:nvSpPr>
        <p:spPr bwMode="auto">
          <a:xfrm>
            <a:off x="3492500" y="1668463"/>
            <a:ext cx="2219325" cy="434975"/>
          </a:xfrm>
          <a:prstGeom prst="rightArrow">
            <a:avLst>
              <a:gd name="adj1" fmla="val 50000"/>
              <a:gd name="adj2" fmla="val 29834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Pfeil: nach rechts 2"/>
          <p:cNvSpPr>
            <a:spLocks noChangeArrowheads="1"/>
          </p:cNvSpPr>
          <p:nvPr/>
        </p:nvSpPr>
        <p:spPr bwMode="auto">
          <a:xfrm>
            <a:off x="3490913" y="3721100"/>
            <a:ext cx="2209800" cy="434975"/>
          </a:xfrm>
          <a:prstGeom prst="rightArrow">
            <a:avLst>
              <a:gd name="adj1" fmla="val 50000"/>
              <a:gd name="adj2" fmla="val 29706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Pfeil: nach rechts 2"/>
          <p:cNvSpPr>
            <a:spLocks noChangeArrowheads="1"/>
          </p:cNvSpPr>
          <p:nvPr/>
        </p:nvSpPr>
        <p:spPr bwMode="auto">
          <a:xfrm rot="-1667046">
            <a:off x="5773738" y="5097463"/>
            <a:ext cx="2957512" cy="434975"/>
          </a:xfrm>
          <a:prstGeom prst="rightArrow">
            <a:avLst>
              <a:gd name="adj1" fmla="val 50000"/>
              <a:gd name="adj2" fmla="val 39757"/>
            </a:avLst>
          </a:prstGeom>
          <a:solidFill>
            <a:srgbClr val="FF00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6425" y="1381125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… </a:t>
            </a:r>
            <a:r>
              <a:rPr lang="de-DE" b="1">
                <a:latin typeface="Calibri" pitchFamily="34" charset="0"/>
              </a:rPr>
              <a:t>Speicherort</a:t>
            </a:r>
            <a:r>
              <a:rPr lang="de-DE">
                <a:latin typeface="Calibri" pitchFamily="34" charset="0"/>
              </a:rPr>
              <a:t> …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144838" y="58435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… und </a:t>
            </a:r>
            <a:r>
              <a:rPr lang="de-DE" b="1">
                <a:latin typeface="Calibri" pitchFamily="34" charset="0"/>
              </a:rPr>
              <a:t>speichern</a:t>
            </a:r>
            <a:r>
              <a:rPr lang="de-DE">
                <a:latin typeface="Calibri" pitchFamily="34" charset="0"/>
              </a:rPr>
              <a:t> …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19150" y="3897313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…  und </a:t>
            </a:r>
            <a:r>
              <a:rPr lang="de-DE" b="1">
                <a:latin typeface="Calibri" pitchFamily="34" charset="0"/>
              </a:rPr>
              <a:t>Dateiname </a:t>
            </a:r>
            <a:r>
              <a:rPr lang="de-DE">
                <a:latin typeface="Calibri" pitchFamily="34" charset="0"/>
              </a:rPr>
              <a:t>festlegen …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099050" y="2970213"/>
            <a:ext cx="2119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latin typeface="Calibri" pitchFamily="34" charset="0"/>
              </a:rPr>
              <a:t>Fertig!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536391-A578-4AA8-944D-6E65DB6C0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887" y="2541643"/>
            <a:ext cx="4830024" cy="3510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A880AB-2FBE-480E-850D-A2E2C9EB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</a:t>
            </a:r>
            <a:r>
              <a:rPr lang="de-DE" dirty="0" err="1"/>
              <a:t>mebis</a:t>
            </a:r>
            <a:r>
              <a:rPr lang="de-DE" dirty="0"/>
              <a:t> Sie unterstützt - </a:t>
            </a:r>
            <a:r>
              <a:rPr lang="de-DE" dirty="0" err="1"/>
              <a:t>teachSHARE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C339E2-02BE-4225-BFC5-4CB80469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4C6FD70-D120-49B2-B5CF-6614E750B24B}"/>
              </a:ext>
            </a:extLst>
          </p:cNvPr>
          <p:cNvSpPr/>
          <p:nvPr/>
        </p:nvSpPr>
        <p:spPr>
          <a:xfrm>
            <a:off x="4874978" y="3905457"/>
            <a:ext cx="1216025" cy="519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615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80AB-2FBE-480E-850D-A2E2C9EB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</a:t>
            </a:r>
            <a:r>
              <a:rPr lang="de-DE" dirty="0" err="1"/>
              <a:t>mebis</a:t>
            </a:r>
            <a:r>
              <a:rPr lang="de-DE" dirty="0"/>
              <a:t> Sie unterstützt - </a:t>
            </a:r>
            <a:r>
              <a:rPr lang="de-DE" dirty="0" err="1"/>
              <a:t>teachSHARE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C339E2-02BE-4225-BFC5-4CB80469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7091B1-865D-4E1D-A755-F862F437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61" y="1690688"/>
            <a:ext cx="7989522" cy="44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343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1FA17F-BAD4-465B-A6CB-71D31E1A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2457449"/>
            <a:ext cx="8850350" cy="2579245"/>
          </a:xfrm>
          <a:prstGeom prst="rect">
            <a:avLst/>
          </a:prstGeom>
        </p:spPr>
      </p:pic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u="sng"/>
              <a:t>Wo</a:t>
            </a:r>
            <a:r>
              <a:rPr lang="de-DE"/>
              <a:t> erstelle ich einen neuen Kurs?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Pfeil: nach rechts 5"/>
          <p:cNvSpPr/>
          <p:nvPr/>
        </p:nvSpPr>
        <p:spPr>
          <a:xfrm rot="19576097">
            <a:off x="1587498" y="3356465"/>
            <a:ext cx="1635126" cy="484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12750" y="3914775"/>
            <a:ext cx="16351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Um zur </a:t>
            </a:r>
            <a:r>
              <a:rPr lang="de-DE" b="1">
                <a:latin typeface="Calibri" pitchFamily="34" charset="0"/>
              </a:rPr>
              <a:t>Lernplattform</a:t>
            </a:r>
            <a:r>
              <a:rPr lang="de-DE">
                <a:latin typeface="Calibri" pitchFamily="34" charset="0"/>
              </a:rPr>
              <a:t> zu kommen, müssen Sie sich vorher mit Ihrem </a:t>
            </a:r>
            <a:r>
              <a:rPr lang="de-DE" b="1">
                <a:latin typeface="Calibri" pitchFamily="34" charset="0"/>
              </a:rPr>
              <a:t>Passwort</a:t>
            </a:r>
            <a:r>
              <a:rPr lang="de-DE">
                <a:latin typeface="Calibri" pitchFamily="34" charset="0"/>
              </a:rPr>
              <a:t> einloggen!</a:t>
            </a:r>
          </a:p>
        </p:txBody>
      </p:sp>
      <p:sp>
        <p:nvSpPr>
          <p:cNvPr id="10" name="Pfeil: nach rechts 9"/>
          <p:cNvSpPr/>
          <p:nvPr/>
        </p:nvSpPr>
        <p:spPr>
          <a:xfrm rot="5400000" flipV="1">
            <a:off x="10460257" y="1541237"/>
            <a:ext cx="1296987" cy="490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80AB-2FBE-480E-850D-A2E2C9EB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</a:t>
            </a:r>
            <a:r>
              <a:rPr lang="de-DE" dirty="0" err="1"/>
              <a:t>mebis</a:t>
            </a:r>
            <a:r>
              <a:rPr lang="de-DE" dirty="0"/>
              <a:t> Sie unterstützt - </a:t>
            </a:r>
            <a:r>
              <a:rPr lang="de-DE" dirty="0" err="1"/>
              <a:t>teachSHARE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C339E2-02BE-4225-BFC5-4CB80469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C53640-845C-4C38-95E3-AF8108CC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70" y="1467787"/>
            <a:ext cx="8154648" cy="47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94617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BDAFA-853E-452D-BB9F-0B7BEC40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F69AF3-98C2-4DF5-849B-7DB0FFA5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7" y="450741"/>
            <a:ext cx="10313233" cy="62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4242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013F6FE-FED9-40B4-BD20-A3973895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53A59B5-F0C7-4FF8-9447-20578018765D}"/>
              </a:ext>
            </a:extLst>
          </p:cNvPr>
          <p:cNvSpPr/>
          <p:nvPr/>
        </p:nvSpPr>
        <p:spPr>
          <a:xfrm>
            <a:off x="341318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1B9957E4-B1D6-4614-84EB-C6FDF40C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4756">
            <a:off x="1777206" y="511135"/>
            <a:ext cx="3842150" cy="2308502"/>
          </a:xfrm>
          <a:prstGeom prst="rect">
            <a:avLst/>
          </a:prstGeom>
        </p:spPr>
      </p:pic>
      <p:pic>
        <p:nvPicPr>
          <p:cNvPr id="5" name="Grafik 4">
            <a:hlinkClick r:id="rId4"/>
            <a:extLst>
              <a:ext uri="{FF2B5EF4-FFF2-40B4-BE49-F238E27FC236}">
                <a16:creationId xmlns:a16="http://schemas.microsoft.com/office/drawing/2014/main" id="{2717A0CD-4A55-4014-9E8C-F99625FCD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91475">
            <a:off x="6330814" y="2528700"/>
            <a:ext cx="3300252" cy="21699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2B85AD-D1AD-4ECA-A101-1EFE28F6D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9547">
            <a:off x="754107" y="3162424"/>
            <a:ext cx="3225601" cy="2594274"/>
          </a:xfrm>
          <a:prstGeom prst="rect">
            <a:avLst/>
          </a:prstGeom>
        </p:spPr>
      </p:pic>
      <p:pic>
        <p:nvPicPr>
          <p:cNvPr id="8" name="Grafik 7">
            <a:hlinkClick r:id="rId7"/>
            <a:extLst>
              <a:ext uri="{FF2B5EF4-FFF2-40B4-BE49-F238E27FC236}">
                <a16:creationId xmlns:a16="http://schemas.microsoft.com/office/drawing/2014/main" id="{0F094C90-2689-453D-93D1-778C929CA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985" y="5846074"/>
            <a:ext cx="73818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0399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2538"/>
          </a:xfrm>
        </p:spPr>
        <p:txBody>
          <a:bodyPr/>
          <a:lstStyle/>
          <a:p>
            <a:pPr eaLnBrk="1" hangingPunct="1"/>
            <a:r>
              <a:rPr lang="de-DE"/>
              <a:t>Kurserstellung in mebis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9100" y="3597275"/>
            <a:ext cx="6303963" cy="6715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/>
              <a:t>Welche Fragen sind noch offen geblieben?</a:t>
            </a:r>
          </a:p>
          <a:p>
            <a:pPr marL="0" indent="0" eaLnBrk="1" hangingPunct="1">
              <a:buFont typeface="Arial" charset="0"/>
              <a:buNone/>
            </a:pPr>
            <a:endParaRPr lang="de-DE" u="sng">
              <a:solidFill>
                <a:schemeClr val="accent1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073400" y="4870450"/>
            <a:ext cx="7246938" cy="6699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Womit möchten Sie sich als nächstes beschäftigen?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u="sng" dirty="0">
              <a:solidFill>
                <a:srgbClr val="4472C4"/>
              </a:solidFill>
            </a:endParaRPr>
          </a:p>
        </p:txBody>
      </p:sp>
      <p:sp>
        <p:nvSpPr>
          <p:cNvPr id="28676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898989"/>
                </a:solidFill>
                <a:cs typeface="Arial" charset="0"/>
              </a:rPr>
              <a:t> R. Loheit MiB für Landsberg/Lech und Starnberg             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838200" y="1617663"/>
            <a:ext cx="63039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Calibri" pitchFamily="34" charset="0"/>
              </a:rPr>
              <a:t>Mit welchen meiner Klassen kann ich so arbeiten?</a:t>
            </a:r>
            <a:endParaRPr lang="de-DE" sz="2800" u="sng">
              <a:solidFill>
                <a:srgbClr val="4472C4"/>
              </a:solidFill>
              <a:latin typeface="Calibri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838200" y="2538413"/>
            <a:ext cx="6535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latin typeface="Calibri" pitchFamily="34" charset="0"/>
              </a:rPr>
              <a:t>Zu welchem Thema könnte ich mir vorstellen, einen Kurs zu erstellen?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98725C-A247-4B60-9B2D-EB0DE831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30029C-F7F0-4FCF-A7BF-1924D9BC94B9}"/>
              </a:ext>
            </a:extLst>
          </p:cNvPr>
          <p:cNvSpPr txBox="1"/>
          <p:nvPr/>
        </p:nvSpPr>
        <p:spPr>
          <a:xfrm rot="21135289">
            <a:off x="1042737" y="1092822"/>
            <a:ext cx="4379495" cy="1015663"/>
          </a:xfrm>
          <a:prstGeom prst="rect">
            <a:avLst/>
          </a:prstGeom>
          <a:solidFill>
            <a:srgbClr val="FF99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hlinkClick r:id="rId2"/>
              </a:rPr>
              <a:t>Aussage des </a:t>
            </a:r>
            <a:r>
              <a:rPr lang="de-DE" sz="2000" b="1" dirty="0" err="1">
                <a:hlinkClick r:id="rId2"/>
              </a:rPr>
              <a:t>mebis</a:t>
            </a:r>
            <a:r>
              <a:rPr lang="de-DE" sz="2000" b="1" dirty="0">
                <a:hlinkClick r:id="rId2"/>
              </a:rPr>
              <a:t>-Teams zu</a:t>
            </a:r>
          </a:p>
          <a:p>
            <a:endParaRPr lang="de-DE" sz="2000" b="1" dirty="0">
              <a:hlinkClick r:id="rId2"/>
            </a:endParaRPr>
          </a:p>
          <a:p>
            <a:r>
              <a:rPr lang="de-DE" sz="2000" b="1" dirty="0">
                <a:hlinkClick r:id="rId2"/>
              </a:rPr>
              <a:t>„</a:t>
            </a:r>
            <a:r>
              <a:rPr lang="de-DE" sz="2000" b="1" dirty="0" err="1">
                <a:hlinkClick r:id="rId2"/>
              </a:rPr>
              <a:t>mebis</a:t>
            </a:r>
            <a:r>
              <a:rPr lang="de-DE" sz="2000" b="1" dirty="0">
                <a:hlinkClick r:id="rId2"/>
              </a:rPr>
              <a:t> in Zeiten von Corona“</a:t>
            </a:r>
            <a:endParaRPr lang="de-DE" sz="2000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01DD1A4-8802-4278-90F5-2338C42FCCB1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2362FB-E90A-4E97-A5ED-9C7E03D44245}"/>
              </a:ext>
            </a:extLst>
          </p:cNvPr>
          <p:cNvSpPr txBox="1"/>
          <p:nvPr/>
        </p:nvSpPr>
        <p:spPr>
          <a:xfrm rot="486423">
            <a:off x="6406883" y="1067106"/>
            <a:ext cx="4744203" cy="1015663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hlinkClick r:id="rId3"/>
              </a:rPr>
              <a:t>Empfehlung zum Einsatz von </a:t>
            </a:r>
            <a:r>
              <a:rPr lang="de-DE" sz="2000" b="1" dirty="0" err="1">
                <a:hlinkClick r:id="rId3"/>
              </a:rPr>
              <a:t>mebis</a:t>
            </a:r>
            <a:endParaRPr lang="de-DE" sz="2000" b="1" dirty="0">
              <a:hlinkClick r:id="rId3"/>
            </a:endParaRPr>
          </a:p>
          <a:p>
            <a:endParaRPr lang="de-DE" sz="2000" b="1" dirty="0">
              <a:hlinkClick r:id="rId3"/>
            </a:endParaRPr>
          </a:p>
          <a:p>
            <a:r>
              <a:rPr lang="de-DE" sz="2000" b="1" dirty="0">
                <a:hlinkClick r:id="rId3"/>
              </a:rPr>
              <a:t> beim Lernen daheim</a:t>
            </a:r>
            <a:endParaRPr lang="de-DE" sz="20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DA3F92-E072-4D24-A9A7-C6EE5C2827AA}"/>
              </a:ext>
            </a:extLst>
          </p:cNvPr>
          <p:cNvSpPr txBox="1"/>
          <p:nvPr/>
        </p:nvSpPr>
        <p:spPr>
          <a:xfrm rot="486423">
            <a:off x="1042184" y="4819264"/>
            <a:ext cx="4744203" cy="400110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hlinkClick r:id="rId4"/>
              </a:rPr>
              <a:t>mebis</a:t>
            </a:r>
            <a:r>
              <a:rPr lang="de-DE" sz="2000" b="1" dirty="0">
                <a:hlinkClick r:id="rId4"/>
              </a:rPr>
              <a:t> für die Grundschule</a:t>
            </a:r>
            <a:endParaRPr lang="de-DE" sz="20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A179FD-942D-4B93-A31F-DC24D66CAADB}"/>
              </a:ext>
            </a:extLst>
          </p:cNvPr>
          <p:cNvSpPr txBox="1"/>
          <p:nvPr/>
        </p:nvSpPr>
        <p:spPr>
          <a:xfrm rot="486423">
            <a:off x="6143910" y="3141633"/>
            <a:ext cx="4744203" cy="1015663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hlinkClick r:id="rId3"/>
              </a:rPr>
              <a:t>Empfehlung zum Einsatz von </a:t>
            </a:r>
            <a:r>
              <a:rPr lang="de-DE" sz="2000" b="1" dirty="0" err="1">
                <a:hlinkClick r:id="rId3"/>
              </a:rPr>
              <a:t>mebis</a:t>
            </a:r>
            <a:endParaRPr lang="de-DE" sz="2000" b="1" dirty="0">
              <a:hlinkClick r:id="rId3"/>
            </a:endParaRPr>
          </a:p>
          <a:p>
            <a:endParaRPr lang="de-DE" sz="2000" b="1" dirty="0">
              <a:hlinkClick r:id="rId3"/>
            </a:endParaRPr>
          </a:p>
          <a:p>
            <a:r>
              <a:rPr lang="de-DE" sz="2000" b="1" dirty="0">
                <a:hlinkClick r:id="rId3"/>
              </a:rPr>
              <a:t> beim Lernen daheim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472666682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/>
              <a:t>Einführung in mebis</a:t>
            </a:r>
            <a:br>
              <a:rPr lang="de-DE"/>
            </a:br>
            <a:endParaRPr lang="de-DE"/>
          </a:p>
        </p:txBody>
      </p:sp>
      <p:pic>
        <p:nvPicPr>
          <p:cNvPr id="29699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2698750"/>
            <a:ext cx="3429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Textfeld 3"/>
          <p:cNvSpPr txBox="1"/>
          <p:nvPr/>
        </p:nvSpPr>
        <p:spPr>
          <a:xfrm rot="21243306">
            <a:off x="3757962" y="4575591"/>
            <a:ext cx="5140713" cy="1754326"/>
          </a:xfrm>
          <a:prstGeom prst="rect">
            <a:avLst/>
          </a:prstGeom>
          <a:effectLst>
            <a:softEdge rad="584200"/>
          </a:effectLst>
          <a:scene3d>
            <a:camera prst="orthographicFront"/>
            <a:lightRig rig="threePt" dir="t"/>
          </a:scene3d>
          <a:sp3d contourW="12700" prstMaterial="metal">
            <a:bevelT w="19050" h="190500"/>
            <a:contourClr>
              <a:schemeClr val="tx1">
                <a:lumMod val="75000"/>
                <a:lumOff val="2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Vielen Dank und viel Erfolg bei der Umsetzung!</a:t>
            </a:r>
          </a:p>
          <a:p>
            <a:pPr>
              <a:defRPr/>
            </a:pPr>
            <a:endParaRPr lang="de-DE">
              <a:solidFill>
                <a:prstClr val="black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R. Loheit </a:t>
            </a:r>
          </a:p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MiB für Landsberg/Lech und Starnberg              </a:t>
            </a:r>
          </a:p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www.mib-ll-sta.de</a:t>
            </a:r>
          </a:p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mail@mib-ll-sta.de</a:t>
            </a: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Anmeldung</a:t>
            </a:r>
          </a:p>
        </p:txBody>
      </p:sp>
      <p:pic>
        <p:nvPicPr>
          <p:cNvPr id="16386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84513" y="1825625"/>
            <a:ext cx="6022975" cy="435133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Was ist die </a:t>
            </a:r>
            <a:r>
              <a:rPr lang="de-DE" b="1" u="sng"/>
              <a:t>Lernplattform</a:t>
            </a:r>
            <a:r>
              <a:rPr lang="de-DE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>
          <a:xfrm>
            <a:off x="838200" y="1862138"/>
            <a:ext cx="8826500" cy="3446462"/>
          </a:xfrm>
        </p:spPr>
        <p:txBody>
          <a:bodyPr anchor="ctr">
            <a:spAutoFit/>
          </a:bodyPr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-"/>
              <a:defRPr/>
            </a:pPr>
            <a:r>
              <a:rPr lang="de-DE" altLang="de-DE" sz="2000" dirty="0">
                <a:latin typeface="+mn-lt"/>
                <a:cs typeface="Arial" panose="020B0604020202020204" pitchFamily="34" charset="0"/>
              </a:rPr>
              <a:t>Lernplattform als </a:t>
            </a:r>
            <a:r>
              <a:rPr lang="de-DE" altLang="de-DE" sz="2000" i="1" dirty="0">
                <a:latin typeface="+mn-lt"/>
                <a:cs typeface="Arial" panose="020B0604020202020204" pitchFamily="34" charset="0"/>
              </a:rPr>
              <a:t>Herzstück</a:t>
            </a:r>
            <a:r>
              <a:rPr lang="de-DE" altLang="de-DE" sz="2000" dirty="0">
                <a:latin typeface="+mn-lt"/>
                <a:cs typeface="Arial" panose="020B0604020202020204" pitchFamily="34" charset="0"/>
              </a:rPr>
              <a:t> von </a:t>
            </a:r>
            <a:r>
              <a:rPr lang="de-DE" altLang="de-DE" sz="2000" dirty="0" err="1">
                <a:latin typeface="+mn-lt"/>
                <a:cs typeface="Arial" panose="020B0604020202020204" pitchFamily="34" charset="0"/>
              </a:rPr>
              <a:t>mebis</a:t>
            </a:r>
            <a:endParaRPr lang="de-DE" altLang="de-DE" sz="2000" dirty="0"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de-DE" altLang="de-DE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Char char="-"/>
              <a:defRPr/>
            </a:pPr>
            <a:r>
              <a:rPr lang="de-DE" altLang="de-DE" sz="2000" dirty="0">
                <a:latin typeface="+mn-lt"/>
                <a:cs typeface="Arial" panose="020B0604020202020204" pitchFamily="34" charset="0"/>
              </a:rPr>
              <a:t>virtuelles Klassenzimmer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de-DE" altLang="de-DE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Char char="-"/>
              <a:defRPr/>
            </a:pPr>
            <a:r>
              <a:rPr lang="de-DE" altLang="de-DE" sz="2000" dirty="0">
                <a:latin typeface="+mn-lt"/>
                <a:cs typeface="Arial" panose="020B0604020202020204" pitchFamily="34" charset="0"/>
              </a:rPr>
              <a:t>Raum zum Arbeiten und Austauschen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de-DE" altLang="de-DE" sz="20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buFontTx/>
              <a:buChar char="-"/>
              <a:defRPr/>
            </a:pPr>
            <a:r>
              <a:rPr lang="de-DE" altLang="de-DE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vom Lehrer eingerichtet, damit die Schüler diesen nutzen können</a:t>
            </a:r>
          </a:p>
          <a:p>
            <a:pPr marL="457200" lvl="1" indent="0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de-DE" altLang="de-DE" sz="2000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100000"/>
              </a:lnSpc>
              <a:buFontTx/>
              <a:buChar char="-"/>
              <a:defRPr/>
            </a:pPr>
            <a:r>
              <a:rPr lang="de-DE" altLang="de-DE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für die Lehrer als interne Austauschform im Kollegium (auch über die Schule hinweg)</a:t>
            </a:r>
            <a:endParaRPr lang="de-DE" altLang="de-DE" sz="2000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de-DE" altLang="de-DE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Schreibtisch</a:t>
            </a:r>
          </a:p>
        </p:txBody>
      </p:sp>
      <p:pic>
        <p:nvPicPr>
          <p:cNvPr id="18434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8475" y="1335088"/>
            <a:ext cx="6842125" cy="481965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sp>
        <p:nvSpPr>
          <p:cNvPr id="6" name="Pfeil: nach rechts 5"/>
          <p:cNvSpPr/>
          <p:nvPr/>
        </p:nvSpPr>
        <p:spPr>
          <a:xfrm rot="11920275">
            <a:off x="8963025" y="2720975"/>
            <a:ext cx="1331913" cy="3714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437" name="Textfeld 6"/>
          <p:cNvSpPr txBox="1">
            <a:spLocks noChangeArrowheads="1"/>
          </p:cNvSpPr>
          <p:nvPr/>
        </p:nvSpPr>
        <p:spPr bwMode="auto">
          <a:xfrm>
            <a:off x="10137775" y="3465513"/>
            <a:ext cx="1851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Hier können Sie sich ein </a:t>
            </a:r>
            <a:r>
              <a:rPr lang="de-DE" b="1">
                <a:latin typeface="Calibri" pitchFamily="34" charset="0"/>
              </a:rPr>
              <a:t>Tutorial</a:t>
            </a:r>
            <a:r>
              <a:rPr lang="de-DE">
                <a:latin typeface="Calibri" pitchFamily="34" charset="0"/>
              </a:rPr>
              <a:t> anzeigen lassen.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 sz="1600">
                <a:latin typeface="Calibri" pitchFamily="34" charset="0"/>
              </a:rPr>
              <a:t>Dieses Feld lässt sich auch dauerhaft entfernen.</a:t>
            </a: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8C34EED-9F14-4C0A-9DF6-5B45F2A2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R. Loheit MiB für Landsberg/Lech und Starnberg            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7CF166-C424-450B-85DE-46F20C3A3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613" y="1023487"/>
            <a:ext cx="1205771" cy="48110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2A8F916-1AE0-425E-9748-A40EDB6F502F}"/>
              </a:ext>
            </a:extLst>
          </p:cNvPr>
          <p:cNvSpPr txBox="1"/>
          <p:nvPr/>
        </p:nvSpPr>
        <p:spPr>
          <a:xfrm>
            <a:off x="1199212" y="1469036"/>
            <a:ext cx="5201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 der linken Bildschirmseite </a:t>
            </a:r>
          </a:p>
          <a:p>
            <a:r>
              <a:rPr lang="de-DE" sz="2400" dirty="0"/>
              <a:t>finden Sie </a:t>
            </a:r>
          </a:p>
          <a:p>
            <a:r>
              <a:rPr lang="de-DE" sz="2400" dirty="0"/>
              <a:t>diese Symbole, </a:t>
            </a:r>
          </a:p>
          <a:p>
            <a:r>
              <a:rPr lang="de-DE" sz="2400" dirty="0"/>
              <a:t>mit deren Hilfe </a:t>
            </a:r>
          </a:p>
          <a:p>
            <a:r>
              <a:rPr lang="de-DE" sz="2400" dirty="0"/>
              <a:t>Sie stets </a:t>
            </a:r>
          </a:p>
          <a:p>
            <a:r>
              <a:rPr lang="de-DE" sz="2400" dirty="0"/>
              <a:t>zwischen den Angeboten von </a:t>
            </a:r>
            <a:r>
              <a:rPr lang="de-DE" sz="2400" dirty="0" err="1"/>
              <a:t>mebis</a:t>
            </a:r>
            <a:r>
              <a:rPr lang="de-DE" sz="2400" dirty="0"/>
              <a:t> </a:t>
            </a:r>
          </a:p>
          <a:p>
            <a:r>
              <a:rPr lang="de-DE" sz="2400" dirty="0"/>
              <a:t>wechseln können.</a:t>
            </a:r>
          </a:p>
        </p:txBody>
      </p:sp>
    </p:spTree>
    <p:extLst>
      <p:ext uri="{BB962C8B-B14F-4D97-AF65-F5344CB8AC3E}">
        <p14:creationId xmlns:p14="http://schemas.microsoft.com/office/powerpoint/2010/main" val="248826683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Breitbild</PresentationFormat>
  <Paragraphs>181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1_Office</vt:lpstr>
      <vt:lpstr>Herzlichen Willkommen!</vt:lpstr>
      <vt:lpstr>Die Symbole</vt:lpstr>
      <vt:lpstr>Kurserstellung in mebis </vt:lpstr>
      <vt:lpstr>PowerPoint-Präsentation</vt:lpstr>
      <vt:lpstr>Wo erstelle ich einen neuen Kurs?</vt:lpstr>
      <vt:lpstr>Anmeldung</vt:lpstr>
      <vt:lpstr>Was ist die Lernplattform?</vt:lpstr>
      <vt:lpstr>Schreibtisch</vt:lpstr>
      <vt:lpstr>PowerPoint-Präsentation</vt:lpstr>
      <vt:lpstr>Wie mebis Sie unterstützt</vt:lpstr>
      <vt:lpstr>PowerPoint-Präsentation</vt:lpstr>
      <vt:lpstr>Wie mebis Sie unterstützt</vt:lpstr>
      <vt:lpstr>PowerPoint-Präsentation</vt:lpstr>
      <vt:lpstr>PowerPoint-Präsentation</vt:lpstr>
      <vt:lpstr>Kursdaten eingeben</vt:lpstr>
      <vt:lpstr>Kursdaten eingeben</vt:lpstr>
      <vt:lpstr>Kursdaten eingeben</vt:lpstr>
      <vt:lpstr>Kursdaten eingeben</vt:lpstr>
      <vt:lpstr>Fertig!</vt:lpstr>
      <vt:lpstr>PowerPoint-Präsentation</vt:lpstr>
      <vt:lpstr>Wo finde ich nun meinen neuen Kurs?</vt:lpstr>
      <vt:lpstr>Wichtig!</vt:lpstr>
      <vt:lpstr>Wie bringe ich meine Inhalte in den Kurs?</vt:lpstr>
      <vt:lpstr>Welche Materialien  kann ich  in meinen Kurs  einfügen?</vt:lpstr>
      <vt:lpstr>Welche Materialien  kann ich  in meinen Kurs  einfügen?</vt:lpstr>
      <vt:lpstr>Und was steckt hinter diesen Materialien?</vt:lpstr>
      <vt:lpstr>Was mache ich dann mit den Materialien?</vt:lpstr>
      <vt:lpstr>Was mache ich dann mit den Materialien?</vt:lpstr>
      <vt:lpstr>Was mache ich dann mit den Materialien?</vt:lpstr>
      <vt:lpstr>Was mache ich dann mit den Materialien?</vt:lpstr>
      <vt:lpstr>PowerPoint-Präsentation</vt:lpstr>
      <vt:lpstr>Wie soll ich mir das denn alles merken?</vt:lpstr>
      <vt:lpstr>PowerPoint-Präsentation</vt:lpstr>
      <vt:lpstr>Wie bringe ich meine Klasse in den Kurs?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bringe ich meine Klasse in den Kurs?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mebis Sie unterstützt - teachSHARE</vt:lpstr>
      <vt:lpstr>Wie mebis Sie unterstützt - teachSHARE</vt:lpstr>
      <vt:lpstr>Wie mebis Sie unterstützt - teachSHARE</vt:lpstr>
      <vt:lpstr>PowerPoint-Präsentation</vt:lpstr>
      <vt:lpstr>PowerPoint-Präsentation</vt:lpstr>
      <vt:lpstr>Kurserstellung in mebis</vt:lpstr>
      <vt:lpstr>PowerPoint-Präsentation</vt:lpstr>
      <vt:lpstr>Einführung in mebis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Kurserstellung in mebis</dc:title>
  <dc:creator>Ralf</dc:creator>
  <cp:lastModifiedBy>Andre Baum</cp:lastModifiedBy>
  <cp:revision>39</cp:revision>
  <dcterms:created xsi:type="dcterms:W3CDTF">2018-01-12T07:33:36Z</dcterms:created>
  <dcterms:modified xsi:type="dcterms:W3CDTF">2020-05-07T17:15:34Z</dcterms:modified>
</cp:coreProperties>
</file>