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3" r:id="rId3"/>
    <p:sldId id="285" r:id="rId4"/>
    <p:sldId id="261" r:id="rId5"/>
    <p:sldId id="284" r:id="rId6"/>
    <p:sldId id="286" r:id="rId7"/>
    <p:sldId id="264" r:id="rId8"/>
    <p:sldId id="273" r:id="rId9"/>
    <p:sldId id="275" r:id="rId10"/>
    <p:sldId id="262" r:id="rId11"/>
    <p:sldId id="263" r:id="rId12"/>
    <p:sldId id="265" r:id="rId13"/>
    <p:sldId id="269" r:id="rId14"/>
    <p:sldId id="270" r:id="rId15"/>
    <p:sldId id="271" r:id="rId16"/>
    <p:sldId id="268" r:id="rId17"/>
    <p:sldId id="267" r:id="rId18"/>
    <p:sldId id="287" r:id="rId19"/>
    <p:sldId id="288" r:id="rId20"/>
    <p:sldId id="279" r:id="rId21"/>
    <p:sldId id="277" r:id="rId22"/>
    <p:sldId id="306" r:id="rId23"/>
    <p:sldId id="305" r:id="rId24"/>
    <p:sldId id="295" r:id="rId25"/>
    <p:sldId id="290" r:id="rId26"/>
    <p:sldId id="294" r:id="rId27"/>
    <p:sldId id="300" r:id="rId28"/>
    <p:sldId id="291" r:id="rId29"/>
    <p:sldId id="296" r:id="rId30"/>
    <p:sldId id="298" r:id="rId31"/>
    <p:sldId id="297" r:id="rId32"/>
    <p:sldId id="302" r:id="rId33"/>
    <p:sldId id="304" r:id="rId34"/>
    <p:sldId id="292" r:id="rId35"/>
    <p:sldId id="301" r:id="rId36"/>
    <p:sldId id="293" r:id="rId37"/>
    <p:sldId id="289" r:id="rId38"/>
    <p:sldId id="260" r:id="rId39"/>
    <p:sldId id="303" r:id="rId40"/>
    <p:sldId id="274" r:id="rId41"/>
    <p:sldId id="278" r:id="rId42"/>
    <p:sldId id="282" r:id="rId43"/>
    <p:sldId id="280" r:id="rId4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2427B-E0A6-410E-8F0F-94FAFF1B6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3604C3-81CB-4551-8F12-19A0C0940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CBBB5F-9BA6-445D-AE53-7B892B66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1570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61090-C0DC-4903-9640-D0A89247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1464CC-2E0B-477D-8519-CA4642FAC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246323-03FD-4B11-BD9B-FBE213D9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83957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B8685C-2520-47E0-9458-12EE1813A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194FA45-E033-42C6-BFC9-30934022C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258E10-91F3-4458-A219-29BEBBDB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4603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B510B-CA1F-4AC2-827A-385D12D7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960A49-1DCB-4C92-A3EF-95EF1C21F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55FBDE-FE76-4D92-A854-E9EFC4E56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47293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A2D81-A157-4181-BBE8-11E008EB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029617-B8EF-4C81-9835-0F69675A8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3EA120-A131-4F19-A9A4-E7CE4A49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0081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D9E7D-7CDE-441E-8B76-6DED0D9ED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417C0-430F-4BED-BBDB-230393397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EC0E45-E0EA-4322-BD5C-76FC3AFB3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476208-A466-40BA-85FF-B9402739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96221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DE857-518F-4E3C-9556-0CA7ACED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91CE5C-6B76-43E6-ABCC-34E802C1B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66285DB-5CFD-4325-9461-36BAD2D75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C15AE0-4501-4CB9-BFE0-AEE31DB1C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AA16B8-9095-4401-8ED1-A315BDEA8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561DA23-13A4-4DB0-B00D-09410B59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R. Loheit</a:t>
            </a:r>
          </a:p>
          <a:p>
            <a:r>
              <a:rPr lang="de-DE"/>
              <a:t>mBdB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28929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FFB0F-2E6F-47AF-932A-052AEA53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622838-3EB5-4B0E-A4E2-718E27EE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73931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2EFC86-0CC5-465B-9324-CE346914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45315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8C998-9540-4D20-9ED8-ADABCCC9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577209-6AD3-4BBA-9655-E8C26D558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2E61BE-4685-4BD5-AC5F-5135B2F51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92F2E5-2145-47B5-B8BF-22D416D2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04077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CAF27-6B3D-45DB-894A-13FB26C1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69B18F5-07A8-4F54-9AC5-3BEC8F758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F2AB5C-7AE1-4ED1-881E-69EAD35B8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0246FA-0791-474D-8CAE-92C09139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17208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F2C723-8609-4D8C-B4D8-0B665705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4E9256-55CA-4815-8248-C79FDE37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5A5D7E-5A64-49F8-95DC-964CEF8A8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98676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adlet.com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dlet.com/dashboard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uI2j-6Aq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loheit/ppmkz4yduvwi" TargetMode="External"/><Relationship Id="rId2" Type="http://schemas.openxmlformats.org/officeDocument/2006/relationships/hyperlink" Target="https://padlet.com/ajoth1/lw122tw6u4o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dlet.com/jenslindstr/fachsammlung" TargetMode="External"/><Relationship Id="rId4" Type="http://schemas.openxmlformats.org/officeDocument/2006/relationships/hyperlink" Target="https://padlet.com/stefan_papenberg/emuvl7o5mkw6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nterrichten.digital/2020/05/25/padlet-praxisbeispiele-unterrich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tenschutz-schule.info/datenschutz-check/padlet-digitale-pinnwand/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playlist?list=PLSo32ajCLaYOKRG_zxFvVP-79W0QN0cWh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nterrichten.digital/2020/05/25/padlet-praxisbeispiele-unterricht/" TargetMode="External"/><Relationship Id="rId5" Type="http://schemas.openxmlformats.org/officeDocument/2006/relationships/image" Target="../media/image30.jfif"/><Relationship Id="rId4" Type="http://schemas.openxmlformats.org/officeDocument/2006/relationships/image" Target="../media/image29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db-ll-sta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91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b="1" dirty="0" err="1"/>
              <a:t>Padlet</a:t>
            </a:r>
            <a:r>
              <a:rPr lang="de-DE" b="1" dirty="0"/>
              <a:t> als Möglichkeit der Unterrichtsorganisation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13316" name="Textfeld 5"/>
          <p:cNvSpPr txBox="1">
            <a:spLocks noChangeArrowheads="1"/>
          </p:cNvSpPr>
          <p:nvPr/>
        </p:nvSpPr>
        <p:spPr bwMode="auto">
          <a:xfrm>
            <a:off x="756557" y="4848225"/>
            <a:ext cx="4167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Ort: Landsberg  Datum: 29.6.2020</a:t>
            </a:r>
          </a:p>
          <a:p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Textfeld 6"/>
          <p:cNvSpPr txBox="1">
            <a:spLocks noChangeArrowheads="1"/>
          </p:cNvSpPr>
          <p:nvPr/>
        </p:nvSpPr>
        <p:spPr bwMode="auto">
          <a:xfrm>
            <a:off x="5678488" y="4848225"/>
            <a:ext cx="6361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Ralf Loheit</a:t>
            </a:r>
          </a:p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Medienpädagogischer Berater digitale Bildung (</a:t>
            </a:r>
            <a:r>
              <a:rPr lang="de-DE" b="1" dirty="0" err="1">
                <a:solidFill>
                  <a:srgbClr val="000000"/>
                </a:solidFill>
                <a:latin typeface="Calibri" pitchFamily="34" charset="0"/>
              </a:rPr>
              <a:t>mBdB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für die Landkreise Landsberg/Lech und Starnberg</a:t>
            </a:r>
          </a:p>
          <a:p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047D2A-F1C5-43B5-ADAE-FD600B9E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382" y="5735637"/>
            <a:ext cx="1284173" cy="719137"/>
          </a:xfrm>
          <a:prstGeom prst="rect">
            <a:avLst/>
          </a:prstGeom>
        </p:spPr>
      </p:pic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B2C308F-D60B-4832-AB77-23E1DCCA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528887"/>
            <a:ext cx="2543175" cy="1800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Zeichnung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C9750080-2190-43D9-A647-81A2E9760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22" y="1896061"/>
            <a:ext cx="3959155" cy="28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hlinkClick r:id="rId2"/>
            <a:extLst>
              <a:ext uri="{FF2B5EF4-FFF2-40B4-BE49-F238E27FC236}">
                <a16:creationId xmlns:a16="http://schemas.microsoft.com/office/drawing/2014/main" id="{91E07419-02C6-440C-A5A9-815479B88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1" y="1041009"/>
            <a:ext cx="11214558" cy="4245698"/>
          </a:xfrm>
          <a:prstGeom prst="rect">
            <a:avLst/>
          </a:prstGeom>
        </p:spPr>
      </p:pic>
      <p:sp>
        <p:nvSpPr>
          <p:cNvPr id="35" name="Fußzeilenplatzhalter 4">
            <a:extLst>
              <a:ext uri="{FF2B5EF4-FFF2-40B4-BE49-F238E27FC236}">
                <a16:creationId xmlns:a16="http://schemas.microsoft.com/office/drawing/2014/main" id="{EE234104-79CE-407B-A7EA-B57A2555B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84355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D3A97C-88B8-4479-A126-CA9CDAA6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14" y="300476"/>
            <a:ext cx="6682491" cy="14157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C50824-298A-4063-85AB-1EBE04719C7A}"/>
              </a:ext>
            </a:extLst>
          </p:cNvPr>
          <p:cNvSpPr txBox="1"/>
          <p:nvPr/>
        </p:nvSpPr>
        <p:spPr>
          <a:xfrm>
            <a:off x="1336431" y="2588455"/>
            <a:ext cx="34043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Mitglieder hinzufügen</a:t>
            </a:r>
          </a:p>
          <a:p>
            <a:endParaRPr lang="de-DE" sz="2400" dirty="0"/>
          </a:p>
          <a:p>
            <a:r>
              <a:rPr lang="de-DE" sz="2400" dirty="0"/>
              <a:t>Datenschutzeinstellungen</a:t>
            </a:r>
          </a:p>
          <a:p>
            <a:endParaRPr lang="de-DE" sz="2400" dirty="0"/>
          </a:p>
          <a:p>
            <a:r>
              <a:rPr lang="de-DE" sz="2400" dirty="0"/>
              <a:t>Teilen</a:t>
            </a:r>
          </a:p>
          <a:p>
            <a:endParaRPr lang="de-DE" sz="2400" dirty="0"/>
          </a:p>
          <a:p>
            <a:r>
              <a:rPr lang="de-DE" sz="2400" dirty="0"/>
              <a:t>Exportieren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FB9B0BD-0F4B-4953-9DDC-291FD3237E0B}"/>
              </a:ext>
            </a:extLst>
          </p:cNvPr>
          <p:cNvSpPr/>
          <p:nvPr/>
        </p:nvSpPr>
        <p:spPr>
          <a:xfrm rot="18938222">
            <a:off x="3681207" y="1602314"/>
            <a:ext cx="239484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E3364D-1A68-4FD8-B7A5-5455357D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2007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D3A97C-88B8-4479-A126-CA9CDAA6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14" y="300476"/>
            <a:ext cx="6682491" cy="14157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C50824-298A-4063-85AB-1EBE04719C7A}"/>
              </a:ext>
            </a:extLst>
          </p:cNvPr>
          <p:cNvSpPr txBox="1"/>
          <p:nvPr/>
        </p:nvSpPr>
        <p:spPr>
          <a:xfrm>
            <a:off x="1336431" y="2588455"/>
            <a:ext cx="34043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Titel</a:t>
            </a:r>
          </a:p>
          <a:p>
            <a:endParaRPr lang="de-DE" sz="2400" dirty="0"/>
          </a:p>
          <a:p>
            <a:r>
              <a:rPr lang="de-DE" sz="2400" dirty="0"/>
              <a:t>Layout</a:t>
            </a:r>
          </a:p>
          <a:p>
            <a:endParaRPr lang="de-DE" sz="2400" dirty="0"/>
          </a:p>
          <a:p>
            <a:r>
              <a:rPr lang="de-DE" sz="2400" dirty="0"/>
              <a:t>Umgang mit Posts</a:t>
            </a:r>
          </a:p>
          <a:p>
            <a:endParaRPr lang="de-DE" sz="2400" dirty="0"/>
          </a:p>
          <a:p>
            <a:r>
              <a:rPr lang="de-DE" sz="2400" dirty="0"/>
              <a:t>Filtern</a:t>
            </a:r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FB9B0BD-0F4B-4953-9DDC-291FD3237E0B}"/>
              </a:ext>
            </a:extLst>
          </p:cNvPr>
          <p:cNvSpPr/>
          <p:nvPr/>
        </p:nvSpPr>
        <p:spPr>
          <a:xfrm rot="18938222">
            <a:off x="4898576" y="1616381"/>
            <a:ext cx="239484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BF1BAF-DC8A-4EB5-A88C-FECD5C10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9844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D3A97C-88B8-4479-A126-CA9CDAA6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14" y="300476"/>
            <a:ext cx="6682491" cy="14157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C50824-298A-4063-85AB-1EBE04719C7A}"/>
              </a:ext>
            </a:extLst>
          </p:cNvPr>
          <p:cNvSpPr txBox="1"/>
          <p:nvPr/>
        </p:nvSpPr>
        <p:spPr>
          <a:xfrm>
            <a:off x="3094892" y="2691614"/>
            <a:ext cx="3404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400" dirty="0"/>
              <a:t>beinhaltet die bisherigen Punkte (wenn man nicht weiß, wo man was gerade findet)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drucken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Format ändern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FB9B0BD-0F4B-4953-9DDC-291FD3237E0B}"/>
              </a:ext>
            </a:extLst>
          </p:cNvPr>
          <p:cNvSpPr/>
          <p:nvPr/>
        </p:nvSpPr>
        <p:spPr>
          <a:xfrm rot="18938222">
            <a:off x="5731090" y="1616381"/>
            <a:ext cx="239484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83A0F6-55A1-4F67-B12A-03AC98DA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5545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D3A97C-88B8-4479-A126-CA9CDAA69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14" y="300476"/>
            <a:ext cx="6682491" cy="14157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C50824-298A-4063-85AB-1EBE04719C7A}"/>
              </a:ext>
            </a:extLst>
          </p:cNvPr>
          <p:cNvSpPr txBox="1"/>
          <p:nvPr/>
        </p:nvSpPr>
        <p:spPr>
          <a:xfrm>
            <a:off x="3841912" y="2869762"/>
            <a:ext cx="340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persönliche Einstellungen</a:t>
            </a:r>
          </a:p>
          <a:p>
            <a:endParaRPr lang="de-DE" sz="24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0FB9B0BD-0F4B-4953-9DDC-291FD3237E0B}"/>
              </a:ext>
            </a:extLst>
          </p:cNvPr>
          <p:cNvSpPr/>
          <p:nvPr/>
        </p:nvSpPr>
        <p:spPr>
          <a:xfrm rot="18938222">
            <a:off x="6462611" y="1658584"/>
            <a:ext cx="2394846" cy="436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76BB71-55C9-42AB-9FD1-84E15EC8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86877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31BF5F4-9D9B-44ED-A2A6-4F89FEF33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614" y="1132661"/>
            <a:ext cx="4152900" cy="2028825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1AAC942-0606-451C-9B33-CB1210E0FD3F}"/>
              </a:ext>
            </a:extLst>
          </p:cNvPr>
          <p:cNvSpPr/>
          <p:nvPr/>
        </p:nvSpPr>
        <p:spPr>
          <a:xfrm>
            <a:off x="2615584" y="4327694"/>
            <a:ext cx="3792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einen neuen Post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05BA31-A887-47D0-8692-114D5B522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615" y="3428999"/>
            <a:ext cx="4152900" cy="264167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A445143-9E72-49F7-8B02-8E03E3FE5EB4}"/>
              </a:ext>
            </a:extLst>
          </p:cNvPr>
          <p:cNvSpPr/>
          <p:nvPr/>
        </p:nvSpPr>
        <p:spPr>
          <a:xfrm>
            <a:off x="2615584" y="1837809"/>
            <a:ext cx="3226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/>
              <a:t>einen neuen Post setzen</a:t>
            </a:r>
          </a:p>
        </p:txBody>
      </p:sp>
    </p:spTree>
    <p:extLst>
      <p:ext uri="{BB962C8B-B14F-4D97-AF65-F5344CB8AC3E}">
        <p14:creationId xmlns:p14="http://schemas.microsoft.com/office/powerpoint/2010/main" val="350925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BFF0BE2-E5E7-47E7-B9DB-541551B5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3" y="207082"/>
            <a:ext cx="4557932" cy="63318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A6FE9FB-738C-4A2A-A22F-6131B86E041B}"/>
              </a:ext>
            </a:extLst>
          </p:cNvPr>
          <p:cNvSpPr txBox="1"/>
          <p:nvPr/>
        </p:nvSpPr>
        <p:spPr>
          <a:xfrm>
            <a:off x="6555544" y="2194561"/>
            <a:ext cx="2912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Dateiupload </a:t>
            </a:r>
          </a:p>
          <a:p>
            <a:r>
              <a:rPr lang="de-DE" sz="2400" dirty="0"/>
              <a:t>in der Basisversion </a:t>
            </a:r>
          </a:p>
          <a:p>
            <a:r>
              <a:rPr lang="de-DE" sz="2400" dirty="0"/>
              <a:t>bis 10 MB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24A6864-B3B9-444A-BAC6-0CAE758F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077F34-C525-4CB7-8081-4E51B53EE0EA}"/>
              </a:ext>
            </a:extLst>
          </p:cNvPr>
          <p:cNvSpPr txBox="1"/>
          <p:nvPr/>
        </p:nvSpPr>
        <p:spPr>
          <a:xfrm>
            <a:off x="8153401" y="5430129"/>
            <a:ext cx="265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Erklärvideo zur Bedienung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4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6BD0D-5C5C-4611-886C-613DA2D9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3242"/>
            <a:ext cx="10515600" cy="1325563"/>
          </a:xfrm>
        </p:spPr>
        <p:txBody>
          <a:bodyPr/>
          <a:lstStyle/>
          <a:p>
            <a:r>
              <a:rPr lang="de-DE" dirty="0"/>
              <a:t>Wie können </a:t>
            </a:r>
            <a:r>
              <a:rPr lang="de-DE" dirty="0" err="1"/>
              <a:t>Padlets</a:t>
            </a:r>
            <a:r>
              <a:rPr lang="de-DE" dirty="0"/>
              <a:t> aussehen?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CABCCB7-81E7-4E38-9C1A-A6BAABDAC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025607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AF2BC-471D-44E0-B3E5-A68CA462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10" y="2766218"/>
            <a:ext cx="10515600" cy="1325563"/>
          </a:xfrm>
        </p:spPr>
        <p:txBody>
          <a:bodyPr/>
          <a:lstStyle/>
          <a:p>
            <a:r>
              <a:rPr lang="de-DE" dirty="0"/>
              <a:t>Wie lässt sich mit </a:t>
            </a:r>
            <a:r>
              <a:rPr lang="de-DE" dirty="0" err="1"/>
              <a:t>Padlet</a:t>
            </a:r>
            <a:r>
              <a:rPr lang="de-DE" dirty="0"/>
              <a:t> arbeiten?</a:t>
            </a: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97D0981-41FD-47BD-B0F7-8C50014A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02631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FE720-8E7C-4F03-9C75-16F09E69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 Beginn…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F5DD71-C437-4B62-8FDC-6DE9C3133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3200" dirty="0">
                <a:latin typeface="Comic Sans MS" panose="030F0702030302020204" pitchFamily="66" charset="0"/>
              </a:rPr>
              <a:t>„Ein Arbeitsblatt in ein </a:t>
            </a:r>
            <a:r>
              <a:rPr lang="de-DE" sz="3200" dirty="0" err="1">
                <a:latin typeface="Comic Sans MS" panose="030F0702030302020204" pitchFamily="66" charset="0"/>
              </a:rPr>
              <a:t>Padlet</a:t>
            </a:r>
            <a:r>
              <a:rPr lang="de-DE" sz="3200" dirty="0">
                <a:latin typeface="Comic Sans MS" panose="030F0702030302020204" pitchFamily="66" charset="0"/>
              </a:rPr>
              <a:t> hochzuladen wäre, wie von seinem Pony zu steigen und zu versuchen, es in den neuen Porsche zu zwängen, anstatt sich selbst reinzusetzen.“</a:t>
            </a:r>
          </a:p>
          <a:p>
            <a:pPr marL="0" indent="0" algn="r">
              <a:buNone/>
            </a:pPr>
            <a:endParaRPr lang="de-DE" sz="2400" dirty="0"/>
          </a:p>
          <a:p>
            <a:pPr marL="0" indent="0" algn="r">
              <a:buNone/>
            </a:pPr>
            <a:r>
              <a:rPr lang="de-DE" sz="2400" dirty="0"/>
              <a:t>(Zitat: Netzlehrer @</a:t>
            </a:r>
            <a:r>
              <a:rPr lang="de-DE" sz="2400" dirty="0" err="1"/>
              <a:t>bob_blume</a:t>
            </a:r>
            <a:r>
              <a:rPr lang="de-DE" sz="2400" dirty="0"/>
              <a:t>, 19.6.2020)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DE11253-993C-41BA-B85E-FE47D1BF1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42635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E1AC0-5D6A-4D76-A5A1-8DA66F45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und externe Angebote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17D634-7331-4EF0-B7A1-CC9D6BE73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 durch Verlinkungen lassen sich Inhalte (</a:t>
            </a:r>
            <a:r>
              <a:rPr lang="de-DE" dirty="0" err="1"/>
              <a:t>LearningApps</a:t>
            </a:r>
            <a:r>
              <a:rPr lang="de-DE" dirty="0"/>
              <a:t>, </a:t>
            </a:r>
            <a:r>
              <a:rPr lang="de-DE" dirty="0" err="1"/>
              <a:t>LearningSnacks</a:t>
            </a:r>
            <a:r>
              <a:rPr lang="de-DE" dirty="0"/>
              <a:t>, ANTON, </a:t>
            </a:r>
            <a:r>
              <a:rPr lang="de-DE" dirty="0" err="1"/>
              <a:t>BookCreator</a:t>
            </a:r>
            <a:r>
              <a:rPr lang="de-DE" dirty="0"/>
              <a:t>…) integrieren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- auch Erklärvideos lassen sich so integrieren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Das </a:t>
            </a:r>
            <a:r>
              <a:rPr lang="de-DE" dirty="0" err="1">
                <a:sym typeface="Wingdings" panose="05000000000000000000" pitchFamily="2" charset="2"/>
              </a:rPr>
              <a:t>Padlet</a:t>
            </a:r>
            <a:r>
              <a:rPr lang="de-DE" dirty="0">
                <a:sym typeface="Wingdings" panose="05000000000000000000" pitchFamily="2" charset="2"/>
              </a:rPr>
              <a:t> als „eierlegende Wollmilchsau“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E302868-2889-4C18-9EAC-CEFEDD57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6893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8305F15D-DAA7-EB4F-A013-D3B7C828B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39" y="2540000"/>
            <a:ext cx="6851848" cy="39069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39F204-4B63-8446-BB90-CBC9C712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 teilen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F9034B-DEF8-8C46-8D8E-450E19727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per Link</a:t>
            </a:r>
          </a:p>
          <a:p>
            <a:r>
              <a:rPr lang="de-DE" dirty="0"/>
              <a:t>per QR-Code</a:t>
            </a:r>
          </a:p>
          <a:p>
            <a:r>
              <a:rPr lang="de-DE" dirty="0"/>
              <a:t>per Einladung (z. B. Mitglieder)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721C85-9B04-48C5-B110-A3BEA193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92594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82D7A-1DDB-401E-AD3B-5ED72E3F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de-DE" dirty="0"/>
              <a:t>Wie können </a:t>
            </a:r>
            <a:r>
              <a:rPr lang="de-DE" dirty="0" err="1"/>
              <a:t>Padlets</a:t>
            </a:r>
            <a:r>
              <a:rPr lang="de-DE" dirty="0"/>
              <a:t> aussehen?</a:t>
            </a:r>
          </a:p>
        </p:txBody>
      </p:sp>
    </p:spTree>
    <p:extLst>
      <p:ext uri="{BB962C8B-B14F-4D97-AF65-F5344CB8AC3E}">
        <p14:creationId xmlns:p14="http://schemas.microsoft.com/office/powerpoint/2010/main" val="1217979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AD80D-4580-4060-92F9-3ACC9B20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082"/>
            <a:ext cx="10515600" cy="1325563"/>
          </a:xfrm>
        </p:spPr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Möglichkeit der ….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00C350E-B079-4107-9327-1F3C74C1E767}"/>
              </a:ext>
            </a:extLst>
          </p:cNvPr>
          <p:cNvSpPr txBox="1">
            <a:spLocks/>
          </p:cNvSpPr>
          <p:nvPr/>
        </p:nvSpPr>
        <p:spPr>
          <a:xfrm>
            <a:off x="838200" y="41891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dirty="0"/>
              <a:t>Screenshots als Beispiele</a:t>
            </a:r>
          </a:p>
        </p:txBody>
      </p:sp>
    </p:spTree>
    <p:extLst>
      <p:ext uri="{BB962C8B-B14F-4D97-AF65-F5344CB8AC3E}">
        <p14:creationId xmlns:p14="http://schemas.microsoft.com/office/powerpoint/2010/main" val="364237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51CF0-9A24-4664-80FE-BE555327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71" y="365126"/>
            <a:ext cx="11625943" cy="912132"/>
          </a:xfrm>
        </p:spPr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Möglichkeit der Unterrichtsorganisation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169491-E772-4F80-811F-F9115B0E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1" y="1277258"/>
            <a:ext cx="11449778" cy="505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3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51CF0-9A24-4664-80FE-BE555327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742057" cy="955675"/>
          </a:xfrm>
        </p:spPr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Möglichkeit der Unterrichtsorganisation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339A005-6DBE-4CA9-AED2-F6531FE31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44" y="1553029"/>
            <a:ext cx="11090679" cy="46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86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51CF0-9A24-4664-80FE-BE555327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484" y="365126"/>
            <a:ext cx="11587830" cy="883104"/>
          </a:xfrm>
        </p:spPr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Möglichkeit der Unterrichtsorganisation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AE796E-55BC-4165-8599-E5D87BE75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92" y="1248230"/>
            <a:ext cx="11343824" cy="49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43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51CF0-9A24-4664-80FE-BE555327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65125"/>
            <a:ext cx="11567885" cy="1325563"/>
          </a:xfrm>
        </p:spPr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Möglichkeit der Unterrichtsorganisation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46D7FC-36CF-411A-87DF-247CFEC1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4" y="1406432"/>
            <a:ext cx="10047605" cy="52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35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B56160B-D056-463C-8C27-9E08DBF7A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1725332"/>
            <a:ext cx="11016343" cy="476754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2182208-D03A-46E1-AD3B-84A72DC3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Mittel der Kollaboration (synchron/asynchron)</a:t>
            </a:r>
          </a:p>
        </p:txBody>
      </p:sp>
    </p:spTree>
    <p:extLst>
      <p:ext uri="{BB962C8B-B14F-4D97-AF65-F5344CB8AC3E}">
        <p14:creationId xmlns:p14="http://schemas.microsoft.com/office/powerpoint/2010/main" val="3248904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1F3106-A156-4DEC-89D7-597EAC16F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71" y="1953564"/>
            <a:ext cx="10697029" cy="464507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954F9A-F881-451C-8780-3B23B9D1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Mittel der Kollaboration (synchron/asynchron)</a:t>
            </a:r>
          </a:p>
        </p:txBody>
      </p:sp>
    </p:spTree>
    <p:extLst>
      <p:ext uri="{BB962C8B-B14F-4D97-AF65-F5344CB8AC3E}">
        <p14:creationId xmlns:p14="http://schemas.microsoft.com/office/powerpoint/2010/main" val="336623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59625-A32A-4E85-B0F6-32112AA4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Worum es heute gehen soll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1FE4DA-7106-4FC3-8181-DD7C6E10D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Padlet</a:t>
            </a:r>
            <a:r>
              <a:rPr lang="de-DE" dirty="0"/>
              <a:t>?</a:t>
            </a:r>
          </a:p>
          <a:p>
            <a:r>
              <a:rPr lang="de-DE" dirty="0"/>
              <a:t>Wie bedient man </a:t>
            </a:r>
            <a:r>
              <a:rPr lang="de-DE" dirty="0" err="1"/>
              <a:t>Padlet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Wie lässt sich mit </a:t>
            </a:r>
            <a:r>
              <a:rPr lang="de-DE" dirty="0" err="1"/>
              <a:t>Padlet</a:t>
            </a:r>
            <a:r>
              <a:rPr lang="de-DE" dirty="0"/>
              <a:t> arbeiten?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Wie können </a:t>
            </a:r>
            <a:r>
              <a:rPr lang="de-DE" dirty="0" err="1"/>
              <a:t>Padlets</a:t>
            </a:r>
            <a:r>
              <a:rPr lang="de-DE" dirty="0"/>
              <a:t> aussehen?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40E95A6D-2777-4E7D-A879-FEBC7ECB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4090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CF01BCC-7691-4320-A193-F589CB5F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93669"/>
            <a:ext cx="11176000" cy="449532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F9220FA-8624-40CB-92B5-6C438D980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Mittel der Kollaboration (synchron/asynchron)</a:t>
            </a:r>
          </a:p>
        </p:txBody>
      </p:sp>
    </p:spTree>
    <p:extLst>
      <p:ext uri="{BB962C8B-B14F-4D97-AF65-F5344CB8AC3E}">
        <p14:creationId xmlns:p14="http://schemas.microsoft.com/office/powerpoint/2010/main" val="1991225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6FFB12F-24AD-45B6-83A2-DF3549B55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5"/>
          <a:stretch/>
        </p:blipFill>
        <p:spPr>
          <a:xfrm>
            <a:off x="838200" y="1861106"/>
            <a:ext cx="10062029" cy="474652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69417A4-55A6-428F-8716-93E780D7DF0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Padlet</a:t>
            </a:r>
            <a:r>
              <a:rPr lang="de-DE" dirty="0"/>
              <a:t> als Mittel der Kollaboration (synchron/asynchron)</a:t>
            </a:r>
          </a:p>
        </p:txBody>
      </p:sp>
    </p:spTree>
    <p:extLst>
      <p:ext uri="{BB962C8B-B14F-4D97-AF65-F5344CB8AC3E}">
        <p14:creationId xmlns:p14="http://schemas.microsoft.com/office/powerpoint/2010/main" val="68373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616F1-5F92-4E08-989A-9D86BE65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Mittel der Kollaboration (synchron/asynchron)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EDBD6E-DFF1-4F54-BC49-00D567BD4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1886857"/>
            <a:ext cx="11716299" cy="48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26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616F1-5F92-4E08-989A-9D86BE65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Mittel der Kollaboration (synchron/asynchron)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CBC9816-5283-423A-915B-C4823397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796691"/>
            <a:ext cx="11353800" cy="490391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100481F-FC5A-421A-8CB3-0188F8DE75F6}"/>
              </a:ext>
            </a:extLst>
          </p:cNvPr>
          <p:cNvSpPr txBox="1"/>
          <p:nvPr/>
        </p:nvSpPr>
        <p:spPr>
          <a:xfrm>
            <a:off x="7928428" y="5413829"/>
            <a:ext cx="342537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de-DE" dirty="0"/>
              <a:t>Ausschnitt aus einem Entwurf für ein Barcamp</a:t>
            </a:r>
          </a:p>
        </p:txBody>
      </p:sp>
    </p:spTree>
    <p:extLst>
      <p:ext uri="{BB962C8B-B14F-4D97-AF65-F5344CB8AC3E}">
        <p14:creationId xmlns:p14="http://schemas.microsoft.com/office/powerpoint/2010/main" val="91518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A5424-6C92-4D4E-B6E7-14853CB6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Mittel der Ergebnissicherung und -präsentation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51AF047-C81D-43FE-8E31-F89C9D7F8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745" y="1825625"/>
            <a:ext cx="10878509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26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A5424-6C92-4D4E-B6E7-14853CB6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Mittel der Ergebnissicherung und -präsentation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2B962A-E3F2-4CD9-AEE6-D9BCD759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z.B. mit folgenden Fragen: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Was hast du heute gelernt?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Welche Fragen hast du noch?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Woran willst du bis zur nächsten Stunde weiterarbeiten?</a:t>
            </a:r>
          </a:p>
        </p:txBody>
      </p:sp>
    </p:spTree>
    <p:extLst>
      <p:ext uri="{BB962C8B-B14F-4D97-AF65-F5344CB8AC3E}">
        <p14:creationId xmlns:p14="http://schemas.microsoft.com/office/powerpoint/2010/main" val="2657992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7A33C3-E146-431E-926C-A500F17D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als Mittel für ….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71CD53-338F-4A41-8894-E3BE7B72C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thematische Sammlungen</a:t>
            </a:r>
          </a:p>
          <a:p>
            <a:pPr marL="0" indent="0">
              <a:buNone/>
            </a:pPr>
            <a:endParaRPr lang="de-DE" dirty="0"/>
          </a:p>
          <a:p>
            <a:pPr lvl="2"/>
            <a:r>
              <a:rPr lang="de-DE" dirty="0">
                <a:hlinkClick r:id="rId2"/>
              </a:rPr>
              <a:t>Digitale Werkzeugkiste</a:t>
            </a:r>
            <a:r>
              <a:rPr lang="de-DE" dirty="0"/>
              <a:t> von @</a:t>
            </a:r>
            <a:r>
              <a:rPr lang="de-DE" dirty="0" err="1"/>
              <a:t>ArthurThoemmes</a:t>
            </a: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lvl="2"/>
            <a:r>
              <a:rPr lang="de-DE" dirty="0">
                <a:hlinkClick r:id="rId3"/>
              </a:rPr>
              <a:t>Erklärvideos</a:t>
            </a:r>
            <a:r>
              <a:rPr lang="de-DE" dirty="0"/>
              <a:t> von @</a:t>
            </a:r>
            <a:r>
              <a:rPr lang="de-DE" dirty="0" err="1"/>
              <a:t>RalfLoheit</a:t>
            </a: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lvl="2"/>
            <a:r>
              <a:rPr lang="de-DE" dirty="0">
                <a:hlinkClick r:id="rId4"/>
              </a:rPr>
              <a:t>Digitaler Werkzeugkasten</a:t>
            </a:r>
            <a:r>
              <a:rPr lang="de-DE" dirty="0"/>
              <a:t> von @</a:t>
            </a:r>
            <a:r>
              <a:rPr lang="de-DE" dirty="0" err="1"/>
              <a:t>stefpaps</a:t>
            </a:r>
            <a:endParaRPr lang="de-DE" dirty="0"/>
          </a:p>
          <a:p>
            <a:pPr marL="914400" lvl="2" indent="0">
              <a:buNone/>
            </a:pPr>
            <a:endParaRPr lang="de-DE" dirty="0"/>
          </a:p>
          <a:p>
            <a:pPr lvl="2"/>
            <a:r>
              <a:rPr lang="de-DE" dirty="0">
                <a:hlinkClick r:id="rId5"/>
              </a:rPr>
              <a:t>Fachsammlung Medienkompetenz/digitale Medien im Unterricht</a:t>
            </a:r>
            <a:r>
              <a:rPr lang="de-DE" dirty="0"/>
              <a:t> von @</a:t>
            </a:r>
            <a:r>
              <a:rPr lang="de-DE" dirty="0" err="1"/>
              <a:t>KaeptnKeks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3445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6E008E0-77D7-408A-BE8E-BAC3D83EA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7036">
            <a:off x="631826" y="751567"/>
            <a:ext cx="4898118" cy="48981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BF5712-BE98-44E9-8BBA-92679E3C0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0786">
            <a:off x="6494214" y="1298054"/>
            <a:ext cx="4913248" cy="48996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F36D974-7515-406B-ABD0-71B3592D8A7A}"/>
              </a:ext>
            </a:extLst>
          </p:cNvPr>
          <p:cNvSpPr txBox="1"/>
          <p:nvPr/>
        </p:nvSpPr>
        <p:spPr>
          <a:xfrm rot="17005498">
            <a:off x="9924901" y="4763137"/>
            <a:ext cx="296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>
                <a:hlinkClick r:id="rId4"/>
              </a:rPr>
              <a:t>Unterrichten.digital</a:t>
            </a:r>
            <a:r>
              <a:rPr lang="de-DE" sz="1200" dirty="0">
                <a:hlinkClick r:id="rId4"/>
              </a:rPr>
              <a:t> </a:t>
            </a:r>
            <a:r>
              <a:rPr lang="de-DE" sz="1200" dirty="0"/>
              <a:t>CC BY H. </a:t>
            </a:r>
            <a:r>
              <a:rPr lang="de-DE" sz="1200" dirty="0" err="1"/>
              <a:t>Poelert</a:t>
            </a:r>
            <a:endParaRPr lang="de-DE" sz="1200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0F94228-EF90-4F2E-BEFD-3ABBCDC2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577171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71F18-9721-4C51-9F26-A9A5362D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Padlet</a:t>
            </a:r>
            <a:r>
              <a:rPr lang="de-DE" dirty="0"/>
              <a:t>?</a:t>
            </a:r>
          </a:p>
        </p:txBody>
      </p:sp>
      <p:pic>
        <p:nvPicPr>
          <p:cNvPr id="3" name="Grafik 2" descr="&quot;Daumen hoch&quot;-Zeichen">
            <a:extLst>
              <a:ext uri="{FF2B5EF4-FFF2-40B4-BE49-F238E27FC236}">
                <a16:creationId xmlns:a16="http://schemas.microsoft.com/office/drawing/2014/main" id="{7F5D06A5-1E40-4B93-A785-40C358AFC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831942" y="4568370"/>
            <a:ext cx="1693817" cy="1693817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500C4B5-92D0-4CD8-85F5-E1CA514FFC89}"/>
              </a:ext>
            </a:extLst>
          </p:cNvPr>
          <p:cNvSpPr/>
          <p:nvPr/>
        </p:nvSpPr>
        <p:spPr>
          <a:xfrm>
            <a:off x="1132114" y="2136339"/>
            <a:ext cx="1065348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/>
              <a:t>PADLET ist ein digitales Werkzeug, dass auf einem amerikanischen Server betrieben wird</a:t>
            </a:r>
          </a:p>
          <a:p>
            <a:endParaRPr lang="de-DE" sz="2600" dirty="0"/>
          </a:p>
          <a:p>
            <a:pPr marL="342900" indent="-342900">
              <a:buFontTx/>
              <a:buChar char="-"/>
            </a:pPr>
            <a:r>
              <a:rPr lang="de-DE" sz="2400" dirty="0"/>
              <a:t>Erhebung von Nutzerdaten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kein Vertrag zur </a:t>
            </a:r>
            <a:r>
              <a:rPr lang="de-DE" sz="2400" dirty="0" err="1"/>
              <a:t>Auftragsverabeitung</a:t>
            </a:r>
            <a:r>
              <a:rPr lang="de-DE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nicht DSGVO-konform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Zugriff auf Inhalte lässt sich nicht vermeiden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0AD14-F39F-4358-ABAB-7D013F3C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AEE30E-FD09-433B-BB7C-05FE104C374F}"/>
              </a:ext>
            </a:extLst>
          </p:cNvPr>
          <p:cNvSpPr txBox="1"/>
          <p:nvPr/>
        </p:nvSpPr>
        <p:spPr>
          <a:xfrm>
            <a:off x="4912917" y="5771049"/>
            <a:ext cx="391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/>
              </a:rPr>
              <a:t>Aussagen zum Datenschutz bei </a:t>
            </a:r>
            <a:r>
              <a:rPr lang="de-DE" dirty="0" err="1">
                <a:hlinkClick r:id="rId4"/>
              </a:rPr>
              <a:t>Padlet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6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D4A36-A923-42E8-8864-C1FF88C7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in der Schule?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2C6572-CCDD-4DD9-B472-E8C8AF014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kostenlose Version</a:t>
            </a:r>
          </a:p>
          <a:p>
            <a:endParaRPr lang="de-DE" dirty="0"/>
          </a:p>
          <a:p>
            <a:r>
              <a:rPr lang="de-DE" dirty="0" err="1"/>
              <a:t>Padlet</a:t>
            </a:r>
            <a:r>
              <a:rPr lang="de-DE" dirty="0"/>
              <a:t> Pro (z. Zt. ca. 10 € im Monat)</a:t>
            </a:r>
          </a:p>
          <a:p>
            <a:endParaRPr lang="de-DE" dirty="0"/>
          </a:p>
          <a:p>
            <a:r>
              <a:rPr lang="de-DE" dirty="0" err="1"/>
              <a:t>Padlet</a:t>
            </a:r>
            <a:r>
              <a:rPr lang="de-DE" dirty="0"/>
              <a:t> </a:t>
            </a:r>
            <a:r>
              <a:rPr lang="de-DE" dirty="0" err="1"/>
              <a:t>Backpack</a:t>
            </a:r>
            <a:r>
              <a:rPr lang="de-DE" dirty="0"/>
              <a:t> (z. Zt. ca. 1500 € im Jahr für alle Lehrer oder ca. 100 € pro Jahr und Lehrer) </a:t>
            </a:r>
            <a:r>
              <a:rPr lang="de-DE" dirty="0">
                <a:sym typeface="Wingdings" panose="05000000000000000000" pitchFamily="2" charset="2"/>
              </a:rPr>
              <a:t> die Kontrolle, wer das </a:t>
            </a:r>
            <a:r>
              <a:rPr lang="de-DE" dirty="0" err="1">
                <a:sym typeface="Wingdings" panose="05000000000000000000" pitchFamily="2" charset="2"/>
              </a:rPr>
              <a:t>Padlet</a:t>
            </a:r>
            <a:r>
              <a:rPr lang="de-DE" dirty="0">
                <a:sym typeface="Wingdings" panose="05000000000000000000" pitchFamily="2" charset="2"/>
              </a:rPr>
              <a:t> nutzt ist geplant (Datenschutz?)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83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71F18-9721-4C51-9F26-A9A5362D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Padlet</a:t>
            </a:r>
            <a:r>
              <a:rPr lang="de-DE" dirty="0"/>
              <a:t>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CA63106-BEB8-4821-A634-71AE67026F75}"/>
              </a:ext>
            </a:extLst>
          </p:cNvPr>
          <p:cNvSpPr/>
          <p:nvPr/>
        </p:nvSpPr>
        <p:spPr>
          <a:xfrm>
            <a:off x="1132114" y="2136339"/>
            <a:ext cx="106534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600" dirty="0"/>
              <a:t>PADLET ersetzt unsere klassische Pinnwand</a:t>
            </a:r>
          </a:p>
          <a:p>
            <a:pPr algn="ctr"/>
            <a:r>
              <a:rPr lang="de-DE" sz="2600" dirty="0"/>
              <a:t> </a:t>
            </a:r>
          </a:p>
          <a:p>
            <a:pPr algn="ctr"/>
            <a:r>
              <a:rPr lang="de-DE" sz="2600" dirty="0"/>
              <a:t>–</a:t>
            </a:r>
          </a:p>
          <a:p>
            <a:pPr algn="ctr"/>
            <a:r>
              <a:rPr lang="de-DE" sz="2600" dirty="0"/>
              <a:t> </a:t>
            </a:r>
          </a:p>
          <a:p>
            <a:pPr algn="ctr"/>
            <a:r>
              <a:rPr lang="de-DE" sz="2600" dirty="0"/>
              <a:t>und kann vieles besser.</a:t>
            </a:r>
          </a:p>
          <a:p>
            <a:endParaRPr lang="de-DE" sz="2600" dirty="0"/>
          </a:p>
        </p:txBody>
      </p:sp>
      <p:pic>
        <p:nvPicPr>
          <p:cNvPr id="5" name="Grafik 4" descr="&quot;Daumen hoch&quot;-Zeichen">
            <a:extLst>
              <a:ext uri="{FF2B5EF4-FFF2-40B4-BE49-F238E27FC236}">
                <a16:creationId xmlns:a16="http://schemas.microsoft.com/office/drawing/2014/main" id="{A608B515-D7AB-4318-A7BF-BE31F65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1942" y="4568370"/>
            <a:ext cx="1693817" cy="1693817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6093392-8544-4F87-BCCA-E3AEAB8C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897104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F9F27-AF01-45CE-98E9-3929A8CA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Padlet</a:t>
            </a:r>
            <a:r>
              <a:rPr lang="de-DE" dirty="0"/>
              <a:t> im 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876CE4-BAA8-4A6C-BEFC-A89644FCB1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Regelunterricht</a:t>
            </a:r>
          </a:p>
          <a:p>
            <a:r>
              <a:rPr lang="de-DE" dirty="0"/>
              <a:t>keine Klarnamen</a:t>
            </a:r>
          </a:p>
          <a:p>
            <a:r>
              <a:rPr lang="de-DE" dirty="0"/>
              <a:t>keine personenbezogenen Daten</a:t>
            </a:r>
          </a:p>
          <a:p>
            <a:r>
              <a:rPr lang="de-DE" dirty="0"/>
              <a:t>keine sensiblen Inhalte</a:t>
            </a:r>
          </a:p>
          <a:p>
            <a:r>
              <a:rPr lang="de-DE" dirty="0"/>
              <a:t>kein Problem, wenn schuleigene Geräte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512975-567C-43CF-8D79-40E7292831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Fernunterricht</a:t>
            </a:r>
          </a:p>
          <a:p>
            <a:r>
              <a:rPr lang="de-DE" dirty="0"/>
              <a:t>keine Klarnamen</a:t>
            </a:r>
          </a:p>
          <a:p>
            <a:r>
              <a:rPr lang="de-DE" dirty="0"/>
              <a:t>keine personenbezogenen Daten</a:t>
            </a:r>
          </a:p>
          <a:p>
            <a:r>
              <a:rPr lang="de-DE" dirty="0"/>
              <a:t>aufgrund eines KMS zur Zeit möglich</a:t>
            </a:r>
          </a:p>
          <a:p>
            <a:r>
              <a:rPr lang="de-DE" dirty="0"/>
              <a:t>Berücksichtigung der Gegebenheiten daheim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B98668-D87B-4217-AE15-C5C55AF7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219824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1F5CD-9D34-401B-A8FE-B82BE44C8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sehr hilfreich….</a:t>
            </a:r>
          </a:p>
        </p:txBody>
      </p:sp>
      <p:pic>
        <p:nvPicPr>
          <p:cNvPr id="4" name="Grafik 3" descr="Monitor">
            <a:hlinkClick r:id="rId2"/>
            <a:extLst>
              <a:ext uri="{FF2B5EF4-FFF2-40B4-BE49-F238E27FC236}">
                <a16:creationId xmlns:a16="http://schemas.microsoft.com/office/drawing/2014/main" id="{D48527A4-9907-4AFA-BBA8-F0C951169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039" y="881723"/>
            <a:ext cx="5393961" cy="392713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37708BD-492A-4C8D-8DB1-A38865929716}"/>
              </a:ext>
            </a:extLst>
          </p:cNvPr>
          <p:cNvSpPr txBox="1"/>
          <p:nvPr/>
        </p:nvSpPr>
        <p:spPr>
          <a:xfrm>
            <a:off x="1443462" y="1912198"/>
            <a:ext cx="2955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hlinkClick r:id="rId2"/>
              </a:rPr>
              <a:t>Erklärvideos </a:t>
            </a:r>
          </a:p>
          <a:p>
            <a:pPr algn="ctr"/>
            <a:r>
              <a:rPr lang="de-DE" sz="2400" dirty="0">
                <a:hlinkClick r:id="rId2"/>
              </a:rPr>
              <a:t>zur Einführung </a:t>
            </a:r>
          </a:p>
          <a:p>
            <a:pPr algn="ctr"/>
            <a:r>
              <a:rPr lang="de-DE" sz="2400" dirty="0">
                <a:hlinkClick r:id="rId2"/>
              </a:rPr>
              <a:t>von </a:t>
            </a:r>
            <a:r>
              <a:rPr lang="de-DE" sz="2400" dirty="0" err="1">
                <a:hlinkClick r:id="rId2"/>
              </a:rPr>
              <a:t>Padlet</a:t>
            </a:r>
            <a:r>
              <a:rPr lang="de-DE" sz="2400" dirty="0">
                <a:hlinkClick r:id="rId2"/>
              </a:rPr>
              <a:t> für Schüler</a:t>
            </a:r>
            <a:endParaRPr lang="de-DE" sz="2400" dirty="0"/>
          </a:p>
        </p:txBody>
      </p:sp>
      <p:pic>
        <p:nvPicPr>
          <p:cNvPr id="6" name="Grafik 5" descr="Monitor">
            <a:extLst>
              <a:ext uri="{FF2B5EF4-FFF2-40B4-BE49-F238E27FC236}">
                <a16:creationId xmlns:a16="http://schemas.microsoft.com/office/drawing/2014/main" id="{36658C40-DB4A-440C-82A8-8A290F4C6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1011" y="440736"/>
            <a:ext cx="4245916" cy="29429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155D87-8B52-4D47-B9FC-43415F8941DC}"/>
              </a:ext>
            </a:extLst>
          </p:cNvPr>
          <p:cNvSpPr txBox="1"/>
          <p:nvPr/>
        </p:nvSpPr>
        <p:spPr>
          <a:xfrm>
            <a:off x="7188648" y="1338770"/>
            <a:ext cx="27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und viele andere Tutorials zu </a:t>
            </a:r>
            <a:r>
              <a:rPr lang="de-DE" dirty="0" err="1"/>
              <a:t>Padlet</a:t>
            </a:r>
            <a:endParaRPr lang="de-DE" dirty="0"/>
          </a:p>
        </p:txBody>
      </p:sp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698B1F6B-0B10-4F12-B3E5-4CB9E51D2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387">
            <a:off x="4644443" y="2464664"/>
            <a:ext cx="1883115" cy="33477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B7454FF-4812-4E14-ACC6-1DD6CDAB3E17}"/>
              </a:ext>
            </a:extLst>
          </p:cNvPr>
          <p:cNvSpPr txBox="1"/>
          <p:nvPr/>
        </p:nvSpPr>
        <p:spPr>
          <a:xfrm>
            <a:off x="8213969" y="4740812"/>
            <a:ext cx="3490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hlinkClick r:id="rId6"/>
              </a:rPr>
              <a:t>Padlet</a:t>
            </a:r>
            <a:r>
              <a:rPr lang="de-DE" b="1" dirty="0">
                <a:hlinkClick r:id="rId6"/>
              </a:rPr>
              <a:t>: 24 Praxisbeispiele für Schule, Unterricht, Fernunterricht &amp; Hybridkonzepte</a:t>
            </a:r>
            <a:endParaRPr lang="de-DE" b="1" dirty="0"/>
          </a:p>
          <a:p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513F1E5-9847-487E-ABF8-CC54E4EE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1983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B5E-5DF4-4C1F-840A-8658F060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Mein Dank für die Ideen in dieser Präsentation geht an folgende Kolleginnen und Kollegen: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0B0DD7-CB43-4A8B-99D8-7B2A381D3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286"/>
            <a:ext cx="10515600" cy="399142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@</a:t>
            </a:r>
            <a:r>
              <a:rPr lang="de-DE" dirty="0" err="1"/>
              <a:t>MaurerStef</a:t>
            </a:r>
            <a:endParaRPr lang="de-DE" dirty="0"/>
          </a:p>
          <a:p>
            <a:r>
              <a:rPr lang="de-DE" dirty="0"/>
              <a:t>@</a:t>
            </a:r>
            <a:r>
              <a:rPr lang="de-DE" dirty="0" err="1"/>
              <a:t>ivi_unterricht</a:t>
            </a:r>
            <a:endParaRPr lang="de-DE" dirty="0"/>
          </a:p>
          <a:p>
            <a:r>
              <a:rPr lang="de-DE" dirty="0"/>
              <a:t>@</a:t>
            </a:r>
            <a:r>
              <a:rPr lang="de-DE" dirty="0" err="1"/>
              <a:t>blume_bob</a:t>
            </a:r>
            <a:endParaRPr lang="de-DE" dirty="0"/>
          </a:p>
          <a:p>
            <a:r>
              <a:rPr lang="de-DE" dirty="0"/>
              <a:t>@</a:t>
            </a:r>
            <a:r>
              <a:rPr lang="de-DE" dirty="0" err="1"/>
              <a:t>Julelernt_lehrt</a:t>
            </a:r>
            <a:endParaRPr lang="de-DE" dirty="0"/>
          </a:p>
          <a:p>
            <a:r>
              <a:rPr lang="de-DE" dirty="0"/>
              <a:t>@</a:t>
            </a:r>
            <a:r>
              <a:rPr lang="de-DE" dirty="0" err="1"/>
              <a:t>Hpoelert</a:t>
            </a:r>
            <a:endParaRPr lang="de-DE" dirty="0"/>
          </a:p>
          <a:p>
            <a:r>
              <a:rPr lang="de-DE" dirty="0"/>
              <a:t>@</a:t>
            </a:r>
            <a:r>
              <a:rPr lang="de-DE" dirty="0" err="1"/>
              <a:t>StefanHanauska</a:t>
            </a:r>
            <a:endParaRPr lang="de-DE" dirty="0"/>
          </a:p>
          <a:p>
            <a:r>
              <a:rPr lang="de-DE" dirty="0"/>
              <a:t>digitales-klassenzimmer.org</a:t>
            </a:r>
          </a:p>
          <a:p>
            <a:r>
              <a:rPr lang="de-DE" dirty="0"/>
              <a:t>und vor allem an mein Kollegium der Grundschule Kaufering</a:t>
            </a:r>
          </a:p>
          <a:p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F433F2D-7712-4FFF-82FC-A708C044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86215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91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b="1" dirty="0" err="1"/>
              <a:t>Padlet</a:t>
            </a:r>
            <a:r>
              <a:rPr lang="de-DE" b="1" dirty="0"/>
              <a:t> als Möglichkeit der Unterrichtsorganisation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13316" name="Textfeld 5"/>
          <p:cNvSpPr txBox="1">
            <a:spLocks noChangeArrowheads="1"/>
          </p:cNvSpPr>
          <p:nvPr/>
        </p:nvSpPr>
        <p:spPr bwMode="auto">
          <a:xfrm>
            <a:off x="756557" y="4848225"/>
            <a:ext cx="41671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Ort: Landsberg  Datum: 29.6.2020</a:t>
            </a:r>
          </a:p>
          <a:p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Textfeld 6"/>
          <p:cNvSpPr txBox="1">
            <a:spLocks noChangeArrowheads="1"/>
          </p:cNvSpPr>
          <p:nvPr/>
        </p:nvSpPr>
        <p:spPr bwMode="auto">
          <a:xfrm>
            <a:off x="5678488" y="4848225"/>
            <a:ext cx="63611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Ralf Loheit</a:t>
            </a:r>
          </a:p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Medienpädagogischer Berater digitale Bildung (</a:t>
            </a:r>
            <a:r>
              <a:rPr lang="de-DE" b="1" dirty="0" err="1">
                <a:solidFill>
                  <a:srgbClr val="000000"/>
                </a:solidFill>
                <a:latin typeface="Calibri" pitchFamily="34" charset="0"/>
              </a:rPr>
              <a:t>mBdB</a:t>
            </a:r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r>
              <a:rPr lang="de-DE" b="1" dirty="0">
                <a:solidFill>
                  <a:srgbClr val="000000"/>
                </a:solidFill>
                <a:latin typeface="Calibri" pitchFamily="34" charset="0"/>
              </a:rPr>
              <a:t>für die Landkreise Landsberg/Lech und Starnberg</a:t>
            </a:r>
          </a:p>
          <a:p>
            <a:endParaRPr lang="de-DE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0047D2A-F1C5-43B5-ADAE-FD600B9E7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382" y="5735637"/>
            <a:ext cx="1284173" cy="719137"/>
          </a:xfrm>
          <a:prstGeom prst="rect">
            <a:avLst/>
          </a:prstGeom>
        </p:spPr>
      </p:pic>
      <p:pic>
        <p:nvPicPr>
          <p:cNvPr id="4" name="Grafik 3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B2C308F-D60B-4832-AB77-23E1DCCA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2528887"/>
            <a:ext cx="2543175" cy="18002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09ABC3B-77F3-4D41-8885-8083542BD76D}"/>
              </a:ext>
            </a:extLst>
          </p:cNvPr>
          <p:cNvSpPr txBox="1"/>
          <p:nvPr/>
        </p:nvSpPr>
        <p:spPr>
          <a:xfrm rot="20105921">
            <a:off x="1688706" y="3092723"/>
            <a:ext cx="722482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Viel Freude &amp; Erfolg bei der Umsetzung Ihrer Ideen!</a:t>
            </a:r>
          </a:p>
          <a:p>
            <a:r>
              <a:rPr lang="de-DE" dirty="0"/>
              <a:t>Wenn Sie noch Fragen oder Anregungen haben – melden Sie sich gerne!</a:t>
            </a:r>
          </a:p>
          <a:p>
            <a:endParaRPr lang="de-DE" dirty="0"/>
          </a:p>
          <a:p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Ralf Loheit (</a:t>
            </a:r>
            <a:r>
              <a:rPr lang="de-DE" dirty="0" err="1">
                <a:solidFill>
                  <a:srgbClr val="000000"/>
                </a:solidFill>
                <a:latin typeface="Calibri" pitchFamily="34" charset="0"/>
              </a:rPr>
              <a:t>mBdB</a:t>
            </a:r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r>
              <a:rPr lang="de-DE" dirty="0">
                <a:solidFill>
                  <a:srgbClr val="000000"/>
                </a:solidFill>
                <a:latin typeface="Calibri" pitchFamily="34" charset="0"/>
                <a:hlinkClick r:id="rId4"/>
              </a:rPr>
              <a:t>www.bdb-ll-sta.de</a:t>
            </a:r>
            <a:endParaRPr lang="de-DE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alibri" pitchFamily="34" charset="0"/>
              </a:rPr>
              <a:t>mail@bdb-ll-sta.de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4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71F18-9721-4C51-9F26-A9A5362D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</a:t>
            </a:r>
            <a:r>
              <a:rPr lang="de-DE" dirty="0" err="1"/>
              <a:t>Padlet</a:t>
            </a:r>
            <a:r>
              <a:rPr lang="de-DE" dirty="0"/>
              <a:t>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CA63106-BEB8-4821-A634-71AE67026F75}"/>
              </a:ext>
            </a:extLst>
          </p:cNvPr>
          <p:cNvSpPr/>
          <p:nvPr/>
        </p:nvSpPr>
        <p:spPr>
          <a:xfrm>
            <a:off x="1132114" y="2136339"/>
            <a:ext cx="106534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/>
              <a:t>PADLET ersetzt unsere klassische Pinnwand – und kann vieles besser.</a:t>
            </a:r>
          </a:p>
          <a:p>
            <a:endParaRPr lang="de-DE" sz="2600" dirty="0"/>
          </a:p>
          <a:p>
            <a:pPr marL="342900" indent="-342900">
              <a:buFontTx/>
              <a:buChar char="-"/>
            </a:pPr>
            <a:r>
              <a:rPr lang="de-DE" sz="2400" dirty="0"/>
              <a:t>kostenlos für bis zu drei </a:t>
            </a:r>
            <a:r>
              <a:rPr lang="de-DE" sz="2400" dirty="0" err="1"/>
              <a:t>Padlets</a:t>
            </a:r>
            <a:r>
              <a:rPr lang="de-DE" sz="2400" dirty="0"/>
              <a:t> (Anmeldung durch Lehrkraft nötig)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Nutzung durch unbegrenzt viele Teilnehmer ohne Account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verschiedene Dateiformat integrierbar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verschiedene Einstellungen zur Zusammenarbeit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verschiedene Einstellungen zum Datenschutz</a:t>
            </a:r>
          </a:p>
          <a:p>
            <a:pPr marL="342900" indent="-342900">
              <a:buFontTx/>
              <a:buChar char="-"/>
            </a:pPr>
            <a:r>
              <a:rPr lang="de-DE" sz="2400" dirty="0"/>
              <a:t>Möglichkeit des schnellen Aktualisierens (synchrones Arbeiten möglich)</a:t>
            </a:r>
          </a:p>
        </p:txBody>
      </p:sp>
      <p:pic>
        <p:nvPicPr>
          <p:cNvPr id="5" name="Grafik 4" descr="&quot;Daumen hoch&quot;-Zeichen">
            <a:extLst>
              <a:ext uri="{FF2B5EF4-FFF2-40B4-BE49-F238E27FC236}">
                <a16:creationId xmlns:a16="http://schemas.microsoft.com/office/drawing/2014/main" id="{A608B515-D7AB-4318-A7BF-BE31F65A2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9983" y="4666844"/>
            <a:ext cx="1693817" cy="1693817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F4C9C97-E8B8-44F1-9152-9D3D001D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2486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D6831F-2546-47AB-AFDF-FB21AF67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de-DE" dirty="0"/>
              <a:t>Wie bedient man </a:t>
            </a:r>
            <a:r>
              <a:rPr lang="de-DE" dirty="0" err="1"/>
              <a:t>Padlet</a:t>
            </a:r>
            <a:r>
              <a:rPr lang="de-DE" dirty="0"/>
              <a:t>?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3CCD96F-8226-4683-9E3B-13BC138C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409031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D383C64-EA2B-460C-A78B-D29EB2C8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7" y="647115"/>
            <a:ext cx="9108811" cy="5961196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826816EC-445A-4D62-95DD-81364B00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276571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1F953D7C-C448-354C-BD49-A2D3F4E3E29D}"/>
              </a:ext>
            </a:extLst>
          </p:cNvPr>
          <p:cNvSpPr/>
          <p:nvPr/>
        </p:nvSpPr>
        <p:spPr>
          <a:xfrm>
            <a:off x="2011789" y="3665807"/>
            <a:ext cx="485877" cy="980921"/>
          </a:xfrm>
          <a:prstGeom prst="upArrow">
            <a:avLst>
              <a:gd name="adj1" fmla="val 50000"/>
              <a:gd name="adj2" fmla="val 62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151A54F7-73A6-F048-A517-22D86F687ACD}"/>
              </a:ext>
            </a:extLst>
          </p:cNvPr>
          <p:cNvSpPr/>
          <p:nvPr/>
        </p:nvSpPr>
        <p:spPr>
          <a:xfrm>
            <a:off x="4769826" y="3665805"/>
            <a:ext cx="485877" cy="980921"/>
          </a:xfrm>
          <a:prstGeom prst="upArrow">
            <a:avLst>
              <a:gd name="adj1" fmla="val 50000"/>
              <a:gd name="adj2" fmla="val 62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752097C9-079C-5441-83AF-9F4C122F1C2D}"/>
              </a:ext>
            </a:extLst>
          </p:cNvPr>
          <p:cNvSpPr/>
          <p:nvPr/>
        </p:nvSpPr>
        <p:spPr>
          <a:xfrm>
            <a:off x="6793191" y="3665806"/>
            <a:ext cx="485877" cy="980921"/>
          </a:xfrm>
          <a:prstGeom prst="upArrow">
            <a:avLst>
              <a:gd name="adj1" fmla="val 50000"/>
              <a:gd name="adj2" fmla="val 62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9F751AE1-F34F-CC48-916B-E2DAEED50A9E}"/>
              </a:ext>
            </a:extLst>
          </p:cNvPr>
          <p:cNvSpPr/>
          <p:nvPr/>
        </p:nvSpPr>
        <p:spPr>
          <a:xfrm>
            <a:off x="9065351" y="3663209"/>
            <a:ext cx="485877" cy="980921"/>
          </a:xfrm>
          <a:prstGeom prst="upArrow">
            <a:avLst>
              <a:gd name="adj1" fmla="val 50000"/>
              <a:gd name="adj2" fmla="val 62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9E526F-3E37-834C-BDD1-63D01A139F84}"/>
              </a:ext>
            </a:extLst>
          </p:cNvPr>
          <p:cNvSpPr txBox="1"/>
          <p:nvPr/>
        </p:nvSpPr>
        <p:spPr>
          <a:xfrm>
            <a:off x="1386251" y="4918808"/>
            <a:ext cx="218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Materialsammlung</a:t>
            </a:r>
          </a:p>
          <a:p>
            <a:pPr algn="l"/>
            <a:r>
              <a:rPr lang="de-DE" dirty="0"/>
              <a:t>„Lerntheke“</a:t>
            </a:r>
          </a:p>
          <a:p>
            <a:pPr algn="l"/>
            <a:r>
              <a:rPr lang="de-DE" dirty="0"/>
              <a:t>…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029B403-A2C8-3846-915A-D56AAB12C5CF}"/>
              </a:ext>
            </a:extLst>
          </p:cNvPr>
          <p:cNvSpPr txBox="1"/>
          <p:nvPr/>
        </p:nvSpPr>
        <p:spPr>
          <a:xfrm>
            <a:off x="8337007" y="4888434"/>
            <a:ext cx="24284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Stichworte zu Thema sammeln</a:t>
            </a:r>
          </a:p>
          <a:p>
            <a:pPr algn="l"/>
            <a:r>
              <a:rPr lang="de-DE" dirty="0"/>
              <a:t>Themengebiet gliedern</a:t>
            </a:r>
          </a:p>
          <a:p>
            <a:pPr algn="l"/>
            <a:r>
              <a:rPr lang="de-DE" dirty="0"/>
              <a:t>digitales Lexikon</a:t>
            </a:r>
          </a:p>
          <a:p>
            <a:pPr algn="l"/>
            <a:r>
              <a:rPr lang="de-DE" dirty="0"/>
              <a:t>…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0FCC8FB-A6C2-1B45-9E50-3CAD83151A8F}"/>
              </a:ext>
            </a:extLst>
          </p:cNvPr>
          <p:cNvSpPr txBox="1"/>
          <p:nvPr/>
        </p:nvSpPr>
        <p:spPr>
          <a:xfrm>
            <a:off x="5988086" y="4888434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Inhalte chronologisch anordnen</a:t>
            </a:r>
          </a:p>
          <a:p>
            <a:pPr algn="l"/>
            <a:r>
              <a:rPr lang="de-DE" dirty="0"/>
              <a:t>Tagebuch</a:t>
            </a:r>
          </a:p>
          <a:p>
            <a:pPr algn="l"/>
            <a:r>
              <a:rPr lang="de-DE" dirty="0"/>
              <a:t>…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CFD7ED-2C32-7D4B-9A3F-C0D3B4A6B8B8}"/>
              </a:ext>
            </a:extLst>
          </p:cNvPr>
          <p:cNvSpPr txBox="1"/>
          <p:nvPr/>
        </p:nvSpPr>
        <p:spPr>
          <a:xfrm>
            <a:off x="3617861" y="4918808"/>
            <a:ext cx="2303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Tafelbild entwickeln </a:t>
            </a:r>
          </a:p>
          <a:p>
            <a:pPr algn="l"/>
            <a:r>
              <a:rPr lang="de-DE" dirty="0"/>
              <a:t>freie Diskussion </a:t>
            </a:r>
          </a:p>
          <a:p>
            <a:pPr algn="l"/>
            <a:r>
              <a:rPr lang="de-DE" dirty="0"/>
              <a:t>Bloggen</a:t>
            </a:r>
          </a:p>
          <a:p>
            <a:pPr algn="l"/>
            <a:r>
              <a:rPr lang="de-DE" dirty="0"/>
              <a:t>Mindmap</a:t>
            </a:r>
          </a:p>
          <a:p>
            <a:pPr algn="l"/>
            <a:r>
              <a:rPr lang="de-DE" dirty="0"/>
              <a:t>…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3B53EA3-532F-0346-BFB1-8884EE8F5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67"/>
          <a:stretch/>
        </p:blipFill>
        <p:spPr>
          <a:xfrm>
            <a:off x="1387369" y="609762"/>
            <a:ext cx="9108811" cy="3053447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7256DB02-1D60-4FBF-ACE0-4654D6D4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8334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D383C64-EA2B-460C-A78B-D29EB2C81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" t="51209" r="-309" b="-708"/>
          <a:stretch/>
        </p:blipFill>
        <p:spPr>
          <a:xfrm>
            <a:off x="860345" y="636759"/>
            <a:ext cx="10471309" cy="3392079"/>
          </a:xfrm>
          <a:prstGeom prst="rect">
            <a:avLst/>
          </a:prstGeom>
        </p:spPr>
      </p:pic>
      <p:sp>
        <p:nvSpPr>
          <p:cNvPr id="3" name="Pfeil: nach oben 2">
            <a:extLst>
              <a:ext uri="{FF2B5EF4-FFF2-40B4-BE49-F238E27FC236}">
                <a16:creationId xmlns:a16="http://schemas.microsoft.com/office/drawing/2014/main" id="{1F953D7C-C448-354C-BD49-A2D3F4E3E29D}"/>
              </a:ext>
            </a:extLst>
          </p:cNvPr>
          <p:cNvSpPr/>
          <p:nvPr/>
        </p:nvSpPr>
        <p:spPr>
          <a:xfrm>
            <a:off x="2011789" y="3665807"/>
            <a:ext cx="485877" cy="980921"/>
          </a:xfrm>
          <a:prstGeom prst="upArrow">
            <a:avLst>
              <a:gd name="adj1" fmla="val 50000"/>
              <a:gd name="adj2" fmla="val 62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oben 5">
            <a:extLst>
              <a:ext uri="{FF2B5EF4-FFF2-40B4-BE49-F238E27FC236}">
                <a16:creationId xmlns:a16="http://schemas.microsoft.com/office/drawing/2014/main" id="{151A54F7-73A6-F048-A517-22D86F687ACD}"/>
              </a:ext>
            </a:extLst>
          </p:cNvPr>
          <p:cNvSpPr/>
          <p:nvPr/>
        </p:nvSpPr>
        <p:spPr>
          <a:xfrm>
            <a:off x="4769826" y="3665805"/>
            <a:ext cx="485877" cy="980921"/>
          </a:xfrm>
          <a:prstGeom prst="upArrow">
            <a:avLst>
              <a:gd name="adj1" fmla="val 50000"/>
              <a:gd name="adj2" fmla="val 62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9" name="Pfeil: nach oben 8">
            <a:extLst>
              <a:ext uri="{FF2B5EF4-FFF2-40B4-BE49-F238E27FC236}">
                <a16:creationId xmlns:a16="http://schemas.microsoft.com/office/drawing/2014/main" id="{752097C9-079C-5441-83AF-9F4C122F1C2D}"/>
              </a:ext>
            </a:extLst>
          </p:cNvPr>
          <p:cNvSpPr/>
          <p:nvPr/>
        </p:nvSpPr>
        <p:spPr>
          <a:xfrm>
            <a:off x="6793191" y="3665806"/>
            <a:ext cx="485877" cy="980921"/>
          </a:xfrm>
          <a:prstGeom prst="upArrow">
            <a:avLst>
              <a:gd name="adj1" fmla="val 50000"/>
              <a:gd name="adj2" fmla="val 62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2" name="Pfeil: nach oben 11">
            <a:extLst>
              <a:ext uri="{FF2B5EF4-FFF2-40B4-BE49-F238E27FC236}">
                <a16:creationId xmlns:a16="http://schemas.microsoft.com/office/drawing/2014/main" id="{9F751AE1-F34F-CC48-916B-E2DAEED50A9E}"/>
              </a:ext>
            </a:extLst>
          </p:cNvPr>
          <p:cNvSpPr/>
          <p:nvPr/>
        </p:nvSpPr>
        <p:spPr>
          <a:xfrm>
            <a:off x="9451394" y="3700562"/>
            <a:ext cx="485877" cy="980921"/>
          </a:xfrm>
          <a:prstGeom prst="upArrow">
            <a:avLst>
              <a:gd name="adj1" fmla="val 50000"/>
              <a:gd name="adj2" fmla="val 628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59E526F-3E37-834C-BDD1-63D01A139F84}"/>
              </a:ext>
            </a:extLst>
          </p:cNvPr>
          <p:cNvSpPr txBox="1"/>
          <p:nvPr/>
        </p:nvSpPr>
        <p:spPr>
          <a:xfrm>
            <a:off x="1124447" y="4865342"/>
            <a:ext cx="2185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Wochenplan</a:t>
            </a:r>
          </a:p>
          <a:p>
            <a:pPr algn="l"/>
            <a:r>
              <a:rPr lang="de-DE" dirty="0"/>
              <a:t>Tagesplan</a:t>
            </a:r>
          </a:p>
          <a:p>
            <a:pPr algn="l"/>
            <a:r>
              <a:rPr lang="de-DE" dirty="0"/>
              <a:t>Materialsammlung</a:t>
            </a:r>
          </a:p>
          <a:p>
            <a:pPr algn="l"/>
            <a:r>
              <a:rPr lang="de-DE" dirty="0"/>
              <a:t>„Lerntheke“</a:t>
            </a:r>
          </a:p>
          <a:p>
            <a:pPr algn="l"/>
            <a:r>
              <a:rPr lang="de-DE" dirty="0"/>
              <a:t>…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029B403-A2C8-3846-915A-D56AAB12C5CF}"/>
              </a:ext>
            </a:extLst>
          </p:cNvPr>
          <p:cNvSpPr txBox="1"/>
          <p:nvPr/>
        </p:nvSpPr>
        <p:spPr>
          <a:xfrm>
            <a:off x="8901400" y="4858711"/>
            <a:ext cx="2071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Diktat</a:t>
            </a:r>
          </a:p>
          <a:p>
            <a:pPr algn="l"/>
            <a:r>
              <a:rPr lang="de-DE" dirty="0"/>
              <a:t>Geschichte</a:t>
            </a:r>
          </a:p>
          <a:p>
            <a:pPr algn="l"/>
            <a:r>
              <a:rPr lang="de-DE" dirty="0"/>
              <a:t>„roter Faden“</a:t>
            </a:r>
          </a:p>
          <a:p>
            <a:pPr algn="l"/>
            <a:r>
              <a:rPr lang="de-DE" dirty="0"/>
              <a:t>Buchseiten aus AH inkl. Lösungen</a:t>
            </a:r>
          </a:p>
          <a:p>
            <a:pPr algn="l"/>
            <a:r>
              <a:rPr lang="de-DE" dirty="0"/>
              <a:t>…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0FCC8FB-A6C2-1B45-9E50-3CAD83151A8F}"/>
              </a:ext>
            </a:extLst>
          </p:cNvPr>
          <p:cNvSpPr txBox="1"/>
          <p:nvPr/>
        </p:nvSpPr>
        <p:spPr>
          <a:xfrm>
            <a:off x="6121729" y="4865342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Geographie</a:t>
            </a:r>
          </a:p>
          <a:p>
            <a:pPr algn="l"/>
            <a:r>
              <a:rPr lang="de-DE" dirty="0"/>
              <a:t>„fliegendes Klassenzimmer“</a:t>
            </a:r>
          </a:p>
          <a:p>
            <a:pPr algn="l"/>
            <a:r>
              <a:rPr lang="de-DE" dirty="0"/>
              <a:t>Tierreferate</a:t>
            </a:r>
          </a:p>
          <a:p>
            <a:pPr algn="l"/>
            <a:r>
              <a:rPr lang="de-DE" dirty="0"/>
              <a:t>…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CFD7ED-2C32-7D4B-9A3F-C0D3B4A6B8B8}"/>
              </a:ext>
            </a:extLst>
          </p:cNvPr>
          <p:cNvSpPr txBox="1"/>
          <p:nvPr/>
        </p:nvSpPr>
        <p:spPr>
          <a:xfrm>
            <a:off x="3617861" y="4865342"/>
            <a:ext cx="2303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U-Gespräch </a:t>
            </a:r>
          </a:p>
          <a:p>
            <a:pPr algn="l"/>
            <a:r>
              <a:rPr lang="de-DE" dirty="0"/>
              <a:t>Geschichten entwickeln</a:t>
            </a:r>
          </a:p>
          <a:p>
            <a:pPr algn="l"/>
            <a:r>
              <a:rPr lang="de-DE" dirty="0"/>
              <a:t>Projekte organisieren</a:t>
            </a:r>
          </a:p>
          <a:p>
            <a:pPr algn="l"/>
            <a:r>
              <a:rPr lang="de-DE" dirty="0"/>
              <a:t>…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F705102B-FBD2-4B0A-BDF3-B30266FE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 dirty="0"/>
              <a:t>R. Loheit</a:t>
            </a:r>
          </a:p>
          <a:p>
            <a:r>
              <a:rPr lang="de-DE" dirty="0" err="1"/>
              <a:t>mBdB</a:t>
            </a:r>
            <a:r>
              <a:rPr lang="de-DE" dirty="0"/>
              <a:t> für die Landkreise Landsberg/Lech und Starnberg</a:t>
            </a:r>
          </a:p>
        </p:txBody>
      </p:sp>
    </p:spTree>
    <p:extLst>
      <p:ext uri="{BB962C8B-B14F-4D97-AF65-F5344CB8AC3E}">
        <p14:creationId xmlns:p14="http://schemas.microsoft.com/office/powerpoint/2010/main" val="39024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  <p:bldP spid="13" grpId="0"/>
      <p:bldP spid="15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1085</Words>
  <Application>Microsoft Office PowerPoint</Application>
  <PresentationFormat>Breitbild</PresentationFormat>
  <Paragraphs>235</Paragraphs>
  <Slides>43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Comic Sans MS</vt:lpstr>
      <vt:lpstr>Office</vt:lpstr>
      <vt:lpstr>Padlet als Möglichkeit der Unterrichtsorganisation </vt:lpstr>
      <vt:lpstr>zu Beginn…</vt:lpstr>
      <vt:lpstr>Worum es heute gehen soll</vt:lpstr>
      <vt:lpstr>Was ist Padlet?</vt:lpstr>
      <vt:lpstr>Was ist Padlet?</vt:lpstr>
      <vt:lpstr>Wie bedient man Padlet?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können Padlets aussehen? </vt:lpstr>
      <vt:lpstr>Wie lässt sich mit Padlet arbeiten?</vt:lpstr>
      <vt:lpstr>Padlet und externe Angebote</vt:lpstr>
      <vt:lpstr>Inhalte teilen</vt:lpstr>
      <vt:lpstr>Wie können Padlets aussehen?</vt:lpstr>
      <vt:lpstr>Padlet als Möglichkeit der ….</vt:lpstr>
      <vt:lpstr>Padlet als Möglichkeit der Unterrichtsorganisation</vt:lpstr>
      <vt:lpstr>Padlet als Möglichkeit der Unterrichtsorganisation</vt:lpstr>
      <vt:lpstr>Padlet als Möglichkeit der Unterrichtsorganisation</vt:lpstr>
      <vt:lpstr>Padlet als Möglichkeit der Unterrichtsorganisation</vt:lpstr>
      <vt:lpstr>Padlet als Mittel der Kollaboration (synchron/asynchron)</vt:lpstr>
      <vt:lpstr>Padlet als Mittel der Kollaboration (synchron/asynchron)</vt:lpstr>
      <vt:lpstr>Padlet als Mittel der Kollaboration (synchron/asynchron)</vt:lpstr>
      <vt:lpstr>PowerPoint-Präsentation</vt:lpstr>
      <vt:lpstr>Padlet als Mittel der Kollaboration (synchron/asynchron)</vt:lpstr>
      <vt:lpstr>Padlet als Mittel der Kollaboration (synchron/asynchron)</vt:lpstr>
      <vt:lpstr>Padlet als Mittel der Ergebnissicherung und -präsentation</vt:lpstr>
      <vt:lpstr>Padlet als Mittel der Ergebnissicherung und -präsentation</vt:lpstr>
      <vt:lpstr>Padlet als Mittel für ….</vt:lpstr>
      <vt:lpstr>PowerPoint-Präsentation</vt:lpstr>
      <vt:lpstr>Was ist Padlet?</vt:lpstr>
      <vt:lpstr>Padlet in der Schule?</vt:lpstr>
      <vt:lpstr>Padlet im Unterricht</vt:lpstr>
      <vt:lpstr>sehr hilfreich….</vt:lpstr>
      <vt:lpstr>Mein Dank für die Ideen in dieser Präsentation geht an folgende Kolleginnen und Kollegen:</vt:lpstr>
      <vt:lpstr>Padlet als Möglichkeit der Unterrichtsorganisation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Padlet als Möglichkeit der Unterrichtsorganisation</dc:title>
  <dc:creator>Andre Baum</dc:creator>
  <cp:lastModifiedBy>Andre Baum</cp:lastModifiedBy>
  <cp:revision>36</cp:revision>
  <dcterms:created xsi:type="dcterms:W3CDTF">2020-05-05T20:40:51Z</dcterms:created>
  <dcterms:modified xsi:type="dcterms:W3CDTF">2020-06-30T09:47:22Z</dcterms:modified>
</cp:coreProperties>
</file>