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9"/>
  </p:notesMasterIdLst>
  <p:sldIdLst>
    <p:sldId id="312" r:id="rId3"/>
    <p:sldId id="256" r:id="rId4"/>
    <p:sldId id="257" r:id="rId5"/>
    <p:sldId id="259" r:id="rId6"/>
    <p:sldId id="279" r:id="rId7"/>
    <p:sldId id="277" r:id="rId8"/>
    <p:sldId id="278" r:id="rId9"/>
    <p:sldId id="258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2" r:id="rId21"/>
    <p:sldId id="313" r:id="rId22"/>
    <p:sldId id="314" r:id="rId23"/>
    <p:sldId id="271" r:id="rId24"/>
    <p:sldId id="273" r:id="rId25"/>
    <p:sldId id="274" r:id="rId26"/>
    <p:sldId id="275" r:id="rId27"/>
    <p:sldId id="276" r:id="rId2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388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Die Vorteile von solchen Apps gegenüber klassischen Übungen auf Papier:</a:t>
            </a:r>
          </a:p>
          <a:p>
            <a:r>
              <a:t>-Ihre Schülerinnen und Schüler können diese individuell auch von zu Hause lösen.</a:t>
            </a:r>
          </a:p>
          <a:p>
            <a:r>
              <a:t>-Sie können verschiedene Medien verwenden, was so auf Papier nicht möglich wäre. Zum Beispiel Tierstimmen anhören. </a:t>
            </a:r>
          </a:p>
          <a:p>
            <a:r>
              <a:t>-Die Lernenden können mit den Inhalten interagieren auf verschiedenen Geräten. Smartphones, Whiteboards usw. </a:t>
            </a:r>
          </a:p>
          <a:p>
            <a:r>
              <a:t>-Verwenden Sie Bausteine anderer Nutzern als Vorlage oder veröffentlichen Sie Ihre eigenen Übungen auf der Plattform, damit auch andere von Ihren Ideen profitieren können.   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Die </a:t>
            </a:r>
            <a:r>
              <a:rPr dirty="0" err="1"/>
              <a:t>Vorteile</a:t>
            </a:r>
            <a:r>
              <a:rPr dirty="0"/>
              <a:t> von </a:t>
            </a:r>
            <a:r>
              <a:rPr dirty="0" err="1"/>
              <a:t>solchen</a:t>
            </a:r>
            <a:r>
              <a:rPr dirty="0"/>
              <a:t> Apps </a:t>
            </a:r>
            <a:r>
              <a:rPr dirty="0" err="1"/>
              <a:t>gegenüber</a:t>
            </a:r>
            <a:r>
              <a:rPr dirty="0"/>
              <a:t> </a:t>
            </a:r>
            <a:r>
              <a:rPr dirty="0" err="1"/>
              <a:t>klassischen</a:t>
            </a:r>
            <a:r>
              <a:rPr dirty="0"/>
              <a:t> </a:t>
            </a:r>
            <a:r>
              <a:rPr dirty="0" err="1"/>
              <a:t>Übungen</a:t>
            </a:r>
            <a:r>
              <a:rPr dirty="0"/>
              <a:t> auf Papier:</a:t>
            </a:r>
          </a:p>
          <a:p>
            <a:r>
              <a:rPr dirty="0"/>
              <a:t>-</a:t>
            </a:r>
            <a:r>
              <a:rPr dirty="0" err="1"/>
              <a:t>Ihre</a:t>
            </a:r>
            <a:r>
              <a:rPr dirty="0"/>
              <a:t> </a:t>
            </a:r>
            <a:r>
              <a:rPr dirty="0" err="1"/>
              <a:t>Schülerinnen</a:t>
            </a:r>
            <a:r>
              <a:rPr dirty="0"/>
              <a:t> und </a:t>
            </a:r>
            <a:r>
              <a:rPr dirty="0" err="1"/>
              <a:t>Schüler</a:t>
            </a:r>
            <a:r>
              <a:rPr dirty="0"/>
              <a:t> </a:t>
            </a:r>
            <a:r>
              <a:rPr dirty="0" err="1"/>
              <a:t>können</a:t>
            </a:r>
            <a:r>
              <a:rPr dirty="0"/>
              <a:t> </a:t>
            </a:r>
            <a:r>
              <a:rPr dirty="0" err="1"/>
              <a:t>diese</a:t>
            </a:r>
            <a:r>
              <a:rPr dirty="0"/>
              <a:t> </a:t>
            </a:r>
            <a:r>
              <a:rPr dirty="0" err="1"/>
              <a:t>individuell</a:t>
            </a:r>
            <a:r>
              <a:rPr dirty="0"/>
              <a:t> </a:t>
            </a:r>
            <a:r>
              <a:rPr dirty="0" err="1"/>
              <a:t>auch</a:t>
            </a:r>
            <a:r>
              <a:rPr dirty="0"/>
              <a:t> von </a:t>
            </a:r>
            <a:r>
              <a:rPr dirty="0" err="1"/>
              <a:t>zu</a:t>
            </a:r>
            <a:r>
              <a:rPr dirty="0"/>
              <a:t> </a:t>
            </a:r>
            <a:r>
              <a:rPr dirty="0" err="1"/>
              <a:t>Hause</a:t>
            </a:r>
            <a:r>
              <a:rPr dirty="0"/>
              <a:t> </a:t>
            </a:r>
            <a:r>
              <a:rPr dirty="0" err="1"/>
              <a:t>lösen</a:t>
            </a:r>
            <a:r>
              <a:rPr dirty="0"/>
              <a:t>.</a:t>
            </a:r>
          </a:p>
          <a:p>
            <a:r>
              <a:rPr dirty="0"/>
              <a:t>-Sie </a:t>
            </a:r>
            <a:r>
              <a:rPr dirty="0" err="1"/>
              <a:t>können</a:t>
            </a:r>
            <a:r>
              <a:rPr dirty="0"/>
              <a:t> </a:t>
            </a:r>
            <a:r>
              <a:rPr dirty="0" err="1"/>
              <a:t>verschiedene</a:t>
            </a:r>
            <a:r>
              <a:rPr dirty="0"/>
              <a:t> </a:t>
            </a:r>
            <a:r>
              <a:rPr dirty="0" err="1"/>
              <a:t>Medien</a:t>
            </a:r>
            <a:r>
              <a:rPr dirty="0"/>
              <a:t> </a:t>
            </a:r>
            <a:r>
              <a:rPr dirty="0" err="1"/>
              <a:t>verwenden</a:t>
            </a:r>
            <a:r>
              <a:rPr dirty="0"/>
              <a:t>, was so auf Papier </a:t>
            </a:r>
            <a:r>
              <a:rPr dirty="0" err="1"/>
              <a:t>nicht</a:t>
            </a:r>
            <a:r>
              <a:rPr dirty="0"/>
              <a:t> </a:t>
            </a:r>
            <a:r>
              <a:rPr dirty="0" err="1"/>
              <a:t>möglich</a:t>
            </a:r>
            <a:r>
              <a:rPr dirty="0"/>
              <a:t> </a:t>
            </a:r>
            <a:r>
              <a:rPr dirty="0" err="1"/>
              <a:t>wäre</a:t>
            </a:r>
            <a:r>
              <a:rPr dirty="0"/>
              <a:t>. </a:t>
            </a:r>
            <a:r>
              <a:rPr dirty="0" err="1"/>
              <a:t>Zum</a:t>
            </a:r>
            <a:r>
              <a:rPr dirty="0"/>
              <a:t> </a:t>
            </a:r>
            <a:r>
              <a:rPr dirty="0" err="1"/>
              <a:t>Beispiel</a:t>
            </a:r>
            <a:r>
              <a:rPr dirty="0"/>
              <a:t> </a:t>
            </a:r>
            <a:r>
              <a:rPr dirty="0" err="1"/>
              <a:t>Tierstimmen</a:t>
            </a:r>
            <a:r>
              <a:rPr dirty="0"/>
              <a:t> </a:t>
            </a:r>
            <a:r>
              <a:rPr dirty="0" err="1"/>
              <a:t>anhören</a:t>
            </a:r>
            <a:r>
              <a:rPr dirty="0"/>
              <a:t>. </a:t>
            </a:r>
          </a:p>
          <a:p>
            <a:r>
              <a:rPr dirty="0"/>
              <a:t>-Die </a:t>
            </a:r>
            <a:r>
              <a:rPr dirty="0" err="1"/>
              <a:t>Lernenden</a:t>
            </a:r>
            <a:r>
              <a:rPr dirty="0"/>
              <a:t> </a:t>
            </a:r>
            <a:r>
              <a:rPr dirty="0" err="1"/>
              <a:t>können</a:t>
            </a:r>
            <a:r>
              <a:rPr dirty="0"/>
              <a:t> </a:t>
            </a:r>
            <a:r>
              <a:rPr dirty="0" err="1"/>
              <a:t>mit</a:t>
            </a:r>
            <a:r>
              <a:rPr dirty="0"/>
              <a:t> den </a:t>
            </a:r>
            <a:r>
              <a:rPr dirty="0" err="1"/>
              <a:t>Inhalten</a:t>
            </a:r>
            <a:r>
              <a:rPr dirty="0"/>
              <a:t> </a:t>
            </a:r>
            <a:r>
              <a:rPr dirty="0" err="1"/>
              <a:t>interagieren</a:t>
            </a:r>
            <a:r>
              <a:rPr dirty="0"/>
              <a:t> auf </a:t>
            </a:r>
            <a:r>
              <a:rPr dirty="0" err="1"/>
              <a:t>verschiedenen</a:t>
            </a:r>
            <a:r>
              <a:rPr dirty="0"/>
              <a:t> </a:t>
            </a:r>
            <a:r>
              <a:rPr dirty="0" err="1"/>
              <a:t>Geräten</a:t>
            </a:r>
            <a:r>
              <a:rPr dirty="0"/>
              <a:t>. Smartphones, Whiteboards </a:t>
            </a:r>
            <a:r>
              <a:rPr dirty="0" err="1"/>
              <a:t>usw</a:t>
            </a:r>
            <a:r>
              <a:rPr dirty="0"/>
              <a:t>. </a:t>
            </a:r>
          </a:p>
          <a:p>
            <a:r>
              <a:rPr dirty="0"/>
              <a:t>-</a:t>
            </a:r>
            <a:r>
              <a:rPr dirty="0" err="1"/>
              <a:t>Verwenden</a:t>
            </a:r>
            <a:r>
              <a:rPr dirty="0"/>
              <a:t> Sie </a:t>
            </a:r>
            <a:r>
              <a:rPr dirty="0" err="1"/>
              <a:t>Bausteine</a:t>
            </a:r>
            <a:r>
              <a:rPr dirty="0"/>
              <a:t> </a:t>
            </a:r>
            <a:r>
              <a:rPr dirty="0" err="1"/>
              <a:t>anderer</a:t>
            </a:r>
            <a:r>
              <a:rPr dirty="0"/>
              <a:t> </a:t>
            </a:r>
            <a:r>
              <a:rPr dirty="0" err="1"/>
              <a:t>Nutzern</a:t>
            </a:r>
            <a:r>
              <a:rPr dirty="0"/>
              <a:t> </a:t>
            </a:r>
            <a:r>
              <a:rPr dirty="0" err="1"/>
              <a:t>als</a:t>
            </a:r>
            <a:r>
              <a:rPr dirty="0"/>
              <a:t> </a:t>
            </a:r>
            <a:r>
              <a:rPr dirty="0" err="1"/>
              <a:t>Vorlage</a:t>
            </a:r>
            <a:r>
              <a:rPr dirty="0"/>
              <a:t> </a:t>
            </a:r>
            <a:r>
              <a:rPr dirty="0" err="1"/>
              <a:t>oder</a:t>
            </a:r>
            <a:r>
              <a:rPr dirty="0"/>
              <a:t> </a:t>
            </a:r>
            <a:r>
              <a:rPr dirty="0" err="1"/>
              <a:t>veröffentlichen</a:t>
            </a:r>
            <a:r>
              <a:rPr dirty="0"/>
              <a:t> Sie </a:t>
            </a:r>
            <a:r>
              <a:rPr dirty="0" err="1"/>
              <a:t>Ihre</a:t>
            </a:r>
            <a:r>
              <a:rPr dirty="0"/>
              <a:t> </a:t>
            </a:r>
            <a:r>
              <a:rPr dirty="0" err="1"/>
              <a:t>eigenen</a:t>
            </a:r>
            <a:r>
              <a:rPr dirty="0"/>
              <a:t> </a:t>
            </a:r>
            <a:r>
              <a:rPr dirty="0" err="1"/>
              <a:t>Übungen</a:t>
            </a:r>
            <a:r>
              <a:rPr dirty="0"/>
              <a:t> auf der </a:t>
            </a:r>
            <a:r>
              <a:rPr dirty="0" err="1"/>
              <a:t>Plattform</a:t>
            </a:r>
            <a:r>
              <a:rPr dirty="0"/>
              <a:t>, </a:t>
            </a:r>
            <a:r>
              <a:rPr dirty="0" err="1"/>
              <a:t>damit</a:t>
            </a:r>
            <a:r>
              <a:rPr dirty="0"/>
              <a:t> </a:t>
            </a:r>
            <a:r>
              <a:rPr dirty="0" err="1"/>
              <a:t>auch</a:t>
            </a:r>
            <a:r>
              <a:rPr dirty="0"/>
              <a:t> </a:t>
            </a:r>
            <a:r>
              <a:rPr dirty="0" err="1"/>
              <a:t>andere</a:t>
            </a:r>
            <a:r>
              <a:rPr dirty="0"/>
              <a:t> von </a:t>
            </a:r>
            <a:r>
              <a:rPr dirty="0" err="1"/>
              <a:t>Ihren</a:t>
            </a:r>
            <a:r>
              <a:rPr dirty="0"/>
              <a:t> </a:t>
            </a:r>
            <a:r>
              <a:rPr dirty="0" err="1"/>
              <a:t>Ideen</a:t>
            </a:r>
            <a:r>
              <a:rPr dirty="0"/>
              <a:t> </a:t>
            </a:r>
            <a:r>
              <a:rPr dirty="0" err="1"/>
              <a:t>profitieren</a:t>
            </a:r>
            <a:r>
              <a:rPr dirty="0"/>
              <a:t> </a:t>
            </a:r>
            <a:r>
              <a:rPr dirty="0" err="1"/>
              <a:t>können</a:t>
            </a:r>
            <a:r>
              <a:rPr dirty="0"/>
              <a:t>.    </a:t>
            </a:r>
          </a:p>
        </p:txBody>
      </p:sp>
    </p:spTree>
    <p:extLst>
      <p:ext uri="{BB962C8B-B14F-4D97-AF65-F5344CB8AC3E}">
        <p14:creationId xmlns:p14="http://schemas.microsoft.com/office/powerpoint/2010/main" val="1066138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>
            <a:spLocks noGrp="1"/>
          </p:cNvSpPr>
          <p:nvPr>
            <p:ph type="title"/>
          </p:nvPr>
        </p:nvSpPr>
        <p:spPr>
          <a:xfrm>
            <a:off x="1143000" y="1122363"/>
            <a:ext cx="6858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Titeltext</a:t>
            </a:r>
          </a:p>
        </p:txBody>
      </p:sp>
      <p:sp>
        <p:nvSpPr>
          <p:cNvPr id="1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8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93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9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eltext"/>
          <p:cNvSpPr txBox="1">
            <a:spLocks noGrp="1"/>
          </p:cNvSpPr>
          <p:nvPr>
            <p:ph type="title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02" name="Textebene 1…"/>
          <p:cNvSpPr txBox="1">
            <a:spLocks noGrp="1"/>
          </p:cNvSpPr>
          <p:nvPr>
            <p:ph type="body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0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59C144-3E6C-42D6-A173-06A2ABC38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DB6C472-D374-4B57-BC12-2CE407E05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883BD9-6659-4155-820F-CBC6D7134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499D3B-97A5-4DE1-BFA7-D7B6F9B34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R. Loheit / mBdB für die Landkreise Landsberg/Lech und Starnberg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232CEE-8935-404B-A2A5-6BC567688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3DE-CE1E-4D9C-A8D1-E30A1E0E34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1386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0CBF98-5AC0-4BEA-9D9F-E00B535AD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8139EC-CC57-4C3B-8CE1-84821536E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3C7743-0157-44E2-9EC6-6881A27F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D8C808-9767-4C60-948B-EA55DB982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R. Loheit / mBdB für die Landkreise Landsberg/Lech und Starnberg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68A218-B186-4638-BDF2-BA4113DF2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3DE-CE1E-4D9C-A8D1-E30A1E0E34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91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315D58-E9C3-40C5-9522-4EE1B237A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616EBB-645C-4EA0-8B6E-66025BAFB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B650B1-54B3-4458-8DF9-FEFCA6666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C4E38D-F255-4ACD-A443-C39B07C3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R. Loheit / mBdB für die Landkreise Landsberg/Lech und Starnberg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2C8D54-70FA-4059-A15A-2490A5D0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3DE-CE1E-4D9C-A8D1-E30A1E0E34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7672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620FB7-2EFA-4A9E-9122-5416F74B6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4B2021-04AC-4B90-BEF1-040664AA66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3C2B6AF-7C5E-4B59-96C2-9521B79CA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63E318-12FF-4E71-AA41-C21222ED7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E9EAFC-EE52-4740-BD0F-F1DF85455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R. Loheit / mBdB für die Landkreise Landsberg/Lech und Starnberg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E5CA0F5-A964-4883-AA66-1263F468C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3DE-CE1E-4D9C-A8D1-E30A1E0E34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3990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06B14E-DE0D-41AA-A24A-748920D72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7798D8B-2820-40C4-82BD-B05EC6BBE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E67BB2C-9AEF-496D-BA87-E7C8D6D18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4AB4065-5461-4993-BE2B-1EC7FB55B6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AF2492B-A135-4721-8D4E-C8FF873D6A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7BECB04-E45C-4E2A-8B74-27598A4B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07CD4B6-E0B7-411F-876A-21E6F6B72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R. Loheit / mBdB für die Landkreise Landsberg/Lech und Starnberg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02DAB64-D2B2-4212-B007-ECC143426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3DE-CE1E-4D9C-A8D1-E30A1E0E34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485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EAEBE6-A464-4DDC-91A1-7F5CD5514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DA6D750-A89E-4F47-8BE9-F60F8096C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C767582-457A-445B-90F1-A10491BAD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R. Loheit / mBdB für die Landkreise Landsberg/Lech und Starnberg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0BAA2F2-FFBD-463C-BF2B-C2AEF48FF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3DE-CE1E-4D9C-A8D1-E30A1E0E34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167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5C51F91-4892-489E-93ED-A14BE510B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8E499EF-F83A-47D5-A60A-F266E13C1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R. Loheit / mBdB für die Landkreise Landsberg/Lech und Starnberg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626AF4C-2C6E-4A77-8F73-52919311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3DE-CE1E-4D9C-A8D1-E30A1E0E34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3246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383631-2616-43EC-A54A-ED8477C63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A808DA-9C5B-403D-AB25-C74E4161B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41A0FAD-ADC4-46B1-9858-CB273F2E7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226EEBC-E50F-4724-8E92-9E7FFC483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C4D3F3E-6C84-4C7C-B84C-2C326AA74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R. Loheit / mBdB für die Landkreise Landsberg/Lech und Starnberg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E9FF0E8-C7D0-4C22-896E-5A997B2E2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3DE-CE1E-4D9C-A8D1-E30A1E0E34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088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1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C147AF-65A3-4066-BD95-96FC6AACB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433E76F-C056-45FD-9931-2551987E44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F457BB9-623F-4EAF-8602-5295F1E0E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0698828-1597-4226-AFC3-38281F662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4DAB47-6780-4939-8FE8-BBE544CF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R. Loheit / mBdB für die Landkreise Landsberg/Lech und Starnberg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F2A5034-921D-4BA5-B04E-A56DD1556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3DE-CE1E-4D9C-A8D1-E30A1E0E34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9266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49DBF-C412-4D94-BA75-6C5DA0F4F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459C60E-3A82-4A4B-965B-419D640076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1EE603-67E4-41CB-97BD-DBB22E276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DD550F-5855-4980-A2B6-8FA2B604B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R. Loheit / mBdB für die Landkreise Landsberg/Lech und Starnberg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EC6AB8-E0BA-45B0-BDBC-844088F76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3DE-CE1E-4D9C-A8D1-E30A1E0E34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1641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DC32463-07F2-4F8F-9743-AEBAA3E713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673141B-B0DF-4A82-A24C-2F63D7F94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71F47E-DEDB-4B7D-AD0A-03C929997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DFE0B8-0084-4CD1-86ED-943457D85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R. Loheit / mBdB für die Landkreise Landsberg/Lech und Starnberg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E2D9A9-1363-4097-A655-5FAEE29D6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3DE-CE1E-4D9C-A8D1-E30A1E0E34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8744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xt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Titeltext</a:t>
            </a:r>
          </a:p>
        </p:txBody>
      </p:sp>
      <p:sp>
        <p:nvSpPr>
          <p:cNvPr id="30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623888" y="4589462"/>
            <a:ext cx="78867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9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text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1" cy="1325563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8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4"/>
            <a:ext cx="3868342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9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4629150" y="1681164"/>
            <a:ext cx="388739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el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Titeltext</a:t>
            </a:r>
          </a:p>
        </p:txBody>
      </p:sp>
      <p:sp>
        <p:nvSpPr>
          <p:cNvPr id="73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3" indent="-195943">
              <a:defRPr sz="2400"/>
            </a:lvl2pPr>
            <a:lvl3pPr marL="914400" indent="-228600">
              <a:defRPr sz="2400"/>
            </a:lvl3pPr>
            <a:lvl4pPr marL="1303020" indent="-274320">
              <a:defRPr sz="2400"/>
            </a:lvl4pPr>
            <a:lvl5pPr marL="1645920" indent="-274320">
              <a:defRPr sz="2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629840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el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Titeltext</a:t>
            </a:r>
          </a:p>
        </p:txBody>
      </p:sp>
      <p:sp>
        <p:nvSpPr>
          <p:cNvPr id="83" name="Bildplatzhalter 2"/>
          <p:cNvSpPr>
            <a:spLocks noGrp="1"/>
          </p:cNvSpPr>
          <p:nvPr>
            <p:ph type="pic" sz="half" idx="13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8203408" y="6423497"/>
            <a:ext cx="311943" cy="23083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34290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68580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102870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137160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FE670A7-11DA-4C6B-A7DF-BDDFE842C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4CF7D5-7496-4612-B0D7-0176F5989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F01F88-2E6D-4655-8F45-BB5CCD4D45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561741-9EFA-46BB-BDA5-8E0960B955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R. Loheit / mBdB für die Landkreise Landsberg/Lech und Starnberg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CA46FC-1F7D-45A2-AF93-787E54274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9A3DE-CE1E-4D9C-A8D1-E30A1E0E34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315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createApp.php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e4zsy1tv20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learningapps.org/display?v=pf3adkd5c20" TargetMode="Externa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create?new=1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tutorial.php" TargetMode="External"/><Relationship Id="rId2" Type="http://schemas.openxmlformats.org/officeDocument/2006/relationships/hyperlink" Target="http://www.bdb-ll-sta.de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1"/>
            <a:ext cx="9144000" cy="51434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hangingPunct="1"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iu.jpeg" descr="iu.jpeg">
            <a:extLst>
              <a:ext uri="{FF2B5EF4-FFF2-40B4-BE49-F238E27FC236}">
                <a16:creationId xmlns:a16="http://schemas.microsoft.com/office/drawing/2014/main" id="{6A120687-C54F-43B4-B352-A342C8771A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15" y="857251"/>
            <a:ext cx="9143985" cy="51434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C43A185-9FA9-45A9-854B-BC23AB4BD8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699021"/>
            <a:ext cx="6858000" cy="2175389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Herzlich willkommen!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EC849F6-FCAA-4E71-8444-BCA4B2A62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976804"/>
            <a:ext cx="6858000" cy="823796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…gleich geht es los!</a:t>
            </a:r>
          </a:p>
        </p:txBody>
      </p:sp>
      <p:sp>
        <p:nvSpPr>
          <p:cNvPr id="6" name="Textfeld 6">
            <a:extLst>
              <a:ext uri="{FF2B5EF4-FFF2-40B4-BE49-F238E27FC236}">
                <a16:creationId xmlns:a16="http://schemas.microsoft.com/office/drawing/2014/main" id="{57F4D148-21A5-4881-B7E3-CC65329AB5BE}"/>
              </a:ext>
            </a:extLst>
          </p:cNvPr>
          <p:cNvSpPr txBox="1"/>
          <p:nvPr/>
        </p:nvSpPr>
        <p:spPr>
          <a:xfrm>
            <a:off x="5201209" y="4656021"/>
            <a:ext cx="2799791" cy="688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717" rIns="25717">
            <a:spAutoFit/>
          </a:bodyPr>
          <a:lstStyle/>
          <a:p>
            <a:pPr defTabSz="685800">
              <a:spcAft>
                <a:spcPts val="450"/>
              </a:spcAft>
              <a:defRPr b="1"/>
            </a:pPr>
            <a:r>
              <a:rPr sz="1013" b="1">
                <a:latin typeface="Calibri" panose="020F0502020204030204"/>
                <a:ea typeface="+mn-ea"/>
                <a:cs typeface="Calibri"/>
              </a:rPr>
              <a:t>Ralf Loheit</a:t>
            </a:r>
          </a:p>
          <a:p>
            <a:pPr defTabSz="685800">
              <a:spcAft>
                <a:spcPts val="450"/>
              </a:spcAft>
              <a:defRPr b="1"/>
            </a:pPr>
            <a:r>
              <a:rPr sz="1013" b="1" err="1">
                <a:latin typeface="Calibri" panose="020F0502020204030204"/>
                <a:ea typeface="+mn-ea"/>
                <a:cs typeface="Calibri"/>
              </a:rPr>
              <a:t>Medienpädagogischer</a:t>
            </a:r>
            <a:r>
              <a:rPr sz="1013" b="1">
                <a:latin typeface="Calibri" panose="020F0502020204030204"/>
                <a:ea typeface="+mn-ea"/>
                <a:cs typeface="Calibri"/>
              </a:rPr>
              <a:t> </a:t>
            </a:r>
            <a:r>
              <a:rPr sz="1013" b="1" err="1">
                <a:latin typeface="Calibri" panose="020F0502020204030204"/>
                <a:ea typeface="+mn-ea"/>
                <a:cs typeface="Calibri"/>
              </a:rPr>
              <a:t>Berater</a:t>
            </a:r>
            <a:r>
              <a:rPr sz="1013" b="1">
                <a:latin typeface="Calibri" panose="020F0502020204030204"/>
                <a:ea typeface="+mn-ea"/>
                <a:cs typeface="Calibri"/>
              </a:rPr>
              <a:t> </a:t>
            </a:r>
            <a:r>
              <a:rPr sz="1013" b="1" err="1">
                <a:latin typeface="Calibri" panose="020F0502020204030204"/>
                <a:ea typeface="+mn-ea"/>
                <a:cs typeface="Calibri"/>
              </a:rPr>
              <a:t>digitale</a:t>
            </a:r>
            <a:r>
              <a:rPr sz="1013" b="1">
                <a:latin typeface="Calibri" panose="020F0502020204030204"/>
                <a:ea typeface="+mn-ea"/>
                <a:cs typeface="Calibri"/>
              </a:rPr>
              <a:t> Bildung</a:t>
            </a:r>
          </a:p>
          <a:p>
            <a:pPr defTabSz="685800">
              <a:spcAft>
                <a:spcPts val="450"/>
              </a:spcAft>
              <a:defRPr b="1"/>
            </a:pPr>
            <a:r>
              <a:rPr sz="1013" b="1" err="1">
                <a:latin typeface="Calibri" panose="020F0502020204030204"/>
                <a:ea typeface="+mn-ea"/>
                <a:cs typeface="Calibri"/>
              </a:rPr>
              <a:t>für</a:t>
            </a:r>
            <a:r>
              <a:rPr sz="1013" b="1">
                <a:latin typeface="Calibri" panose="020F0502020204030204"/>
                <a:ea typeface="+mn-ea"/>
                <a:cs typeface="Calibri"/>
              </a:rPr>
              <a:t> die </a:t>
            </a:r>
            <a:r>
              <a:rPr sz="1013" b="1" err="1">
                <a:latin typeface="Calibri" panose="020F0502020204030204"/>
                <a:ea typeface="+mn-ea"/>
                <a:cs typeface="Calibri"/>
              </a:rPr>
              <a:t>Landkreise</a:t>
            </a:r>
            <a:r>
              <a:rPr sz="1013" b="1">
                <a:latin typeface="Calibri" panose="020F0502020204030204"/>
                <a:ea typeface="+mn-ea"/>
                <a:cs typeface="Calibri"/>
              </a:rPr>
              <a:t> Landsberg/Lech und Starnberg</a:t>
            </a:r>
          </a:p>
        </p:txBody>
      </p:sp>
    </p:spTree>
    <p:extLst>
      <p:ext uri="{BB962C8B-B14F-4D97-AF65-F5344CB8AC3E}">
        <p14:creationId xmlns:p14="http://schemas.microsoft.com/office/powerpoint/2010/main" val="1909778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68680">
              <a:defRPr sz="4180"/>
            </a:lvl1pPr>
          </a:lstStyle>
          <a:p>
            <a:r>
              <a:t>Wie finde ich passende Apps für meinen Unterricht?</a:t>
            </a:r>
          </a:p>
        </p:txBody>
      </p:sp>
      <p:pic>
        <p:nvPicPr>
          <p:cNvPr id="144" name="Inhaltsplatzhalter 4" descr="Inhaltsplatzhalt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434827"/>
            <a:ext cx="7307167" cy="994173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Pfeil: nach rechts 6"/>
          <p:cNvSpPr/>
          <p:nvPr/>
        </p:nvSpPr>
        <p:spPr>
          <a:xfrm rot="16200000">
            <a:off x="915647" y="3553136"/>
            <a:ext cx="1187494" cy="3631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32538F"/>
            </a:solidFill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146" name="Pfeil: nach rechts 7"/>
          <p:cNvSpPr/>
          <p:nvPr/>
        </p:nvSpPr>
        <p:spPr>
          <a:xfrm rot="14928630">
            <a:off x="2435204" y="3553136"/>
            <a:ext cx="1187494" cy="3631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32538F"/>
            </a:solidFill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147" name="Textfeld 8"/>
          <p:cNvSpPr txBox="1"/>
          <p:nvPr/>
        </p:nvSpPr>
        <p:spPr>
          <a:xfrm>
            <a:off x="628650" y="4549837"/>
            <a:ext cx="1702624" cy="992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>
              <a:defRPr sz="2600"/>
            </a:lvl1pPr>
          </a:lstStyle>
          <a:p>
            <a:r>
              <a:rPr sz="1950"/>
              <a:t>mit Hilfe von Schlagwörtern suchen</a:t>
            </a:r>
          </a:p>
        </p:txBody>
      </p:sp>
      <p:sp>
        <p:nvSpPr>
          <p:cNvPr id="148" name="Textfeld 9"/>
          <p:cNvSpPr txBox="1"/>
          <p:nvPr/>
        </p:nvSpPr>
        <p:spPr>
          <a:xfrm>
            <a:off x="3028950" y="4549837"/>
            <a:ext cx="3783779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>
              <a:defRPr sz="2600"/>
            </a:lvl1pPr>
          </a:lstStyle>
          <a:p>
            <a:r>
              <a:rPr sz="1950"/>
              <a:t>nach Kategorien bzw. Beispielen angeordnete Apps</a:t>
            </a:r>
          </a:p>
        </p:txBody>
      </p:sp>
      <p:sp>
        <p:nvSpPr>
          <p:cNvPr id="149" name="Fußzeilenplatzhalter 3"/>
          <p:cNvSpPr txBox="1"/>
          <p:nvPr/>
        </p:nvSpPr>
        <p:spPr>
          <a:xfrm>
            <a:off x="3028950" y="5646018"/>
            <a:ext cx="308610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rPr sz="900"/>
              <a:t> R. Loheit mBdB für Landsberg/Lech und Starnberg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 advAuto="0"/>
      <p:bldP spid="146" grpId="0" animBg="1" advAuto="0"/>
      <p:bldP spid="147" grpId="0" animBg="1" advAuto="0"/>
      <p:bldP spid="148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nhaltsplatzhalter 4" descr="Inhaltsplatzhalt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348" y="1094184"/>
            <a:ext cx="6125305" cy="4530329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Pfeil: nach rechts 5"/>
          <p:cNvSpPr/>
          <p:nvPr/>
        </p:nvSpPr>
        <p:spPr>
          <a:xfrm rot="16200000">
            <a:off x="3092962" y="1892810"/>
            <a:ext cx="723262" cy="28644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32538F"/>
            </a:solidFill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153" name="Pfeil: nach rechts 6"/>
          <p:cNvSpPr/>
          <p:nvPr/>
        </p:nvSpPr>
        <p:spPr>
          <a:xfrm rot="20751848">
            <a:off x="1019563" y="1892809"/>
            <a:ext cx="723262" cy="28644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32538F"/>
            </a:solidFill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154" name="Pfeil: nach rechts 7"/>
          <p:cNvSpPr/>
          <p:nvPr/>
        </p:nvSpPr>
        <p:spPr>
          <a:xfrm rot="11044272">
            <a:off x="7530728" y="1834140"/>
            <a:ext cx="723262" cy="28644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32538F"/>
            </a:solidFill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155" name="Pfeil: nach rechts 8"/>
          <p:cNvSpPr/>
          <p:nvPr/>
        </p:nvSpPr>
        <p:spPr>
          <a:xfrm rot="20751848">
            <a:off x="1031978" y="3216124"/>
            <a:ext cx="723262" cy="28644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32538F"/>
            </a:solidFill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157" name="Fußzeilenplatzhalter 3"/>
          <p:cNvSpPr txBox="1"/>
          <p:nvPr/>
        </p:nvSpPr>
        <p:spPr>
          <a:xfrm>
            <a:off x="3028950" y="5646018"/>
            <a:ext cx="308610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rPr sz="900"/>
              <a:t> R. Loheit mBdB für Landsberg/Lech und Starnberg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 advAuto="0"/>
      <p:bldP spid="152" grpId="1" animBg="1" advAuto="0"/>
      <p:bldP spid="153" grpId="0" animBg="1" advAuto="0"/>
      <p:bldP spid="153" grpId="1" animBg="1" advAuto="0"/>
      <p:bldP spid="154" grpId="0" animBg="1" advAuto="0"/>
      <p:bldP spid="154" grpId="1" animBg="1" advAuto="0"/>
      <p:bldP spid="155" grpId="0" animBg="1" advAuto="0"/>
      <p:bldP spid="155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Wo finde ich LearningApps.org?</a:t>
            </a:r>
          </a:p>
        </p:txBody>
      </p:sp>
      <p:pic>
        <p:nvPicPr>
          <p:cNvPr id="160" name="Inhaltsplatzhalter 4" descr="Inhaltsplatzhalt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208228"/>
            <a:ext cx="7307167" cy="994173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Rechteck 7"/>
          <p:cNvSpPr txBox="1"/>
          <p:nvPr/>
        </p:nvSpPr>
        <p:spPr>
          <a:xfrm>
            <a:off x="628650" y="2378601"/>
            <a:ext cx="3053570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>
              <a:defRPr sz="28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sz="2100"/>
              <a:t>https://learningapps.org/</a:t>
            </a:r>
          </a:p>
        </p:txBody>
      </p:sp>
      <p:sp>
        <p:nvSpPr>
          <p:cNvPr id="162" name="Fußzeilenplatzhalter 3"/>
          <p:cNvSpPr txBox="1"/>
          <p:nvPr/>
        </p:nvSpPr>
        <p:spPr>
          <a:xfrm>
            <a:off x="3028950" y="5646018"/>
            <a:ext cx="308610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rPr sz="900"/>
              <a:t> R. Loheit mBdB für Landsberg/Lech und Starnberg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nhaltsplatzhalter 4" descr="Inhaltsplatzhalt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013" y="1094184"/>
            <a:ext cx="6883976" cy="4530329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Pfeil: nach rechts 5"/>
          <p:cNvSpPr/>
          <p:nvPr/>
        </p:nvSpPr>
        <p:spPr>
          <a:xfrm rot="1265132">
            <a:off x="2101268" y="2411738"/>
            <a:ext cx="1187493" cy="3631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32538F"/>
            </a:solidFill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166" name="Pfeil: nach rechts 6"/>
          <p:cNvSpPr/>
          <p:nvPr/>
        </p:nvSpPr>
        <p:spPr>
          <a:xfrm rot="6183479">
            <a:off x="6655831" y="4480475"/>
            <a:ext cx="1187494" cy="3631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32538F"/>
            </a:solidFill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167" name="Pfeil: nach rechts 7"/>
          <p:cNvSpPr/>
          <p:nvPr/>
        </p:nvSpPr>
        <p:spPr>
          <a:xfrm rot="6183479">
            <a:off x="1300674" y="4368115"/>
            <a:ext cx="1187494" cy="3631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32538F"/>
            </a:solidFill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168" name="Fußzeilenplatzhalter 3"/>
          <p:cNvSpPr txBox="1"/>
          <p:nvPr/>
        </p:nvSpPr>
        <p:spPr>
          <a:xfrm>
            <a:off x="3028950" y="5646018"/>
            <a:ext cx="308610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rPr sz="900"/>
              <a:t> R. Loheit mBdB für Landsberg/Lech und Starnberg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 advAuto="0"/>
      <p:bldP spid="166" grpId="0" animBg="1" advAuto="0"/>
      <p:bldP spid="167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438911">
              <a:defRPr sz="2816"/>
            </a:pPr>
            <a:br/>
            <a:r>
              <a:t>Was mache ich, wenn ich keine passenden Apps finde?</a:t>
            </a:r>
            <a:br/>
            <a:endParaRPr/>
          </a:p>
        </p:txBody>
      </p:sp>
      <p:pic>
        <p:nvPicPr>
          <p:cNvPr id="171" name="Inhaltsplatzhalter 4" descr="Inhaltsplatzhalt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122" y="3292673"/>
            <a:ext cx="7307168" cy="994173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Pfeil: nach rechts 5"/>
          <p:cNvSpPr/>
          <p:nvPr/>
        </p:nvSpPr>
        <p:spPr>
          <a:xfrm rot="6183479">
            <a:off x="6797253" y="2901584"/>
            <a:ext cx="1187494" cy="3631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32538F"/>
            </a:solidFill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173" name="Textfeld 7"/>
          <p:cNvSpPr txBox="1"/>
          <p:nvPr/>
        </p:nvSpPr>
        <p:spPr>
          <a:xfrm>
            <a:off x="4475136" y="4658210"/>
            <a:ext cx="3686155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 algn="ctr">
              <a:defRPr sz="2600"/>
            </a:lvl1pPr>
          </a:lstStyle>
          <a:p>
            <a:r>
              <a:rPr sz="1950"/>
              <a:t>selber erstellen – dafür sind wir ja heute hier …</a:t>
            </a:r>
          </a:p>
        </p:txBody>
      </p:sp>
      <p:sp>
        <p:nvSpPr>
          <p:cNvPr id="174" name="Fußzeilenplatzhalter 3"/>
          <p:cNvSpPr txBox="1"/>
          <p:nvPr/>
        </p:nvSpPr>
        <p:spPr>
          <a:xfrm>
            <a:off x="3028950" y="5646018"/>
            <a:ext cx="308610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rPr sz="900"/>
              <a:t> R. Loheit mBdB für Landsberg/Lech und Starnberg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 advAuto="0"/>
      <p:bldP spid="172" grpId="0" animBg="1" advAuto="0"/>
      <p:bldP spid="173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el 1"/>
          <p:cNvSpPr txBox="1">
            <a:spLocks noGrp="1"/>
          </p:cNvSpPr>
          <p:nvPr>
            <p:ph type="title"/>
          </p:nvPr>
        </p:nvSpPr>
        <p:spPr>
          <a:xfrm>
            <a:off x="628650" y="1131094"/>
            <a:ext cx="1935188" cy="3925363"/>
          </a:xfrm>
          <a:prstGeom prst="rect">
            <a:avLst/>
          </a:prstGeom>
        </p:spPr>
        <p:txBody>
          <a:bodyPr/>
          <a:lstStyle/>
          <a:p>
            <a:r>
              <a:t>So erstelle ich meine eigenen Apps!</a:t>
            </a:r>
          </a:p>
        </p:txBody>
      </p:sp>
      <p:pic>
        <p:nvPicPr>
          <p:cNvPr id="177" name="Inhaltsplatzhalter 4" descr="Inhaltsplatzhalt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510" y="1004865"/>
            <a:ext cx="5740004" cy="449342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Fußzeilenplatzhalter 3"/>
          <p:cNvSpPr txBox="1"/>
          <p:nvPr/>
        </p:nvSpPr>
        <p:spPr>
          <a:xfrm>
            <a:off x="3028950" y="5646018"/>
            <a:ext cx="308610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rPr sz="900"/>
              <a:t> R. Loheit mBdB für Landsberg/Lech und Starnberg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 erstelle ich meine eigene App!</a:t>
            </a:r>
          </a:p>
        </p:txBody>
      </p:sp>
      <p:sp>
        <p:nvSpPr>
          <p:cNvPr id="181" name="Inhaltsplatzhalt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rPr dirty="0" err="1"/>
              <a:t>Probieren</a:t>
            </a:r>
            <a:r>
              <a:rPr dirty="0"/>
              <a:t> </a:t>
            </a:r>
            <a:r>
              <a:rPr lang="de-DE" dirty="0"/>
              <a:t>Sie</a:t>
            </a:r>
            <a:r>
              <a:rPr dirty="0"/>
              <a:t> es </a:t>
            </a:r>
            <a:r>
              <a:rPr lang="de-DE" dirty="0"/>
              <a:t>am besten mal aus</a:t>
            </a:r>
            <a:r>
              <a:rPr dirty="0"/>
              <a:t>!</a:t>
            </a:r>
          </a:p>
          <a:p>
            <a:pPr marL="0" indent="0">
              <a:buSzTx/>
              <a:buNone/>
            </a:pPr>
            <a:endParaRPr dirty="0"/>
          </a:p>
          <a:p>
            <a:pPr marL="0" indent="0">
              <a:buSzTx/>
              <a:buNone/>
            </a:pP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https://learningapps.org/createApp.php</a:t>
            </a:r>
          </a:p>
        </p:txBody>
      </p:sp>
      <p:sp>
        <p:nvSpPr>
          <p:cNvPr id="182" name="Fußzeilenplatzhalter 3"/>
          <p:cNvSpPr txBox="1"/>
          <p:nvPr/>
        </p:nvSpPr>
        <p:spPr>
          <a:xfrm>
            <a:off x="3028950" y="5646018"/>
            <a:ext cx="308610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rPr sz="900"/>
              <a:t> R. Loheit mBdB für Landsberg/Lech und Starnberg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build="p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68680">
              <a:defRPr sz="4180"/>
            </a:lvl1pPr>
          </a:lstStyle>
          <a:p>
            <a:r>
              <a:t>Wie kann ich LearningApps.org in meinen Unterricht integrieren?</a:t>
            </a:r>
          </a:p>
        </p:txBody>
      </p:sp>
      <p:sp>
        <p:nvSpPr>
          <p:cNvPr id="185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28650" y="2722354"/>
            <a:ext cx="7886700" cy="269282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dirty="0" err="1"/>
              <a:t>als</a:t>
            </a:r>
            <a:r>
              <a:rPr dirty="0"/>
              <a:t> </a:t>
            </a:r>
            <a:r>
              <a:rPr dirty="0" err="1"/>
              <a:t>Wiederholung</a:t>
            </a:r>
            <a:endParaRPr dirty="0"/>
          </a:p>
          <a:p>
            <a:pPr marL="0" indent="0">
              <a:buSzTx/>
              <a:buNone/>
            </a:pPr>
            <a:endParaRPr dirty="0"/>
          </a:p>
          <a:p>
            <a:r>
              <a:rPr dirty="0" err="1"/>
              <a:t>als</a:t>
            </a:r>
            <a:r>
              <a:rPr dirty="0"/>
              <a:t> </a:t>
            </a:r>
            <a:r>
              <a:rPr dirty="0" err="1"/>
              <a:t>Übung</a:t>
            </a:r>
            <a:endParaRPr dirty="0"/>
          </a:p>
          <a:p>
            <a:pPr marL="0" indent="0">
              <a:buSzTx/>
              <a:buNone/>
            </a:pPr>
            <a:endParaRPr dirty="0"/>
          </a:p>
          <a:p>
            <a:r>
              <a:rPr dirty="0" err="1"/>
              <a:t>als</a:t>
            </a:r>
            <a:r>
              <a:rPr dirty="0"/>
              <a:t> </a:t>
            </a:r>
            <a:r>
              <a:rPr dirty="0" err="1"/>
              <a:t>Sicherung</a:t>
            </a:r>
            <a:endParaRPr dirty="0"/>
          </a:p>
          <a:p>
            <a:endParaRPr dirty="0"/>
          </a:p>
          <a:p>
            <a:pPr marL="0" indent="0" algn="r">
              <a:buSzTx/>
              <a:buNone/>
            </a:pPr>
            <a:r>
              <a:rPr dirty="0"/>
              <a:t>… </a:t>
            </a:r>
            <a:r>
              <a:rPr dirty="0" err="1"/>
              <a:t>auch</a:t>
            </a:r>
            <a:r>
              <a:rPr dirty="0"/>
              <a:t> </a:t>
            </a:r>
            <a:r>
              <a:rPr dirty="0" err="1"/>
              <a:t>erstellt</a:t>
            </a:r>
            <a:r>
              <a:rPr dirty="0"/>
              <a:t> </a:t>
            </a:r>
            <a:r>
              <a:rPr dirty="0" err="1"/>
              <a:t>durch</a:t>
            </a:r>
            <a:r>
              <a:rPr dirty="0"/>
              <a:t> die </a:t>
            </a:r>
            <a:r>
              <a:rPr dirty="0" err="1"/>
              <a:t>Schüler</a:t>
            </a:r>
            <a:r>
              <a:rPr lang="de-DE" dirty="0"/>
              <a:t>innen</a:t>
            </a:r>
            <a:r>
              <a:rPr dirty="0"/>
              <a:t> und </a:t>
            </a:r>
            <a:r>
              <a:rPr dirty="0" err="1"/>
              <a:t>Schüler</a:t>
            </a:r>
            <a:r>
              <a:rPr dirty="0"/>
              <a:t>!!!</a:t>
            </a:r>
          </a:p>
        </p:txBody>
      </p:sp>
      <p:sp>
        <p:nvSpPr>
          <p:cNvPr id="186" name="Fußzeilenplatzhalter 3"/>
          <p:cNvSpPr txBox="1"/>
          <p:nvPr/>
        </p:nvSpPr>
        <p:spPr>
          <a:xfrm>
            <a:off x="3028950" y="5646018"/>
            <a:ext cx="308610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rPr sz="900"/>
              <a:t> R. Loheit mBdB für Landsberg/Lech und Starnberg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build="p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Bild" descr="Bil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29" y="2072404"/>
            <a:ext cx="1647101" cy="1647101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https://learningapps.org/display?v=pe4zsy1tv20">
            <a:hlinkClick r:id="rId3"/>
          </p:cNvPr>
          <p:cNvSpPr txBox="1"/>
          <p:nvPr/>
        </p:nvSpPr>
        <p:spPr>
          <a:xfrm>
            <a:off x="4572000" y="3585201"/>
            <a:ext cx="3488453" cy="30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rIns="34289">
            <a:spAutoFit/>
          </a:bodyPr>
          <a:lstStyle/>
          <a:p>
            <a:r>
              <a:rPr sz="1350"/>
              <a:t>https://learningapps.org/display?v=pe4zsy1tv20</a:t>
            </a:r>
          </a:p>
        </p:txBody>
      </p:sp>
      <p:pic>
        <p:nvPicPr>
          <p:cNvPr id="190" name="qrcode.php.png" descr="qrcode.ph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212" y="4078434"/>
            <a:ext cx="1590704" cy="1590703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https://learningapps.org/display?v=pf3adkd5c20">
            <a:hlinkClick r:id="rId5"/>
          </p:cNvPr>
          <p:cNvSpPr txBox="1"/>
          <p:nvPr/>
        </p:nvSpPr>
        <p:spPr>
          <a:xfrm>
            <a:off x="813329" y="1503562"/>
            <a:ext cx="3522116" cy="30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rIns="34289">
            <a:spAutoFit/>
          </a:bodyPr>
          <a:lstStyle/>
          <a:p>
            <a:r>
              <a:rPr sz="1350"/>
              <a:t>https://learningapps.org/display?v=pf3adkd5c20</a:t>
            </a:r>
          </a:p>
        </p:txBody>
      </p:sp>
      <p:sp>
        <p:nvSpPr>
          <p:cNvPr id="192" name="Beispiele für Schülerarbeiten"/>
          <p:cNvSpPr txBox="1"/>
          <p:nvPr/>
        </p:nvSpPr>
        <p:spPr>
          <a:xfrm rot="498787">
            <a:off x="3808477" y="2360827"/>
            <a:ext cx="457208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rIns="34289">
            <a:spAutoFit/>
          </a:bodyPr>
          <a:lstStyle>
            <a:lvl1pPr>
              <a:defRPr sz="4000"/>
            </a:lvl1pPr>
          </a:lstStyle>
          <a:p>
            <a:r>
              <a:rPr sz="3000"/>
              <a:t>Beispiele für Schülerarbeiten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Kollektionen erstellen</a:t>
            </a:r>
            <a:r>
              <a:rPr dirty="0"/>
              <a:t>:</a:t>
            </a:r>
          </a:p>
        </p:txBody>
      </p:sp>
      <p:sp>
        <p:nvSpPr>
          <p:cNvPr id="211" name="Fußzeilenplatzhalter 3"/>
          <p:cNvSpPr txBox="1"/>
          <p:nvPr/>
        </p:nvSpPr>
        <p:spPr>
          <a:xfrm>
            <a:off x="3028950" y="5646018"/>
            <a:ext cx="308610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rPr sz="900"/>
              <a:t> R. Loheit mBdB für Landsberg/Lech und Starnberg             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2A4B344-6D8B-410D-B50F-72CD2902AC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496"/>
          <a:stretch/>
        </p:blipFill>
        <p:spPr>
          <a:xfrm>
            <a:off x="647498" y="2838419"/>
            <a:ext cx="7103637" cy="1181161"/>
          </a:xfrm>
          <a:prstGeom prst="rect">
            <a:avLst/>
          </a:prstGeom>
        </p:spPr>
      </p:pic>
      <p:sp>
        <p:nvSpPr>
          <p:cNvPr id="8" name="Pfeil: nach rechts 5">
            <a:extLst>
              <a:ext uri="{FF2B5EF4-FFF2-40B4-BE49-F238E27FC236}">
                <a16:creationId xmlns:a16="http://schemas.microsoft.com/office/drawing/2014/main" id="{D4DFDC2E-F6BF-4902-B60A-1861703344CB}"/>
              </a:ext>
            </a:extLst>
          </p:cNvPr>
          <p:cNvSpPr/>
          <p:nvPr/>
        </p:nvSpPr>
        <p:spPr>
          <a:xfrm rot="6183479">
            <a:off x="5638306" y="2628011"/>
            <a:ext cx="1187494" cy="3631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32538F"/>
            </a:solidFill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el 1"/>
          <p:cNvSpPr txBox="1">
            <a:spLocks noGrp="1"/>
          </p:cNvSpPr>
          <p:nvPr>
            <p:ph type="ctrTitle"/>
          </p:nvPr>
        </p:nvSpPr>
        <p:spPr>
          <a:xfrm>
            <a:off x="1143000" y="1464468"/>
            <a:ext cx="6858000" cy="2025255"/>
          </a:xfrm>
          <a:prstGeom prst="rect">
            <a:avLst/>
          </a:prstGeom>
        </p:spPr>
        <p:txBody>
          <a:bodyPr/>
          <a:lstStyle/>
          <a:p>
            <a:br/>
            <a:endParaRPr/>
          </a:p>
        </p:txBody>
      </p:sp>
      <p:sp>
        <p:nvSpPr>
          <p:cNvPr id="113" name="Textfeld 5"/>
          <p:cNvSpPr txBox="1"/>
          <p:nvPr/>
        </p:nvSpPr>
        <p:spPr>
          <a:xfrm>
            <a:off x="708354" y="4849415"/>
            <a:ext cx="3125391" cy="30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>
              <a:defRPr b="1"/>
            </a:lvl1pPr>
          </a:lstStyle>
          <a:p>
            <a:r>
              <a:rPr sz="1350" dirty="0"/>
              <a:t>Ort: </a:t>
            </a:r>
            <a:r>
              <a:rPr lang="de-DE" sz="1350" dirty="0"/>
              <a:t>Landsberg</a:t>
            </a:r>
            <a:r>
              <a:rPr sz="1350" dirty="0"/>
              <a:t> Datum:</a:t>
            </a:r>
            <a:r>
              <a:rPr lang="de-DE" sz="1350" dirty="0"/>
              <a:t> </a:t>
            </a:r>
            <a:fld id="{08119D3F-8D7D-4787-86FC-1A9FB296F7FF}" type="datetime1">
              <a:rPr lang="de-DE" sz="1350" smtClean="0"/>
              <a:t>17.01.2023</a:t>
            </a:fld>
            <a:endParaRPr sz="1350" dirty="0"/>
          </a:p>
        </p:txBody>
      </p:sp>
      <p:sp>
        <p:nvSpPr>
          <p:cNvPr id="114" name="Textfeld 6"/>
          <p:cNvSpPr txBox="1"/>
          <p:nvPr/>
        </p:nvSpPr>
        <p:spPr>
          <a:xfrm>
            <a:off x="4627640" y="4848620"/>
            <a:ext cx="3733055" cy="715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/>
          <a:p>
            <a:pPr>
              <a:defRPr b="1"/>
            </a:pPr>
            <a:r>
              <a:rPr sz="1350" dirty="0"/>
              <a:t>Ralf Loheit</a:t>
            </a:r>
          </a:p>
          <a:p>
            <a:pPr>
              <a:defRPr b="1"/>
            </a:pPr>
            <a:r>
              <a:rPr sz="1350" dirty="0" err="1"/>
              <a:t>Medienpädagogischer</a:t>
            </a:r>
            <a:r>
              <a:rPr sz="1350" dirty="0"/>
              <a:t> </a:t>
            </a:r>
            <a:r>
              <a:rPr sz="1350" dirty="0" err="1"/>
              <a:t>Berater</a:t>
            </a:r>
            <a:r>
              <a:rPr sz="1350" dirty="0"/>
              <a:t> </a:t>
            </a:r>
            <a:r>
              <a:rPr sz="1350" dirty="0" err="1"/>
              <a:t>digitale</a:t>
            </a:r>
            <a:r>
              <a:rPr sz="1350" dirty="0"/>
              <a:t> Bildung</a:t>
            </a:r>
          </a:p>
          <a:p>
            <a:pPr>
              <a:defRPr b="1"/>
            </a:pPr>
            <a:r>
              <a:rPr sz="1350" dirty="0" err="1"/>
              <a:t>für</a:t>
            </a:r>
            <a:r>
              <a:rPr sz="1350" dirty="0"/>
              <a:t> die </a:t>
            </a:r>
            <a:r>
              <a:rPr sz="1350" dirty="0" err="1"/>
              <a:t>Landkreise</a:t>
            </a:r>
            <a:r>
              <a:rPr sz="1350" dirty="0"/>
              <a:t> Landsberg/Lech und Starnberg</a:t>
            </a:r>
          </a:p>
        </p:txBody>
      </p:sp>
      <p:pic>
        <p:nvPicPr>
          <p:cNvPr id="115" name="Grafik 1" descr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52547">
            <a:off x="3232728" y="3544214"/>
            <a:ext cx="2629308" cy="53459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Rechteck 4"/>
          <p:cNvSpPr txBox="1"/>
          <p:nvPr/>
        </p:nvSpPr>
        <p:spPr>
          <a:xfrm>
            <a:off x="580293" y="1663132"/>
            <a:ext cx="7934179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/>
          <a:p>
            <a:pPr algn="ctr">
              <a:defRPr sz="6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4500" dirty="0" err="1"/>
              <a:t>Digitales</a:t>
            </a:r>
            <a:r>
              <a:rPr sz="4500" dirty="0"/>
              <a:t> </a:t>
            </a:r>
            <a:r>
              <a:rPr sz="4500" dirty="0" err="1"/>
              <a:t>Unterrichtsmaterial</a:t>
            </a:r>
            <a:r>
              <a:rPr sz="4500" dirty="0"/>
              <a:t> </a:t>
            </a:r>
            <a:r>
              <a:rPr sz="4500" dirty="0" err="1"/>
              <a:t>erstellen</a:t>
            </a:r>
            <a:endParaRPr sz="4500" dirty="0"/>
          </a:p>
        </p:txBody>
      </p:sp>
      <p:pic>
        <p:nvPicPr>
          <p:cNvPr id="117" name="iu.jpeg" descr="iu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096" y="3899948"/>
            <a:ext cx="1377599" cy="7759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Was sind Kollektionen?</a:t>
            </a:r>
            <a:endParaRPr dirty="0"/>
          </a:p>
        </p:txBody>
      </p:sp>
      <p:sp>
        <p:nvSpPr>
          <p:cNvPr id="211" name="Fußzeilenplatzhalter 3"/>
          <p:cNvSpPr txBox="1"/>
          <p:nvPr/>
        </p:nvSpPr>
        <p:spPr>
          <a:xfrm>
            <a:off x="3028950" y="6103218"/>
            <a:ext cx="308610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rPr sz="900" dirty="0"/>
              <a:t> R. </a:t>
            </a:r>
            <a:r>
              <a:rPr sz="900" dirty="0" err="1"/>
              <a:t>Loheit</a:t>
            </a:r>
            <a:r>
              <a:rPr sz="900" dirty="0"/>
              <a:t> </a:t>
            </a:r>
            <a:r>
              <a:rPr sz="900" dirty="0" err="1"/>
              <a:t>mBdB</a:t>
            </a:r>
            <a:r>
              <a:rPr sz="900" dirty="0"/>
              <a:t> </a:t>
            </a:r>
            <a:r>
              <a:rPr sz="900" dirty="0" err="1"/>
              <a:t>für</a:t>
            </a:r>
            <a:r>
              <a:rPr sz="900" dirty="0"/>
              <a:t> Landsberg/Lech und Starnberg              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0AC3551D-90DA-4E6F-88B6-0DCCFC8740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3590" y="1690689"/>
            <a:ext cx="7886700" cy="423188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defRPr sz="2600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Nachfolger der „App-Matrix“</a:t>
            </a:r>
          </a:p>
          <a:p>
            <a:pPr marL="0" indent="0">
              <a:buNone/>
              <a:defRPr sz="2600"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 sz="2600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mehrere Apps können zu einem Thema zusammengestellt werden</a:t>
            </a:r>
          </a:p>
          <a:p>
            <a:pPr marL="0" indent="0">
              <a:buNone/>
              <a:defRPr sz="2600"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 sz="2600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Gruppierungen, Zwischentitel oder Anweisungen sind möglich</a:t>
            </a:r>
          </a:p>
          <a:p>
            <a:pPr marL="0" indent="0">
              <a:buNone/>
              <a:defRPr sz="2600"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 sz="2600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Reihenfolge, Bedingung für Lösen, Feedback einstellbar</a:t>
            </a:r>
          </a:p>
          <a:p>
            <a:pPr marL="0" indent="0">
              <a:buNone/>
              <a:defRPr sz="2600"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 sz="2600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Lerner können sich nach Lösen der Apps in eine Übersicht eintragen (z.B. mit Pseudonym)</a:t>
            </a:r>
          </a:p>
          <a:p>
            <a:pPr marL="0" indent="0">
              <a:buNone/>
              <a:defRPr sz="2600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defRPr sz="2600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Lerner können eigene Inhalte hinzufügen</a:t>
            </a:r>
          </a:p>
        </p:txBody>
      </p:sp>
    </p:spTree>
    <p:extLst>
      <p:ext uri="{BB962C8B-B14F-4D97-AF65-F5344CB8AC3E}">
        <p14:creationId xmlns:p14="http://schemas.microsoft.com/office/powerpoint/2010/main" val="13150280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638BC1-A1C2-4B64-A6BB-6078BEC6C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Kollektionen erstellen</a:t>
            </a:r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5018EFF2-C4D0-467D-B196-B8CD9269F2DF}"/>
              </a:ext>
            </a:extLst>
          </p:cNvPr>
          <p:cNvSpPr txBox="1"/>
          <p:nvPr/>
        </p:nvSpPr>
        <p:spPr>
          <a:xfrm>
            <a:off x="3028950" y="5646018"/>
            <a:ext cx="308610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rPr sz="900" dirty="0"/>
              <a:t> R. </a:t>
            </a:r>
            <a:r>
              <a:rPr sz="900" dirty="0" err="1"/>
              <a:t>Loheit</a:t>
            </a:r>
            <a:r>
              <a:rPr sz="900" dirty="0"/>
              <a:t> </a:t>
            </a:r>
            <a:r>
              <a:rPr sz="900" dirty="0" err="1"/>
              <a:t>mBdB</a:t>
            </a:r>
            <a:r>
              <a:rPr sz="900" dirty="0"/>
              <a:t> </a:t>
            </a:r>
            <a:r>
              <a:rPr sz="900" dirty="0" err="1"/>
              <a:t>für</a:t>
            </a:r>
            <a:r>
              <a:rPr sz="900" dirty="0"/>
              <a:t> Landsberg/Lech und Starnberg             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4BA02A5-EF7B-4347-B324-A6898473E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72064"/>
            <a:ext cx="8140030" cy="2827528"/>
          </a:xfrm>
          <a:prstGeom prst="rect">
            <a:avLst/>
          </a:prstGeom>
        </p:spPr>
      </p:pic>
      <p:sp>
        <p:nvSpPr>
          <p:cNvPr id="7" name="Pfeil: nach rechts 5">
            <a:extLst>
              <a:ext uri="{FF2B5EF4-FFF2-40B4-BE49-F238E27FC236}">
                <a16:creationId xmlns:a16="http://schemas.microsoft.com/office/drawing/2014/main" id="{78B3961B-F0F3-4593-BF81-51F1B2921A37}"/>
              </a:ext>
            </a:extLst>
          </p:cNvPr>
          <p:cNvSpPr/>
          <p:nvPr/>
        </p:nvSpPr>
        <p:spPr>
          <a:xfrm rot="6183479">
            <a:off x="5210278" y="1217282"/>
            <a:ext cx="1187494" cy="3631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32538F"/>
            </a:solidFill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8" name="Pfeil: nach rechts 5">
            <a:extLst>
              <a:ext uri="{FF2B5EF4-FFF2-40B4-BE49-F238E27FC236}">
                <a16:creationId xmlns:a16="http://schemas.microsoft.com/office/drawing/2014/main" id="{C48497AA-95E5-42CF-AC6C-3673FE0D36C3}"/>
              </a:ext>
            </a:extLst>
          </p:cNvPr>
          <p:cNvSpPr/>
          <p:nvPr/>
        </p:nvSpPr>
        <p:spPr>
          <a:xfrm rot="15366671">
            <a:off x="6077787" y="4960447"/>
            <a:ext cx="1187494" cy="3631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32538F"/>
            </a:solidFill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9" name="Interaktive Schaltfläche: Informationen abrufen 8">
            <a:hlinkClick r:id="rId3" highlightClick="1"/>
            <a:extLst>
              <a:ext uri="{FF2B5EF4-FFF2-40B4-BE49-F238E27FC236}">
                <a16:creationId xmlns:a16="http://schemas.microsoft.com/office/drawing/2014/main" id="{B19407E3-8723-4871-8A55-DED637BC812D}"/>
              </a:ext>
            </a:extLst>
          </p:cNvPr>
          <p:cNvSpPr/>
          <p:nvPr/>
        </p:nvSpPr>
        <p:spPr>
          <a:xfrm>
            <a:off x="6671534" y="5599547"/>
            <a:ext cx="839972" cy="617545"/>
          </a:xfrm>
          <a:prstGeom prst="actionButtonInformation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76205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  <p:bldP spid="8" grpId="0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68680">
              <a:defRPr sz="4180"/>
            </a:lvl1pPr>
          </a:lstStyle>
          <a:p>
            <a:r>
              <a:t>Wie kann ich LearningApps.org in meinen Unterricht integrieren?</a:t>
            </a:r>
          </a:p>
        </p:txBody>
      </p:sp>
      <p:sp>
        <p:nvSpPr>
          <p:cNvPr id="206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28650" y="2309191"/>
            <a:ext cx="7886700" cy="301103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>
              <a:defRPr sz="2600"/>
            </a:pPr>
            <a:r>
              <a:rPr dirty="0" err="1"/>
              <a:t>mit</a:t>
            </a:r>
            <a:r>
              <a:rPr dirty="0"/>
              <a:t> </a:t>
            </a:r>
            <a:r>
              <a:rPr dirty="0" err="1"/>
              <a:t>einem</a:t>
            </a:r>
            <a:r>
              <a:rPr dirty="0"/>
              <a:t> QR-Code, </a:t>
            </a:r>
            <a:r>
              <a:rPr dirty="0" err="1"/>
              <a:t>wenn</a:t>
            </a:r>
            <a:r>
              <a:rPr dirty="0"/>
              <a:t> Sie mobile </a:t>
            </a:r>
            <a:r>
              <a:rPr dirty="0" err="1"/>
              <a:t>Endgeräte</a:t>
            </a:r>
            <a:r>
              <a:rPr dirty="0"/>
              <a:t> </a:t>
            </a:r>
            <a:r>
              <a:rPr dirty="0" err="1"/>
              <a:t>verwenden</a:t>
            </a:r>
            <a:endParaRPr dirty="0"/>
          </a:p>
          <a:p>
            <a:pPr>
              <a:defRPr sz="2600"/>
            </a:pPr>
            <a:endParaRPr dirty="0"/>
          </a:p>
          <a:p>
            <a:pPr>
              <a:defRPr sz="2600"/>
            </a:pPr>
            <a:r>
              <a:rPr dirty="0" err="1"/>
              <a:t>als</a:t>
            </a:r>
            <a:r>
              <a:rPr dirty="0"/>
              <a:t> Link </a:t>
            </a:r>
            <a:r>
              <a:rPr dirty="0" err="1"/>
              <a:t>oder</a:t>
            </a:r>
            <a:r>
              <a:rPr dirty="0"/>
              <a:t> </a:t>
            </a:r>
            <a:r>
              <a:rPr dirty="0" err="1"/>
              <a:t>Vollbild</a:t>
            </a:r>
            <a:r>
              <a:rPr dirty="0"/>
              <a:t>-Link, </a:t>
            </a:r>
            <a:r>
              <a:rPr dirty="0" err="1"/>
              <a:t>wenn</a:t>
            </a:r>
            <a:r>
              <a:rPr dirty="0"/>
              <a:t> Sie </a:t>
            </a:r>
            <a:r>
              <a:rPr dirty="0" err="1"/>
              <a:t>mit</a:t>
            </a:r>
            <a:r>
              <a:rPr dirty="0"/>
              <a:t> </a:t>
            </a:r>
            <a:r>
              <a:rPr dirty="0" err="1"/>
              <a:t>einer</a:t>
            </a:r>
            <a:r>
              <a:rPr dirty="0"/>
              <a:t> </a:t>
            </a:r>
            <a:r>
              <a:rPr dirty="0" err="1"/>
              <a:t>Tafelsoftware</a:t>
            </a:r>
            <a:r>
              <a:rPr dirty="0"/>
              <a:t> o. ä. </a:t>
            </a:r>
            <a:r>
              <a:rPr dirty="0" err="1"/>
              <a:t>arbeiten</a:t>
            </a:r>
            <a:r>
              <a:rPr lang="de-DE" dirty="0"/>
              <a:t> bzw. Ihrer Klasse auf verschiedenen Wegen bereits digitales Material zukommen lassen</a:t>
            </a:r>
            <a:endParaRPr dirty="0"/>
          </a:p>
          <a:p>
            <a:pPr>
              <a:defRPr sz="2600"/>
            </a:pPr>
            <a:endParaRPr dirty="0"/>
          </a:p>
          <a:p>
            <a:pPr>
              <a:defRPr sz="2600"/>
            </a:pPr>
            <a:r>
              <a:rPr dirty="0" err="1"/>
              <a:t>als</a:t>
            </a:r>
            <a:r>
              <a:rPr dirty="0"/>
              <a:t> </a:t>
            </a:r>
            <a:r>
              <a:rPr dirty="0" err="1"/>
              <a:t>Einbettungs</a:t>
            </a:r>
            <a:r>
              <a:rPr dirty="0"/>
              <a:t>-Link, </a:t>
            </a:r>
            <a:r>
              <a:rPr dirty="0" err="1"/>
              <a:t>wenn</a:t>
            </a:r>
            <a:r>
              <a:rPr dirty="0"/>
              <a:t> Sie </a:t>
            </a:r>
            <a:r>
              <a:rPr dirty="0" err="1"/>
              <a:t>zum</a:t>
            </a:r>
            <a:r>
              <a:rPr dirty="0"/>
              <a:t> </a:t>
            </a:r>
            <a:r>
              <a:rPr dirty="0" err="1"/>
              <a:t>Beispiel</a:t>
            </a:r>
            <a:r>
              <a:rPr dirty="0"/>
              <a:t> </a:t>
            </a:r>
            <a:r>
              <a:rPr dirty="0" err="1"/>
              <a:t>mit</a:t>
            </a:r>
            <a:r>
              <a:rPr dirty="0"/>
              <a:t> </a:t>
            </a:r>
            <a:r>
              <a:rPr i="1" dirty="0" err="1"/>
              <a:t>mebis</a:t>
            </a:r>
            <a:r>
              <a:rPr dirty="0"/>
              <a:t> </a:t>
            </a:r>
            <a:r>
              <a:rPr dirty="0" err="1"/>
              <a:t>arbeiten</a:t>
            </a:r>
            <a:endParaRPr dirty="0"/>
          </a:p>
          <a:p>
            <a:pPr marL="0" indent="0">
              <a:buSzTx/>
              <a:buNone/>
              <a:defRPr sz="2600"/>
            </a:pPr>
            <a:endParaRPr dirty="0"/>
          </a:p>
          <a:p>
            <a:pPr>
              <a:defRPr sz="2600"/>
            </a:pPr>
            <a:r>
              <a:rPr dirty="0" err="1"/>
              <a:t>Freischalten</a:t>
            </a:r>
            <a:r>
              <a:rPr dirty="0"/>
              <a:t> </a:t>
            </a:r>
            <a:r>
              <a:rPr dirty="0" err="1"/>
              <a:t>als</a:t>
            </a:r>
            <a:r>
              <a:rPr dirty="0"/>
              <a:t> </a:t>
            </a:r>
            <a:r>
              <a:rPr i="1" dirty="0" err="1"/>
              <a:t>öffentliche</a:t>
            </a:r>
            <a:r>
              <a:rPr i="1" dirty="0"/>
              <a:t> App</a:t>
            </a:r>
            <a:r>
              <a:rPr dirty="0"/>
              <a:t>, so </a:t>
            </a:r>
            <a:r>
              <a:rPr dirty="0" err="1"/>
              <a:t>dass</a:t>
            </a:r>
            <a:r>
              <a:rPr dirty="0"/>
              <a:t> </a:t>
            </a:r>
            <a:r>
              <a:rPr dirty="0" err="1"/>
              <a:t>Ihre</a:t>
            </a:r>
            <a:r>
              <a:rPr dirty="0"/>
              <a:t> </a:t>
            </a:r>
            <a:r>
              <a:rPr lang="de-DE" dirty="0"/>
              <a:t>und auch andere </a:t>
            </a:r>
            <a:r>
              <a:rPr dirty="0"/>
              <a:t>Klassen </a:t>
            </a:r>
            <a:r>
              <a:rPr dirty="0" err="1"/>
              <a:t>diese</a:t>
            </a:r>
            <a:r>
              <a:rPr dirty="0"/>
              <a:t> </a:t>
            </a:r>
            <a:r>
              <a:rPr dirty="0" err="1"/>
              <a:t>jederzeit</a:t>
            </a:r>
            <a:r>
              <a:rPr dirty="0"/>
              <a:t> </a:t>
            </a:r>
            <a:r>
              <a:rPr dirty="0" err="1"/>
              <a:t>nutzen</a:t>
            </a:r>
            <a:r>
              <a:rPr dirty="0"/>
              <a:t> </a:t>
            </a:r>
            <a:r>
              <a:rPr dirty="0" err="1"/>
              <a:t>können</a:t>
            </a:r>
            <a:r>
              <a:rPr dirty="0"/>
              <a:t> </a:t>
            </a:r>
            <a:r>
              <a:rPr sz="1500" dirty="0"/>
              <a:t>(Sie </a:t>
            </a:r>
            <a:r>
              <a:rPr sz="1500" dirty="0" err="1"/>
              <a:t>bekommen</a:t>
            </a:r>
            <a:r>
              <a:rPr sz="1500" dirty="0"/>
              <a:t> </a:t>
            </a:r>
            <a:r>
              <a:rPr sz="1500" dirty="0" err="1"/>
              <a:t>keine</a:t>
            </a:r>
            <a:r>
              <a:rPr sz="1500" dirty="0"/>
              <a:t> </a:t>
            </a:r>
            <a:r>
              <a:rPr sz="1500" dirty="0" err="1"/>
              <a:t>Informationen</a:t>
            </a:r>
            <a:r>
              <a:rPr sz="1500" dirty="0"/>
              <a:t> </a:t>
            </a:r>
            <a:r>
              <a:rPr sz="1500" dirty="0" err="1"/>
              <a:t>dazu</a:t>
            </a:r>
            <a:r>
              <a:rPr sz="1500" dirty="0"/>
              <a:t>.)</a:t>
            </a:r>
          </a:p>
        </p:txBody>
      </p:sp>
      <p:sp>
        <p:nvSpPr>
          <p:cNvPr id="207" name="Fußzeilenplatzhalter 3"/>
          <p:cNvSpPr txBox="1"/>
          <p:nvPr/>
        </p:nvSpPr>
        <p:spPr>
          <a:xfrm>
            <a:off x="3028950" y="5646018"/>
            <a:ext cx="308610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rPr sz="900"/>
              <a:t> R. Loheit mBdB für Landsberg/Lech und Starnberg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build="p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itel 1"/>
          <p:cNvSpPr txBox="1">
            <a:spLocks noGrp="1"/>
          </p:cNvSpPr>
          <p:nvPr>
            <p:ph type="title"/>
          </p:nvPr>
        </p:nvSpPr>
        <p:spPr>
          <a:xfrm>
            <a:off x="628650" y="1131093"/>
            <a:ext cx="7886700" cy="1488137"/>
          </a:xfrm>
          <a:prstGeom prst="rect">
            <a:avLst/>
          </a:prstGeom>
        </p:spPr>
        <p:txBody>
          <a:bodyPr/>
          <a:lstStyle/>
          <a:p>
            <a:r>
              <a:t>Was mache ich, wenn ich mich nächste Woche nicht mehr genau an die Inhalte von heute erinnern kann?</a:t>
            </a:r>
          </a:p>
        </p:txBody>
      </p:sp>
      <p:sp>
        <p:nvSpPr>
          <p:cNvPr id="214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28650" y="2619229"/>
            <a:ext cx="7886700" cy="2870744"/>
          </a:xfrm>
          <a:prstGeom prst="rect">
            <a:avLst/>
          </a:prstGeom>
        </p:spPr>
        <p:txBody>
          <a:bodyPr/>
          <a:lstStyle/>
          <a:p>
            <a:endParaRPr dirty="0"/>
          </a:p>
          <a:p>
            <a:r>
              <a:rPr lang="de-DE" dirty="0"/>
              <a:t>Sie finden die Präsentation im Nachgang auf </a:t>
            </a:r>
            <a:r>
              <a:rPr lang="de-DE" dirty="0">
                <a:hlinkClick r:id="rId2"/>
              </a:rPr>
              <a:t>www.bdb-ll-sta.de</a:t>
            </a:r>
            <a:endParaRPr lang="de-DE" dirty="0"/>
          </a:p>
          <a:p>
            <a:pPr marL="0" indent="0">
              <a:buNone/>
            </a:pPr>
            <a:endParaRPr dirty="0"/>
          </a:p>
          <a:p>
            <a:r>
              <a:rPr dirty="0"/>
              <a:t>Tutorial von LearningApps.org</a:t>
            </a:r>
          </a:p>
          <a:p>
            <a:pPr marL="0" lvl="2" indent="685800">
              <a:spcBef>
                <a:spcPts val="375"/>
              </a:spcBef>
              <a:buSzTx/>
              <a:buNone/>
              <a:defRPr sz="2000"/>
            </a:pPr>
            <a:r>
              <a:rPr dirty="0"/>
              <a:t>	</a:t>
            </a:r>
            <a:r>
              <a:rPr sz="195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https://learningapps.org/tutorial.php</a:t>
            </a:r>
          </a:p>
        </p:txBody>
      </p:sp>
      <p:sp>
        <p:nvSpPr>
          <p:cNvPr id="215" name="Fußzeilenplatzhalter 3"/>
          <p:cNvSpPr txBox="1"/>
          <p:nvPr/>
        </p:nvSpPr>
        <p:spPr>
          <a:xfrm>
            <a:off x="3028950" y="5646018"/>
            <a:ext cx="308610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rPr sz="900"/>
              <a:t> R. Loheit mBdB für Landsberg/Lech und Starnberg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Inhaltsplatzhalter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Welche Fragen sind offen geblieben?</a:t>
            </a:r>
          </a:p>
          <a:p>
            <a:endParaRPr/>
          </a:p>
          <a:p>
            <a:r>
              <a:t>In welchem Fach können Sie sich LearningApps.org vorstellen?</a:t>
            </a:r>
          </a:p>
          <a:p>
            <a:endParaRPr/>
          </a:p>
          <a:p>
            <a:r>
              <a:t>Wer könnte eine solche App mit Ihnen erstellen/verwenden?</a:t>
            </a:r>
          </a:p>
          <a:p>
            <a:endParaRPr/>
          </a:p>
          <a:p>
            <a:r>
              <a:t>Wann setzen Sie die erste App ein?</a:t>
            </a:r>
          </a:p>
        </p:txBody>
      </p:sp>
      <p:sp>
        <p:nvSpPr>
          <p:cNvPr id="219" name="Fußzeilenplatzhalter 3"/>
          <p:cNvSpPr txBox="1"/>
          <p:nvPr/>
        </p:nvSpPr>
        <p:spPr>
          <a:xfrm>
            <a:off x="3028950" y="5646018"/>
            <a:ext cx="308610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rPr sz="900"/>
              <a:t> R. Loheit mBdB für Landsberg/Lech und Starnberg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feld 6"/>
          <p:cNvSpPr txBox="1"/>
          <p:nvPr/>
        </p:nvSpPr>
        <p:spPr>
          <a:xfrm>
            <a:off x="4165578" y="4858432"/>
            <a:ext cx="4770835" cy="715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/>
          <a:p>
            <a:pPr>
              <a:defRPr b="1"/>
            </a:pPr>
            <a:r>
              <a:rPr sz="1350"/>
              <a:t>Ralf Loheit</a:t>
            </a:r>
          </a:p>
          <a:p>
            <a:pPr>
              <a:defRPr b="1"/>
            </a:pPr>
            <a:r>
              <a:rPr sz="1350"/>
              <a:t>Medienpädagogischer Berater digitale Bildung</a:t>
            </a:r>
          </a:p>
          <a:p>
            <a:pPr>
              <a:defRPr b="1"/>
            </a:pPr>
            <a:r>
              <a:rPr sz="1350"/>
              <a:t>für die Landkreise Landsberg/Lech und Starnberg</a:t>
            </a:r>
          </a:p>
        </p:txBody>
      </p:sp>
      <p:sp>
        <p:nvSpPr>
          <p:cNvPr id="222" name="Titel 1"/>
          <p:cNvSpPr txBox="1">
            <a:spLocks noGrp="1"/>
          </p:cNvSpPr>
          <p:nvPr>
            <p:ph type="ctrTitle"/>
          </p:nvPr>
        </p:nvSpPr>
        <p:spPr>
          <a:xfrm>
            <a:off x="1143000" y="1464468"/>
            <a:ext cx="6858000" cy="2025255"/>
          </a:xfrm>
          <a:prstGeom prst="rect">
            <a:avLst/>
          </a:prstGeom>
        </p:spPr>
        <p:txBody>
          <a:bodyPr/>
          <a:lstStyle/>
          <a:p>
            <a:br/>
            <a:endParaRPr/>
          </a:p>
        </p:txBody>
      </p:sp>
      <p:pic>
        <p:nvPicPr>
          <p:cNvPr id="223" name="Grafik 1" descr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727" y="3833560"/>
            <a:ext cx="2629308" cy="534590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Rechteck 4"/>
          <p:cNvSpPr txBox="1"/>
          <p:nvPr/>
        </p:nvSpPr>
        <p:spPr>
          <a:xfrm>
            <a:off x="580293" y="1663132"/>
            <a:ext cx="7934179" cy="2169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/>
          <a:p>
            <a:pPr algn="ctr">
              <a:defRPr sz="6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4500"/>
              <a:t>Digitales Unterrichtsmaterial mit LearningApps.org </a:t>
            </a:r>
          </a:p>
          <a:p>
            <a:pPr algn="ctr">
              <a:defRPr sz="6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4500"/>
              <a:t>erstellen</a:t>
            </a:r>
          </a:p>
        </p:txBody>
      </p:sp>
      <p:sp>
        <p:nvSpPr>
          <p:cNvPr id="225" name="Textfeld 7"/>
          <p:cNvSpPr txBox="1"/>
          <p:nvPr/>
        </p:nvSpPr>
        <p:spPr>
          <a:xfrm rot="21243307">
            <a:off x="1942408" y="3121654"/>
            <a:ext cx="4091921" cy="2492990"/>
          </a:xfrm>
          <a:prstGeom prst="rect">
            <a:avLst/>
          </a:prstGeom>
          <a:blipFill>
            <a:blip r:embed="rId3">
              <a:alphaModFix amt="73000"/>
            </a:blip>
          </a:blip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/>
          <a:p>
            <a:pPr>
              <a:defRPr sz="2600"/>
            </a:pPr>
            <a:r>
              <a:rPr sz="1950"/>
              <a:t>Vielen Dank und viel Erfolg bei der Umsetzung!</a:t>
            </a:r>
          </a:p>
          <a:p>
            <a:pPr>
              <a:defRPr sz="2600"/>
            </a:pPr>
            <a:endParaRPr sz="1950"/>
          </a:p>
          <a:p>
            <a:pPr>
              <a:defRPr sz="2600"/>
            </a:pPr>
            <a:r>
              <a:rPr sz="1950"/>
              <a:t>R. Loheit </a:t>
            </a:r>
          </a:p>
          <a:p>
            <a:pPr>
              <a:defRPr sz="2600"/>
            </a:pPr>
            <a:r>
              <a:rPr sz="1950"/>
              <a:t>mBdB für Landsberg/Lech und Starnberg              </a:t>
            </a:r>
          </a:p>
          <a:p>
            <a:pPr>
              <a:defRPr sz="2600"/>
            </a:pPr>
            <a:r>
              <a:rPr sz="1950"/>
              <a:t>www.BdB-ll-sta.de</a:t>
            </a:r>
          </a:p>
          <a:p>
            <a:pPr>
              <a:defRPr sz="2600"/>
            </a:pPr>
            <a:r>
              <a:rPr sz="1950"/>
              <a:t>mail@BdB-ll-sta.de</a:t>
            </a:r>
          </a:p>
        </p:txBody>
      </p:sp>
      <p:pic>
        <p:nvPicPr>
          <p:cNvPr id="226" name="iu.jpeg" descr="iu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3096" y="4226705"/>
            <a:ext cx="1377599" cy="7759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Fußzeilenplatzhalter 3"/>
          <p:cNvSpPr txBox="1"/>
          <p:nvPr/>
        </p:nvSpPr>
        <p:spPr>
          <a:xfrm>
            <a:off x="3028950" y="5646018"/>
            <a:ext cx="308610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rPr sz="900"/>
              <a:t> R. Loheit mBdB für Landsberg/Lech und Starnberg              </a:t>
            </a:r>
          </a:p>
        </p:txBody>
      </p:sp>
      <p:sp>
        <p:nvSpPr>
          <p:cNvPr id="229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Quellenangaben/Bildernachweis</a:t>
            </a:r>
          </a:p>
        </p:txBody>
      </p:sp>
      <p:sp>
        <p:nvSpPr>
          <p:cNvPr id="230" name="Inhaltsplatzhalt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rPr dirty="0"/>
              <a:t>Die </a:t>
            </a:r>
            <a:r>
              <a:rPr dirty="0" err="1"/>
              <a:t>Bilder</a:t>
            </a:r>
            <a:r>
              <a:rPr dirty="0"/>
              <a:t> </a:t>
            </a:r>
            <a:r>
              <a:rPr dirty="0" err="1"/>
              <a:t>sind</a:t>
            </a:r>
            <a:r>
              <a:rPr dirty="0"/>
              <a:t> </a:t>
            </a:r>
            <a:r>
              <a:rPr dirty="0" err="1"/>
              <a:t>entweder</a:t>
            </a:r>
            <a:r>
              <a:rPr dirty="0"/>
              <a:t> Screenshots der </a:t>
            </a:r>
            <a:r>
              <a:rPr dirty="0" err="1"/>
              <a:t>Seite</a:t>
            </a:r>
            <a:r>
              <a:rPr dirty="0"/>
              <a:t> LearningApps.org (</a:t>
            </a:r>
            <a:r>
              <a:rPr dirty="0" err="1"/>
              <a:t>erstellt</a:t>
            </a:r>
            <a:r>
              <a:rPr dirty="0"/>
              <a:t> 2019</a:t>
            </a:r>
            <a:r>
              <a:rPr lang="de-DE" dirty="0"/>
              <a:t> und 2023</a:t>
            </a:r>
            <a:r>
              <a:rPr dirty="0"/>
              <a:t>) </a:t>
            </a:r>
            <a:r>
              <a:rPr dirty="0" err="1"/>
              <a:t>oder</a:t>
            </a:r>
            <a:r>
              <a:rPr dirty="0"/>
              <a:t> CC0-Bildmaterial von </a:t>
            </a:r>
            <a:r>
              <a:rPr dirty="0" err="1"/>
              <a:t>Pixabay</a:t>
            </a:r>
            <a:r>
              <a:rPr dirty="0"/>
              <a:t>.</a:t>
            </a:r>
          </a:p>
          <a:p>
            <a:pPr marL="0" indent="0">
              <a:buSzTx/>
              <a:buNone/>
            </a:pPr>
            <a:endParaRPr dirty="0"/>
          </a:p>
          <a:p>
            <a:pPr marL="0" indent="0">
              <a:buSzTx/>
              <a:buNone/>
            </a:pPr>
            <a:r>
              <a:rPr dirty="0"/>
              <a:t>Die </a:t>
            </a:r>
            <a:r>
              <a:rPr dirty="0" err="1"/>
              <a:t>Präsentation</a:t>
            </a:r>
            <a:r>
              <a:rPr dirty="0"/>
              <a:t> </a:t>
            </a:r>
            <a:r>
              <a:rPr dirty="0" err="1"/>
              <a:t>oder</a:t>
            </a:r>
            <a:r>
              <a:rPr dirty="0"/>
              <a:t> </a:t>
            </a:r>
            <a:r>
              <a:rPr dirty="0" err="1"/>
              <a:t>Teile</a:t>
            </a:r>
            <a:r>
              <a:rPr dirty="0"/>
              <a:t> </a:t>
            </a:r>
            <a:r>
              <a:rPr dirty="0" err="1"/>
              <a:t>davon</a:t>
            </a:r>
            <a:r>
              <a:rPr dirty="0"/>
              <a:t> </a:t>
            </a:r>
            <a:r>
              <a:rPr dirty="0" err="1"/>
              <a:t>lassen</a:t>
            </a:r>
            <a:r>
              <a:rPr dirty="0"/>
              <a:t> </a:t>
            </a:r>
            <a:r>
              <a:rPr dirty="0" err="1"/>
              <a:t>sich</a:t>
            </a:r>
            <a:r>
              <a:rPr dirty="0"/>
              <a:t> </a:t>
            </a:r>
            <a:endParaRPr lang="de-DE" dirty="0"/>
          </a:p>
          <a:p>
            <a:pPr marL="0" indent="0">
              <a:buSzTx/>
              <a:buNone/>
            </a:pPr>
            <a:r>
              <a:rPr dirty="0" err="1"/>
              <a:t>unter</a:t>
            </a:r>
            <a:r>
              <a:rPr dirty="0"/>
              <a:t> der </a:t>
            </a:r>
            <a:r>
              <a:rPr dirty="0" err="1"/>
              <a:t>Lizenz</a:t>
            </a:r>
            <a:r>
              <a:rPr dirty="0"/>
              <a:t> CC-BY-SA 4 </a:t>
            </a:r>
            <a:r>
              <a:rPr dirty="0" err="1"/>
              <a:t>verwenden</a:t>
            </a:r>
            <a:r>
              <a:rPr lang="de-DE" dirty="0"/>
              <a:t>, </a:t>
            </a:r>
          </a:p>
          <a:p>
            <a:pPr marL="0" indent="0">
              <a:buSzTx/>
              <a:buNone/>
            </a:pPr>
            <a:r>
              <a:rPr lang="de-DE" dirty="0"/>
              <a:t>sofern sie nicht von Rechten anderer betroffen sind.</a:t>
            </a:r>
          </a:p>
          <a:p>
            <a:pPr marL="0" indent="0">
              <a:buSzTx/>
              <a:buNone/>
            </a:pPr>
            <a:endParaRPr dirty="0"/>
          </a:p>
          <a:p>
            <a:pPr marL="0" indent="0">
              <a:buSzTx/>
              <a:buNone/>
            </a:pPr>
            <a:r>
              <a:rPr dirty="0"/>
              <a:t>Ralf Loheit; </a:t>
            </a:r>
            <a:r>
              <a:rPr dirty="0" err="1"/>
              <a:t>mBdB</a:t>
            </a:r>
            <a:r>
              <a:rPr dirty="0"/>
              <a:t> </a:t>
            </a:r>
            <a:r>
              <a:rPr dirty="0" err="1"/>
              <a:t>für</a:t>
            </a:r>
            <a:r>
              <a:rPr dirty="0"/>
              <a:t> die </a:t>
            </a:r>
            <a:r>
              <a:rPr dirty="0" err="1"/>
              <a:t>Landkreise</a:t>
            </a:r>
            <a:r>
              <a:rPr dirty="0"/>
              <a:t> Landsberg/Lech und Starnberg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Fußzeilenplatzhalter 3"/>
          <p:cNvSpPr txBox="1"/>
          <p:nvPr/>
        </p:nvSpPr>
        <p:spPr>
          <a:xfrm>
            <a:off x="3028950" y="5646018"/>
            <a:ext cx="308610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rPr sz="900" dirty="0"/>
              <a:t> R. Loheit </a:t>
            </a:r>
            <a:r>
              <a:rPr sz="900" dirty="0" err="1"/>
              <a:t>mBdB</a:t>
            </a:r>
            <a:r>
              <a:rPr sz="900" dirty="0"/>
              <a:t> </a:t>
            </a:r>
            <a:r>
              <a:rPr sz="900" dirty="0" err="1"/>
              <a:t>für</a:t>
            </a:r>
            <a:r>
              <a:rPr sz="900" dirty="0"/>
              <a:t> Landsberg/Lech und Starnberg              </a:t>
            </a:r>
          </a:p>
        </p:txBody>
      </p:sp>
      <p:sp>
        <p:nvSpPr>
          <p:cNvPr id="120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Das wollen wir besprechen:</a:t>
            </a:r>
            <a:endParaRPr dirty="0"/>
          </a:p>
        </p:txBody>
      </p:sp>
      <p:sp>
        <p:nvSpPr>
          <p:cNvPr id="121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28650" y="2125266"/>
            <a:ext cx="7886700" cy="326350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dirty="0"/>
              <a:t>Welche Vorteile bringen meiner Klasse und mir digitale Lerninhalte</a:t>
            </a:r>
            <a:r>
              <a:rPr dirty="0"/>
              <a:t>?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dirty="0"/>
              <a:t>Wie </a:t>
            </a:r>
            <a:r>
              <a:rPr dirty="0" err="1"/>
              <a:t>kann</a:t>
            </a:r>
            <a:r>
              <a:rPr dirty="0"/>
              <a:t> ich </a:t>
            </a:r>
            <a:r>
              <a:rPr lang="de-DE" dirty="0"/>
              <a:t>die erstellten Materialien meiner Klasse bereitstellen</a:t>
            </a:r>
            <a:r>
              <a:rPr dirty="0"/>
              <a:t>?</a:t>
            </a:r>
          </a:p>
          <a:p>
            <a:endParaRPr lang="de-DE" dirty="0"/>
          </a:p>
          <a:p>
            <a:r>
              <a:rPr dirty="0"/>
              <a:t>Was </a:t>
            </a:r>
            <a:r>
              <a:rPr dirty="0" err="1"/>
              <a:t>mache</a:t>
            </a:r>
            <a:r>
              <a:rPr dirty="0"/>
              <a:t> ich, </a:t>
            </a:r>
            <a:r>
              <a:rPr dirty="0" err="1"/>
              <a:t>wenn</a:t>
            </a:r>
            <a:r>
              <a:rPr dirty="0"/>
              <a:t> ich </a:t>
            </a:r>
            <a:r>
              <a:rPr dirty="0" err="1"/>
              <a:t>mich</a:t>
            </a:r>
            <a:r>
              <a:rPr dirty="0"/>
              <a:t> </a:t>
            </a:r>
            <a:r>
              <a:rPr dirty="0" err="1"/>
              <a:t>nächste</a:t>
            </a:r>
            <a:r>
              <a:rPr dirty="0"/>
              <a:t> </a:t>
            </a:r>
            <a:r>
              <a:rPr dirty="0" err="1"/>
              <a:t>Woche</a:t>
            </a:r>
            <a:r>
              <a:rPr dirty="0"/>
              <a:t> </a:t>
            </a:r>
            <a:r>
              <a:rPr dirty="0" err="1"/>
              <a:t>nicht</a:t>
            </a:r>
            <a:r>
              <a:rPr dirty="0"/>
              <a:t> </a:t>
            </a:r>
            <a:r>
              <a:rPr dirty="0" err="1"/>
              <a:t>mehr</a:t>
            </a:r>
            <a:r>
              <a:rPr dirty="0"/>
              <a:t> </a:t>
            </a:r>
            <a:r>
              <a:rPr dirty="0" err="1"/>
              <a:t>genau</a:t>
            </a:r>
            <a:r>
              <a:rPr dirty="0"/>
              <a:t> an die </a:t>
            </a:r>
            <a:r>
              <a:rPr dirty="0" err="1"/>
              <a:t>Inhalte</a:t>
            </a:r>
            <a:r>
              <a:rPr dirty="0"/>
              <a:t> von </a:t>
            </a:r>
            <a:r>
              <a:rPr dirty="0" err="1"/>
              <a:t>heute</a:t>
            </a:r>
            <a:r>
              <a:rPr dirty="0"/>
              <a:t> </a:t>
            </a:r>
            <a:r>
              <a:rPr dirty="0" err="1"/>
              <a:t>erinnern</a:t>
            </a:r>
            <a:r>
              <a:rPr dirty="0"/>
              <a:t> </a:t>
            </a:r>
            <a:r>
              <a:rPr dirty="0" err="1"/>
              <a:t>kann</a:t>
            </a:r>
            <a:r>
              <a:rPr dirty="0"/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build="p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rafik 2" descr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72892">
            <a:off x="356655" y="2075404"/>
            <a:ext cx="2443461" cy="1628974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Vorteile digitaler Lernmaterialien</a:t>
            </a:r>
          </a:p>
        </p:txBody>
      </p:sp>
      <p:pic>
        <p:nvPicPr>
          <p:cNvPr id="131" name="Grafik 4" descr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40532">
            <a:off x="1648822" y="4037127"/>
            <a:ext cx="2337344" cy="1677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Grafik 6" descr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4047" y="2039205"/>
            <a:ext cx="2542931" cy="1795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Grafik 13" descr="Grafi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199" y="4275975"/>
            <a:ext cx="2841173" cy="15093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Grafik 15" descr="Grafi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9194" y="2022958"/>
            <a:ext cx="1806157" cy="17247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 advAuto="0"/>
      <p:bldP spid="131" grpId="0" animBg="1" advAuto="0"/>
      <p:bldP spid="132" grpId="0" animBg="1" advAuto="0"/>
      <p:bldP spid="133" grpId="0" animBg="1" advAuto="0"/>
      <p:bldP spid="134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rafik 6" descr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085" y="2594575"/>
            <a:ext cx="1766363" cy="12474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Grafik 2" descr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72892">
            <a:off x="261842" y="2045233"/>
            <a:ext cx="1571633" cy="1047755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Vorteile</a:t>
            </a:r>
            <a:r>
              <a:rPr dirty="0"/>
              <a:t> </a:t>
            </a:r>
            <a:r>
              <a:rPr dirty="0" err="1"/>
              <a:t>digitaler</a:t>
            </a:r>
            <a:r>
              <a:rPr dirty="0"/>
              <a:t> </a:t>
            </a:r>
            <a:r>
              <a:rPr dirty="0" err="1"/>
              <a:t>Lernmaterialien</a:t>
            </a:r>
            <a:r>
              <a:rPr lang="de-DE" dirty="0"/>
              <a:t> – für die </a:t>
            </a:r>
            <a:r>
              <a:rPr lang="de-DE" dirty="0" err="1"/>
              <a:t>SuS</a:t>
            </a:r>
            <a:endParaRPr dirty="0"/>
          </a:p>
        </p:txBody>
      </p:sp>
      <p:pic>
        <p:nvPicPr>
          <p:cNvPr id="131" name="Grafik 4" descr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40532">
            <a:off x="735595" y="3846653"/>
            <a:ext cx="2337344" cy="1677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EEB6536-DFA2-493A-B097-90C0C5A848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97138">
            <a:off x="6516120" y="4668724"/>
            <a:ext cx="1528548" cy="764274"/>
          </a:xfrm>
          <a:prstGeom prst="rect">
            <a:avLst/>
          </a:prstGeom>
        </p:spPr>
      </p:pic>
      <p:pic>
        <p:nvPicPr>
          <p:cNvPr id="4" name="Grafik 3" descr="Ein Bild, das drinnen, Tisch, Objekt, sitzend enthält.&#10;&#10;Automatisch generierte Beschreibung">
            <a:extLst>
              <a:ext uri="{FF2B5EF4-FFF2-40B4-BE49-F238E27FC236}">
                <a16:creationId xmlns:a16="http://schemas.microsoft.com/office/drawing/2014/main" id="{F005B968-804C-4F7F-AB06-757FA69E877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4" t="8601" r="19271" b="834"/>
          <a:stretch/>
        </p:blipFill>
        <p:spPr>
          <a:xfrm rot="780448">
            <a:off x="6233823" y="2082235"/>
            <a:ext cx="2427100" cy="179594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C89A55F-B214-4931-A665-586C897A7C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9372" y="2697048"/>
            <a:ext cx="1766363" cy="265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8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 advAuto="0"/>
      <p:bldP spid="129" grpId="0" animBg="1" advAuto="0"/>
      <p:bldP spid="131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el 1"/>
          <p:cNvSpPr txBox="1">
            <a:spLocks noGrp="1"/>
          </p:cNvSpPr>
          <p:nvPr>
            <p:ph type="ctrTitle"/>
          </p:nvPr>
        </p:nvSpPr>
        <p:spPr>
          <a:xfrm>
            <a:off x="1143000" y="1464468"/>
            <a:ext cx="6858000" cy="2025255"/>
          </a:xfrm>
          <a:prstGeom prst="rect">
            <a:avLst/>
          </a:prstGeom>
        </p:spPr>
        <p:txBody>
          <a:bodyPr/>
          <a:lstStyle/>
          <a:p>
            <a:br/>
            <a:endParaRPr/>
          </a:p>
        </p:txBody>
      </p:sp>
      <p:sp>
        <p:nvSpPr>
          <p:cNvPr id="116" name="Rechteck 4"/>
          <p:cNvSpPr txBox="1"/>
          <p:nvPr/>
        </p:nvSpPr>
        <p:spPr>
          <a:xfrm>
            <a:off x="604910" y="393087"/>
            <a:ext cx="7934179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/>
          <a:p>
            <a:pPr algn="ctr">
              <a:defRPr sz="6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4500" dirty="0" err="1"/>
              <a:t>Digitales</a:t>
            </a:r>
            <a:r>
              <a:rPr sz="4500" dirty="0"/>
              <a:t> </a:t>
            </a:r>
            <a:r>
              <a:rPr sz="4500" dirty="0" err="1"/>
              <a:t>Unterrichtsmaterial</a:t>
            </a:r>
            <a:r>
              <a:rPr sz="4500" dirty="0"/>
              <a:t> </a:t>
            </a:r>
            <a:r>
              <a:rPr sz="4500" dirty="0" err="1"/>
              <a:t>erstellen</a:t>
            </a:r>
            <a:endParaRPr sz="4500" dirty="0"/>
          </a:p>
        </p:txBody>
      </p:sp>
      <p:pic>
        <p:nvPicPr>
          <p:cNvPr id="9" name="Grafik 1" descr="Grafik 1">
            <a:extLst>
              <a:ext uri="{FF2B5EF4-FFF2-40B4-BE49-F238E27FC236}">
                <a16:creationId xmlns:a16="http://schemas.microsoft.com/office/drawing/2014/main" id="{5EB560AF-2DFB-4CD6-9049-11600534B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52547">
            <a:off x="2667687" y="3358061"/>
            <a:ext cx="3588392" cy="72959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4867506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Fußzeilenplatzhalter 3"/>
          <p:cNvSpPr txBox="1"/>
          <p:nvPr/>
        </p:nvSpPr>
        <p:spPr>
          <a:xfrm>
            <a:off x="3028950" y="5646018"/>
            <a:ext cx="308610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rPr sz="900"/>
              <a:t> R. Loheit mBdB für Landsberg/Lech und Starnberg              </a:t>
            </a:r>
          </a:p>
        </p:txBody>
      </p:sp>
      <p:sp>
        <p:nvSpPr>
          <p:cNvPr id="120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Worum geht es heute?</a:t>
            </a:r>
          </a:p>
        </p:txBody>
      </p:sp>
      <p:sp>
        <p:nvSpPr>
          <p:cNvPr id="121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28650" y="2243137"/>
            <a:ext cx="7886700" cy="3263504"/>
          </a:xfrm>
          <a:prstGeom prst="rect">
            <a:avLst/>
          </a:prstGeom>
        </p:spPr>
        <p:txBody>
          <a:bodyPr/>
          <a:lstStyle/>
          <a:p>
            <a:r>
              <a:rPr dirty="0"/>
              <a:t>Wo </a:t>
            </a:r>
            <a:r>
              <a:rPr dirty="0" err="1"/>
              <a:t>finde</a:t>
            </a:r>
            <a:r>
              <a:rPr dirty="0"/>
              <a:t> </a:t>
            </a:r>
            <a:r>
              <a:rPr dirty="0" err="1"/>
              <a:t>i</a:t>
            </a:r>
            <a:r>
              <a:rPr lang="de-DE" dirty="0" err="1"/>
              <a:t>ch</a:t>
            </a:r>
            <a:r>
              <a:rPr lang="de-DE" dirty="0"/>
              <a:t> die </a:t>
            </a:r>
            <a:r>
              <a:rPr lang="de-DE" dirty="0" err="1"/>
              <a:t>LearningApps</a:t>
            </a:r>
            <a:r>
              <a:rPr lang="de-DE" dirty="0"/>
              <a:t>?</a:t>
            </a:r>
          </a:p>
          <a:p>
            <a:pPr marL="0" indent="0">
              <a:buNone/>
            </a:pPr>
            <a:endParaRPr dirty="0"/>
          </a:p>
          <a:p>
            <a:r>
              <a:rPr dirty="0"/>
              <a:t>Wie </a:t>
            </a:r>
            <a:r>
              <a:rPr dirty="0" err="1"/>
              <a:t>finde</a:t>
            </a:r>
            <a:r>
              <a:rPr dirty="0"/>
              <a:t> ich </a:t>
            </a:r>
            <a:r>
              <a:rPr dirty="0" err="1"/>
              <a:t>passende</a:t>
            </a:r>
            <a:r>
              <a:rPr dirty="0"/>
              <a:t> Apps </a:t>
            </a:r>
            <a:r>
              <a:rPr dirty="0" err="1"/>
              <a:t>für</a:t>
            </a:r>
            <a:r>
              <a:rPr dirty="0"/>
              <a:t> </a:t>
            </a:r>
            <a:r>
              <a:rPr dirty="0" err="1"/>
              <a:t>meinen</a:t>
            </a:r>
            <a:r>
              <a:rPr dirty="0"/>
              <a:t> </a:t>
            </a:r>
            <a:r>
              <a:rPr dirty="0" err="1"/>
              <a:t>Unterricht</a:t>
            </a:r>
            <a:r>
              <a:rPr dirty="0"/>
              <a:t>?</a:t>
            </a:r>
            <a:endParaRPr lang="de-DE" dirty="0"/>
          </a:p>
          <a:p>
            <a:pPr marL="0" indent="0">
              <a:buNone/>
            </a:pPr>
            <a:endParaRPr dirty="0"/>
          </a:p>
          <a:p>
            <a:r>
              <a:rPr dirty="0"/>
              <a:t>Was </a:t>
            </a:r>
            <a:r>
              <a:rPr dirty="0" err="1"/>
              <a:t>mache</a:t>
            </a:r>
            <a:r>
              <a:rPr dirty="0"/>
              <a:t> ich, </a:t>
            </a:r>
            <a:r>
              <a:rPr dirty="0" err="1"/>
              <a:t>wenn</a:t>
            </a:r>
            <a:r>
              <a:rPr dirty="0"/>
              <a:t> ich </a:t>
            </a:r>
            <a:r>
              <a:rPr dirty="0" err="1"/>
              <a:t>keine</a:t>
            </a:r>
            <a:r>
              <a:rPr dirty="0"/>
              <a:t> </a:t>
            </a:r>
            <a:r>
              <a:rPr dirty="0" err="1"/>
              <a:t>passenden</a:t>
            </a:r>
            <a:r>
              <a:rPr dirty="0"/>
              <a:t> Apps </a:t>
            </a:r>
            <a:r>
              <a:rPr dirty="0" err="1"/>
              <a:t>finde</a:t>
            </a:r>
            <a:r>
              <a:rPr dirty="0"/>
              <a:t>?</a:t>
            </a:r>
            <a:endParaRPr lang="de-DE" dirty="0"/>
          </a:p>
          <a:p>
            <a:pPr marL="0" indent="0">
              <a:buNone/>
            </a:pPr>
            <a:endParaRPr dirty="0"/>
          </a:p>
          <a:p>
            <a:r>
              <a:rPr dirty="0"/>
              <a:t>Wie </a:t>
            </a:r>
            <a:r>
              <a:rPr dirty="0" err="1"/>
              <a:t>kann</a:t>
            </a:r>
            <a:r>
              <a:rPr dirty="0"/>
              <a:t> ich LearningApps.org in </a:t>
            </a:r>
            <a:r>
              <a:rPr dirty="0" err="1"/>
              <a:t>meinen</a:t>
            </a:r>
            <a:r>
              <a:rPr dirty="0"/>
              <a:t> </a:t>
            </a:r>
            <a:r>
              <a:rPr dirty="0" err="1"/>
              <a:t>Unterricht</a:t>
            </a:r>
            <a:r>
              <a:rPr dirty="0"/>
              <a:t> </a:t>
            </a:r>
            <a:r>
              <a:rPr dirty="0" err="1"/>
              <a:t>integrieren</a:t>
            </a:r>
            <a:r>
              <a:rPr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4123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build="p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651510">
              <a:defRPr sz="4180"/>
            </a:pPr>
            <a:r>
              <a:t>Was ist LearningApps.org?</a:t>
            </a:r>
            <a:br/>
            <a:endParaRPr/>
          </a:p>
        </p:txBody>
      </p:sp>
      <p:sp>
        <p:nvSpPr>
          <p:cNvPr id="124" name="Inhaltsplatzhalt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125" name="Grafik 4" descr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" y="1739234"/>
            <a:ext cx="4214153" cy="1041145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Inhaltsplatzhalter 2"/>
          <p:cNvSpPr txBox="1"/>
          <p:nvPr/>
        </p:nvSpPr>
        <p:spPr>
          <a:xfrm>
            <a:off x="628650" y="2259807"/>
            <a:ext cx="7886700" cy="3530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/>
          <a:p>
            <a:pPr marL="171450" indent="-171450">
              <a:lnSpc>
                <a:spcPct val="90000"/>
              </a:lnSpc>
              <a:spcBef>
                <a:spcPts val="750"/>
              </a:spcBef>
              <a:buSzPct val="100000"/>
              <a:buFont typeface="Arial"/>
              <a:buChar char="•"/>
              <a:defRPr sz="2800"/>
            </a:pPr>
            <a:r>
              <a:rPr sz="2100" dirty="0" err="1"/>
              <a:t>nicht</a:t>
            </a:r>
            <a:r>
              <a:rPr sz="2100" dirty="0"/>
              <a:t> </a:t>
            </a:r>
            <a:r>
              <a:rPr sz="2100" dirty="0" err="1"/>
              <a:t>kommerziell</a:t>
            </a:r>
            <a:endParaRPr sz="2100" dirty="0"/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SzPct val="100000"/>
              <a:buFont typeface="Arial"/>
              <a:buChar char="•"/>
              <a:defRPr sz="2800"/>
            </a:pPr>
            <a:r>
              <a:rPr sz="2100" dirty="0" err="1"/>
              <a:t>kostenlos</a:t>
            </a:r>
            <a:endParaRPr sz="2100" dirty="0"/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SzPct val="100000"/>
              <a:buFont typeface="Arial"/>
              <a:buChar char="•"/>
              <a:defRPr sz="2800"/>
            </a:pPr>
            <a:r>
              <a:rPr sz="2100" dirty="0" err="1"/>
              <a:t>erhebt</a:t>
            </a:r>
            <a:r>
              <a:rPr sz="2100" dirty="0"/>
              <a:t> </a:t>
            </a:r>
            <a:r>
              <a:rPr sz="2100" dirty="0" err="1"/>
              <a:t>kaum</a:t>
            </a:r>
            <a:r>
              <a:rPr sz="2100" dirty="0"/>
              <a:t> </a:t>
            </a:r>
            <a:r>
              <a:rPr sz="2100" dirty="0" err="1"/>
              <a:t>persönliche</a:t>
            </a:r>
            <a:r>
              <a:rPr sz="2100" dirty="0"/>
              <a:t> </a:t>
            </a:r>
            <a:r>
              <a:rPr sz="2100" dirty="0" err="1"/>
              <a:t>Daten</a:t>
            </a:r>
            <a:endParaRPr sz="2100" dirty="0"/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SzPct val="100000"/>
              <a:buFont typeface="Arial"/>
              <a:buChar char="•"/>
              <a:defRPr sz="2800"/>
            </a:pPr>
            <a:r>
              <a:rPr sz="2100" dirty="0" err="1"/>
              <a:t>keine</a:t>
            </a:r>
            <a:r>
              <a:rPr sz="2100" dirty="0"/>
              <a:t> </a:t>
            </a:r>
            <a:r>
              <a:rPr sz="2100" dirty="0" err="1"/>
              <a:t>Datenfreigabe</a:t>
            </a:r>
            <a:endParaRPr sz="2100" dirty="0"/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SzPct val="100000"/>
              <a:buFont typeface="Arial"/>
              <a:buChar char="•"/>
              <a:defRPr sz="2800"/>
            </a:pPr>
            <a:r>
              <a:rPr sz="2100" dirty="0" err="1"/>
              <a:t>achtet</a:t>
            </a:r>
            <a:r>
              <a:rPr sz="2100" dirty="0"/>
              <a:t> auf </a:t>
            </a:r>
            <a:r>
              <a:rPr sz="2100" dirty="0" err="1"/>
              <a:t>Urheberrecht</a:t>
            </a:r>
            <a:r>
              <a:rPr sz="2100" dirty="0"/>
              <a:t> und </a:t>
            </a:r>
            <a:r>
              <a:rPr sz="2100" dirty="0" err="1"/>
              <a:t>Missbrauch</a:t>
            </a:r>
            <a:endParaRPr sz="2100" dirty="0"/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SzPct val="100000"/>
              <a:buFont typeface="Arial"/>
              <a:buChar char="•"/>
              <a:defRPr sz="2800"/>
            </a:pPr>
            <a:r>
              <a:rPr sz="2100" dirty="0" err="1"/>
              <a:t>erhebt</a:t>
            </a:r>
            <a:r>
              <a:rPr sz="2100" dirty="0"/>
              <a:t> </a:t>
            </a:r>
            <a:r>
              <a:rPr sz="2100" dirty="0" err="1"/>
              <a:t>Nutzungsstatistiken</a:t>
            </a:r>
            <a:r>
              <a:rPr sz="2100" dirty="0"/>
              <a:t> (</a:t>
            </a:r>
            <a:r>
              <a:rPr sz="2100" dirty="0" err="1"/>
              <a:t>lässt</a:t>
            </a:r>
            <a:r>
              <a:rPr sz="2100" dirty="0"/>
              <a:t> </a:t>
            </a:r>
            <a:r>
              <a:rPr sz="2100" dirty="0" err="1"/>
              <a:t>sich</a:t>
            </a:r>
            <a:r>
              <a:rPr sz="2100" dirty="0"/>
              <a:t> </a:t>
            </a:r>
            <a:r>
              <a:rPr sz="2100" dirty="0" err="1"/>
              <a:t>deaktivieren</a:t>
            </a:r>
            <a:r>
              <a:rPr sz="2100" dirty="0"/>
              <a:t>)</a:t>
            </a: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SzPct val="100000"/>
              <a:buFont typeface="Arial"/>
              <a:buChar char="•"/>
              <a:defRPr sz="2800"/>
            </a:pPr>
            <a:r>
              <a:rPr sz="2100" dirty="0" err="1"/>
              <a:t>standartmäßig</a:t>
            </a:r>
            <a:r>
              <a:rPr sz="2100" dirty="0"/>
              <a:t> </a:t>
            </a:r>
            <a:r>
              <a:rPr sz="2100" i="1" dirty="0" err="1"/>
              <a:t>privat</a:t>
            </a:r>
            <a:endParaRPr sz="2100" i="1" dirty="0"/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SzPct val="100000"/>
              <a:buFont typeface="Arial"/>
              <a:buChar char="•"/>
              <a:defRPr sz="2800"/>
            </a:pPr>
            <a:r>
              <a:rPr lang="de-DE" sz="2100" dirty="0"/>
              <a:t>Ergebnisse von Lerngruppen können gesammelt werden</a:t>
            </a:r>
          </a:p>
          <a:p>
            <a:pPr>
              <a:lnSpc>
                <a:spcPct val="90000"/>
              </a:lnSpc>
              <a:spcBef>
                <a:spcPts val="750"/>
              </a:spcBef>
              <a:buSzPct val="100000"/>
              <a:defRPr sz="2800"/>
            </a:pPr>
            <a:endParaRPr sz="2100" dirty="0"/>
          </a:p>
        </p:txBody>
      </p:sp>
      <p:sp>
        <p:nvSpPr>
          <p:cNvPr id="127" name="Fußzeilenplatzhalter 3"/>
          <p:cNvSpPr txBox="1"/>
          <p:nvPr/>
        </p:nvSpPr>
        <p:spPr>
          <a:xfrm>
            <a:off x="3028949" y="5925453"/>
            <a:ext cx="3086101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rPr sz="900" dirty="0"/>
              <a:t> R. </a:t>
            </a:r>
            <a:r>
              <a:rPr sz="900" dirty="0" err="1"/>
              <a:t>Loheit</a:t>
            </a:r>
            <a:r>
              <a:rPr sz="900" dirty="0"/>
              <a:t> </a:t>
            </a:r>
            <a:r>
              <a:rPr sz="900" dirty="0" err="1"/>
              <a:t>mBdB</a:t>
            </a:r>
            <a:r>
              <a:rPr sz="900" dirty="0"/>
              <a:t> </a:t>
            </a:r>
            <a:r>
              <a:rPr sz="900" dirty="0" err="1"/>
              <a:t>für</a:t>
            </a:r>
            <a:r>
              <a:rPr sz="900" dirty="0"/>
              <a:t> Landsberg/Lech und Starnberg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14579 0.044684 C 0.138539 0.054864 0.174349 0.060424 0.211979 0.060424 C 0.254819 0.060424 0.289059 0.054864 0.313019 0.044684 L 0.427859 0.000000" pathEditMode="relative">
                                      <p:cBhvr>
                                        <p:cTn id="1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 advAuto="0"/>
      <p:bldP spid="126" grpId="0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Wo finde ich LearningApps.org?</a:t>
            </a:r>
          </a:p>
        </p:txBody>
      </p:sp>
      <p:pic>
        <p:nvPicPr>
          <p:cNvPr id="139" name="Inhaltsplatzhalter 4" descr="Inhaltsplatzhalt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208228"/>
            <a:ext cx="7307167" cy="994173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Rechteck 7"/>
          <p:cNvSpPr txBox="1"/>
          <p:nvPr/>
        </p:nvSpPr>
        <p:spPr>
          <a:xfrm>
            <a:off x="628650" y="2378601"/>
            <a:ext cx="3053570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>
              <a:defRPr sz="28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sz="2100"/>
              <a:t>https://learningapps.org/</a:t>
            </a:r>
          </a:p>
        </p:txBody>
      </p:sp>
      <p:sp>
        <p:nvSpPr>
          <p:cNvPr id="141" name="Fußzeilenplatzhalter 3"/>
          <p:cNvSpPr txBox="1"/>
          <p:nvPr/>
        </p:nvSpPr>
        <p:spPr>
          <a:xfrm>
            <a:off x="2739183" y="5615399"/>
            <a:ext cx="3086101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rPr sz="900"/>
              <a:t> R. Loheit mBdB für Landsberg/Lech und Starnberg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">
  <a:themeElements>
    <a:clrScheme name="1_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">
  <a:themeElements>
    <a:clrScheme name="1_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1060</Words>
  <Application>Microsoft Office PowerPoint</Application>
  <PresentationFormat>Bildschirmpräsentation (4:3)</PresentationFormat>
  <Paragraphs>147</Paragraphs>
  <Slides>26</Slides>
  <Notes>2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1_Office</vt:lpstr>
      <vt:lpstr>Office</vt:lpstr>
      <vt:lpstr>Herzlich willkommen!</vt:lpstr>
      <vt:lpstr> </vt:lpstr>
      <vt:lpstr>Das wollen wir besprechen:</vt:lpstr>
      <vt:lpstr>Vorteile digitaler Lernmaterialien</vt:lpstr>
      <vt:lpstr>Vorteile digitaler Lernmaterialien – für die SuS</vt:lpstr>
      <vt:lpstr> </vt:lpstr>
      <vt:lpstr>Worum geht es heute?</vt:lpstr>
      <vt:lpstr>Was ist LearningApps.org? </vt:lpstr>
      <vt:lpstr>Wo finde ich LearningApps.org?</vt:lpstr>
      <vt:lpstr>Wie finde ich passende Apps für meinen Unterricht?</vt:lpstr>
      <vt:lpstr>PowerPoint-Präsentation</vt:lpstr>
      <vt:lpstr>Wo finde ich LearningApps.org?</vt:lpstr>
      <vt:lpstr>PowerPoint-Präsentation</vt:lpstr>
      <vt:lpstr> Was mache ich, wenn ich keine passenden Apps finde? </vt:lpstr>
      <vt:lpstr>So erstelle ich meine eigenen Apps!</vt:lpstr>
      <vt:lpstr>So erstelle ich meine eigene App!</vt:lpstr>
      <vt:lpstr>Wie kann ich LearningApps.org in meinen Unterricht integrieren?</vt:lpstr>
      <vt:lpstr>PowerPoint-Präsentation</vt:lpstr>
      <vt:lpstr>Kollektionen erstellen:</vt:lpstr>
      <vt:lpstr>Was sind Kollektionen?</vt:lpstr>
      <vt:lpstr>Kollektionen erstellen</vt:lpstr>
      <vt:lpstr>Wie kann ich LearningApps.org in meinen Unterricht integrieren?</vt:lpstr>
      <vt:lpstr>Was mache ich, wenn ich mich nächste Woche nicht mehr genau an die Inhalte von heute erinnern kann?</vt:lpstr>
      <vt:lpstr>PowerPoint-Präsentation</vt:lpstr>
      <vt:lpstr> </vt:lpstr>
      <vt:lpstr>Quellenangaben/Bildernachweis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Andre Baum</dc:creator>
  <cp:lastModifiedBy>RL</cp:lastModifiedBy>
  <cp:revision>29</cp:revision>
  <dcterms:modified xsi:type="dcterms:W3CDTF">2023-01-17T07:33:58Z</dcterms:modified>
</cp:coreProperties>
</file>