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3F4"/>
          </a:solidFill>
        </a:fill>
      </a:tcStyle>
    </a:wholeTbl>
    <a:band2H>
      <a:tcTxStyle b="def" i="def"/>
      <a:tcStyle>
        <a:tcBdr/>
        <a:fill>
          <a:solidFill>
            <a:srgbClr val="EBF2FA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4D7"/>
          </a:solidFill>
        </a:fill>
      </a:tcStyle>
    </a:wholeTbl>
    <a:band2H>
      <a:tcTxStyle b="def" i="def"/>
      <a:tcStyle>
        <a:tcBdr/>
        <a:fill>
          <a:solidFill>
            <a:srgbClr val="FFF9EC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E2F9"/>
          </a:solidFill>
        </a:fill>
      </a:tcStyle>
    </a:wholeTbl>
    <a:band2H>
      <a:tcTxStyle b="def" i="def"/>
      <a:tcStyle>
        <a:tcBdr/>
        <a:fill>
          <a:solidFill>
            <a:srgbClr val="F7F1FC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E6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F00FF"/>
              </a:solidFill>
              <a:prstDash val="solid"/>
              <a:round/>
            </a:ln>
          </a:top>
          <a:bottom>
            <a:ln w="25400" cap="flat">
              <a:solidFill>
                <a:srgbClr val="BF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F00FF"/>
              </a:solidFill>
              <a:prstDash val="solid"/>
              <a:round/>
            </a:ln>
          </a:top>
          <a:bottom>
            <a:ln w="25400" cap="flat">
              <a:solidFill>
                <a:srgbClr val="BF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FF"/>
          </a:solidFill>
        </a:fill>
      </a:tcStyle>
    </a:wholeTbl>
    <a:band2H>
      <a:tcTxStyle b="def" i="def"/>
      <a:tcStyle>
        <a:tcBdr/>
        <a:fill>
          <a:solidFill>
            <a:srgbClr val="F4E6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F00FF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F00FF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F00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3" name="Textebene 1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ebene 1…"/>
          <p:cNvSpPr txBox="1"/>
          <p:nvPr>
            <p:ph type="body" sz="quarter" idx="1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952500" indent="-381000" algn="ctr">
              <a:spcBef>
                <a:spcPts val="0"/>
              </a:spcBef>
              <a:buBlip>
                <a:blip r:embed="rId2"/>
              </a:buBlip>
              <a:defRPr sz="2400"/>
            </a:lvl2pPr>
            <a:lvl3pPr marL="1524000" indent="-381000" algn="ctr">
              <a:spcBef>
                <a:spcPts val="0"/>
              </a:spcBef>
              <a:buBlip>
                <a:blip r:embed="rId2"/>
              </a:buBlip>
              <a:defRPr sz="2400"/>
            </a:lvl3pPr>
            <a:lvl4pPr marL="2095500" indent="-381000" algn="ctr">
              <a:spcBef>
                <a:spcPts val="0"/>
              </a:spcBef>
              <a:buBlip>
                <a:blip r:embed="rId2"/>
              </a:buBlip>
              <a:defRPr sz="2400"/>
            </a:lvl4pPr>
            <a:lvl5pPr marL="2667000" indent="-381000" algn="ctr">
              <a:spcBef>
                <a:spcPts val="0"/>
              </a:spcBef>
              <a:buBlip>
                <a:blip r:embed="rId2"/>
              </a:buBlip>
              <a:defRPr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1" name="„Zitat hier eingeben.“"/>
          <p:cNvSpPr txBox="1"/>
          <p:nvPr>
            <p:ph type="body" sz="quarter" idx="21"/>
          </p:nvPr>
        </p:nvSpPr>
        <p:spPr>
          <a:xfrm>
            <a:off x="1270000" y="4518049"/>
            <a:ext cx="10464800" cy="71750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3800"/>
            </a:pPr>
          </a:p>
        </p:txBody>
      </p:sp>
      <p:sp>
        <p:nvSpPr>
          <p:cNvPr id="102" name="Fußzeilenplatzhalter 3"/>
          <p:cNvSpPr txBox="1"/>
          <p:nvPr/>
        </p:nvSpPr>
        <p:spPr>
          <a:xfrm>
            <a:off x="4707478" y="8556476"/>
            <a:ext cx="3086103" cy="501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321467">
              <a:defRPr sz="11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ild"/>
          <p:cNvSpPr/>
          <p:nvPr>
            <p:ph type="pic" idx="21"/>
          </p:nvPr>
        </p:nvSpPr>
        <p:spPr>
          <a:xfrm>
            <a:off x="-769776" y="-216732"/>
            <a:ext cx="14960603" cy="1028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text"/>
          <p:cNvSpPr txBox="1"/>
          <p:nvPr>
            <p:ph type="title"/>
          </p:nvPr>
        </p:nvSpPr>
        <p:spPr>
          <a:xfrm>
            <a:off x="2578099" y="1371599"/>
            <a:ext cx="7848603" cy="19050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000"/>
            </a:lvl1pPr>
          </a:lstStyle>
          <a:p>
            <a:pPr/>
            <a:r>
              <a:t>Titeltext</a:t>
            </a:r>
          </a:p>
        </p:txBody>
      </p:sp>
      <p:sp>
        <p:nvSpPr>
          <p:cNvPr id="126" name="Textebene 1…"/>
          <p:cNvSpPr txBox="1"/>
          <p:nvPr>
            <p:ph type="body" sz="half" idx="1"/>
          </p:nvPr>
        </p:nvSpPr>
        <p:spPr>
          <a:xfrm>
            <a:off x="2578099" y="3295650"/>
            <a:ext cx="7848603" cy="4305302"/>
          </a:xfrm>
          <a:prstGeom prst="rect">
            <a:avLst/>
          </a:prstGeom>
        </p:spPr>
        <p:txBody>
          <a:bodyPr lIns="38100" tIns="38100" rIns="38100" bIns="38100"/>
          <a:lstStyle>
            <a:lvl1pPr marL="539750" indent="-539750">
              <a:buBlip>
                <a:blip r:embed="rId2"/>
              </a:buBlip>
              <a:defRPr sz="3400"/>
            </a:lvl1pPr>
            <a:lvl2pPr marL="1111250" indent="-539750">
              <a:buBlip>
                <a:blip r:embed="rId2"/>
              </a:buBlip>
              <a:defRPr sz="3400"/>
            </a:lvl2pPr>
            <a:lvl3pPr marL="1682750" indent="-539750">
              <a:buBlip>
                <a:blip r:embed="rId2"/>
              </a:buBlip>
              <a:defRPr sz="3400"/>
            </a:lvl3pPr>
            <a:lvl4pPr marL="2254250" indent="-539750">
              <a:buBlip>
                <a:blip r:embed="rId2"/>
              </a:buBlip>
              <a:defRPr sz="3400"/>
            </a:lvl4pPr>
            <a:lvl5pPr marL="2825750" indent="-539750">
              <a:buBlip>
                <a:blip r:embed="rId2"/>
              </a:buBlip>
              <a:defRPr sz="3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xfrm>
            <a:off x="6326247" y="8067194"/>
            <a:ext cx="351601" cy="391006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"/>
          <p:cNvSpPr/>
          <p:nvPr>
            <p:ph type="pic" idx="21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el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3" name="Textebene 1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2" name="Fußzeilenplatzhalter 3"/>
          <p:cNvSpPr txBox="1"/>
          <p:nvPr/>
        </p:nvSpPr>
        <p:spPr>
          <a:xfrm>
            <a:off x="4959350" y="8800941"/>
            <a:ext cx="3086101" cy="501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321467">
              <a:defRPr sz="11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sp>
        <p:nvSpPr>
          <p:cNvPr id="3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"/>
          <p:cNvSpPr/>
          <p:nvPr>
            <p:ph type="pic" idx="21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el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Titeltext</a:t>
            </a:r>
          </a:p>
        </p:txBody>
      </p:sp>
      <p:sp>
        <p:nvSpPr>
          <p:cNvPr id="42" name="Textebene 1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3" name="Fußzeilenplatzhalter 3"/>
          <p:cNvSpPr txBox="1"/>
          <p:nvPr/>
        </p:nvSpPr>
        <p:spPr>
          <a:xfrm>
            <a:off x="4449431" y="8828105"/>
            <a:ext cx="3086102" cy="50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321467">
              <a:defRPr sz="11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sp>
        <p:nvSpPr>
          <p:cNvPr id="4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2" name="Fußzeilenplatzhalter 3"/>
          <p:cNvSpPr txBox="1"/>
          <p:nvPr/>
        </p:nvSpPr>
        <p:spPr>
          <a:xfrm>
            <a:off x="4367943" y="8923173"/>
            <a:ext cx="3086102" cy="501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321467">
              <a:defRPr sz="11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1" name="Textebene 1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2" name="Fußzeilenplatzhalter 3"/>
          <p:cNvSpPr txBox="1"/>
          <p:nvPr/>
        </p:nvSpPr>
        <p:spPr>
          <a:xfrm>
            <a:off x="4625990" y="8733035"/>
            <a:ext cx="3086102" cy="50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321467">
              <a:defRPr sz="11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sp>
        <p:nvSpPr>
          <p:cNvPr id="6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ild"/>
          <p:cNvSpPr/>
          <p:nvPr>
            <p:ph type="pic" idx="21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el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2" name="Textebene 1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Fußzeilenplatzhalter 3"/>
          <p:cNvSpPr txBox="1"/>
          <p:nvPr/>
        </p:nvSpPr>
        <p:spPr>
          <a:xfrm>
            <a:off x="4245712" y="9042399"/>
            <a:ext cx="3086102" cy="50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321467">
              <a:defRPr sz="11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sp>
        <p:nvSpPr>
          <p:cNvPr id="74" name="Foliennummer"/>
          <p:cNvSpPr txBox="1"/>
          <p:nvPr>
            <p:ph type="sldNum" sz="quarter" idx="2"/>
          </p:nvPr>
        </p:nvSpPr>
        <p:spPr>
          <a:xfrm>
            <a:off x="6256724" y="9197831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ild"/>
          <p:cNvSpPr/>
          <p:nvPr>
            <p:ph type="pic" idx="21"/>
          </p:nvPr>
        </p:nvSpPr>
        <p:spPr>
          <a:xfrm>
            <a:off x="4703922" y="3389019"/>
            <a:ext cx="9639302" cy="64017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Bild"/>
          <p:cNvSpPr/>
          <p:nvPr>
            <p:ph type="pic" sz="half" idx="22"/>
          </p:nvPr>
        </p:nvSpPr>
        <p:spPr>
          <a:xfrm>
            <a:off x="7281774" y="-1330382"/>
            <a:ext cx="4978402" cy="63325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Bild"/>
          <p:cNvSpPr/>
          <p:nvPr>
            <p:ph type="pic" idx="23"/>
          </p:nvPr>
        </p:nvSpPr>
        <p:spPr>
          <a:xfrm>
            <a:off x="-3213100" y="762000"/>
            <a:ext cx="12280900" cy="84963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2" name="Fußzeilenplatzhalter 3"/>
          <p:cNvSpPr txBox="1"/>
          <p:nvPr/>
        </p:nvSpPr>
        <p:spPr>
          <a:xfrm>
            <a:off x="4802547" y="9000132"/>
            <a:ext cx="3086102" cy="50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321467">
              <a:defRPr sz="11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sp>
        <p:nvSpPr>
          <p:cNvPr id="9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 txBox="1"/>
          <p:nvPr/>
        </p:nvSpPr>
        <p:spPr>
          <a:xfrm>
            <a:off x="4959350" y="8686799"/>
            <a:ext cx="3086101" cy="50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321467">
              <a:defRPr sz="11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Titel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5" name="Foliennummer"/>
          <p:cNvSpPr txBox="1"/>
          <p:nvPr>
            <p:ph type="sldNum" sz="quarter" idx="2"/>
          </p:nvPr>
        </p:nvSpPr>
        <p:spPr>
          <a:xfrm>
            <a:off x="6297011" y="9197831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learningsnacks.de/share/25662/" TargetMode="External"/><Relationship Id="rId3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bdb-ll-sta.de" TargetMode="External"/><Relationship Id="rId4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learningsnacks.de/share/2001/" TargetMode="External"/><Relationship Id="rId3" Type="http://schemas.openxmlformats.org/officeDocument/2006/relationships/hyperlink" Target="https://www.learningsnacks.de/share/14124/" TargetMode="External"/><Relationship Id="rId4" Type="http://schemas.openxmlformats.org/officeDocument/2006/relationships/hyperlink" Target="https://www.learningsnacks.de/share/6557/" TargetMode="External"/><Relationship Id="rId5" Type="http://schemas.openxmlformats.org/officeDocument/2006/relationships/hyperlink" Target="https://www.learningsnacks.de/share/30557/" TargetMode="External"/><Relationship Id="rId6" Type="http://schemas.openxmlformats.org/officeDocument/2006/relationships/hyperlink" Target="https://wegweiserdigitaleschule.podigee.io/9-neue-episode" TargetMode="External"/><Relationship Id="rId7" Type="http://schemas.openxmlformats.org/officeDocument/2006/relationships/hyperlink" Target="https://www.learningsnacks.de/share/74170/" TargetMode="External"/><Relationship Id="rId8" Type="http://schemas.openxmlformats.org/officeDocument/2006/relationships/hyperlink" Target="https://www.learningsnacks.de/share/91160/17be76e9c95017203d9e8b8a6e3d4df1d29d0030" TargetMode="External"/><Relationship Id="rId9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www.learningsnacks.de/#/welcome?content=snacks&amp;channel=F%C3%BCr%20Lehrende" TargetMode="External"/><Relationship Id="rId4" Type="http://schemas.openxmlformats.org/officeDocument/2006/relationships/hyperlink" Target="https://www.learningsnacks.de/#/welcome?categories=cat_maths" TargetMode="External"/><Relationship Id="rId5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earningsnacks.de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earning Snack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Snacks</a:t>
            </a:r>
          </a:p>
        </p:txBody>
      </p:sp>
      <p:pic>
        <p:nvPicPr>
          <p:cNvPr id="13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747687">
            <a:off x="5383905" y="5941348"/>
            <a:ext cx="3903365" cy="3005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1460500"/>
            <a:ext cx="9753600" cy="683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feil: nach rechts 5"/>
          <p:cNvSpPr/>
          <p:nvPr/>
        </p:nvSpPr>
        <p:spPr>
          <a:xfrm rot="486812">
            <a:off x="3339971" y="1699228"/>
            <a:ext cx="1476691" cy="576809"/>
          </a:xfrm>
          <a:prstGeom prst="rightArrow">
            <a:avLst>
              <a:gd name="adj1" fmla="val 50000"/>
              <a:gd name="adj2" fmla="val 36037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85" name="Pfeil: nach rechts 5"/>
          <p:cNvSpPr/>
          <p:nvPr/>
        </p:nvSpPr>
        <p:spPr>
          <a:xfrm rot="486812">
            <a:off x="8860606" y="3721289"/>
            <a:ext cx="1476691" cy="576809"/>
          </a:xfrm>
          <a:prstGeom prst="rightArrow">
            <a:avLst>
              <a:gd name="adj1" fmla="val 50000"/>
              <a:gd name="adj2" fmla="val 36037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86" name="Pfeil: nach rechts 5"/>
          <p:cNvSpPr/>
          <p:nvPr/>
        </p:nvSpPr>
        <p:spPr>
          <a:xfrm rot="486812">
            <a:off x="4068149" y="4742032"/>
            <a:ext cx="1344845" cy="57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9" y="16200"/>
                </a:moveTo>
                <a:lnTo>
                  <a:pt x="3339" y="21600"/>
                </a:lnTo>
                <a:lnTo>
                  <a:pt x="0" y="10800"/>
                </a:lnTo>
                <a:lnTo>
                  <a:pt x="3339" y="0"/>
                </a:lnTo>
                <a:lnTo>
                  <a:pt x="3339" y="5400"/>
                </a:lnTo>
                <a:lnTo>
                  <a:pt x="21600" y="5400"/>
                </a:lnTo>
                <a:lnTo>
                  <a:pt x="21600" y="1620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187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5" grpId="2"/>
      <p:bldP build="whole" bldLvl="1" animBg="1" rev="0" advAuto="0" spid="18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74E661C0-EC0B-4DC8-BE68-5AAA623F41D9-L0-001.jpeg" descr="74E661C0-EC0B-4DC8-BE68-5AAA623F41D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6497" y="830306"/>
            <a:ext cx="8574782" cy="786394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Pfeil: nach rechts 5"/>
          <p:cNvSpPr/>
          <p:nvPr/>
        </p:nvSpPr>
        <p:spPr>
          <a:xfrm rot="486812">
            <a:off x="5775135" y="1670616"/>
            <a:ext cx="1476691" cy="630549"/>
          </a:xfrm>
          <a:prstGeom prst="rightArrow">
            <a:avLst>
              <a:gd name="adj1" fmla="val 50000"/>
              <a:gd name="adj2" fmla="val 32966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191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B91246F9-6497-4E1A-9C06-A4460591B9AF-L0-001.jpeg" descr="B91246F9-6497-4E1A-9C06-A4460591B9A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255" y="275039"/>
            <a:ext cx="9642607" cy="909196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Pfeil: nach rechts 5"/>
          <p:cNvSpPr/>
          <p:nvPr/>
        </p:nvSpPr>
        <p:spPr>
          <a:xfrm rot="486812">
            <a:off x="7953113" y="1235156"/>
            <a:ext cx="1476691" cy="576810"/>
          </a:xfrm>
          <a:prstGeom prst="rightArrow">
            <a:avLst>
              <a:gd name="adj1" fmla="val 50000"/>
              <a:gd name="adj2" fmla="val 36037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195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15796" y="8836898"/>
            <a:ext cx="901516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o erstelle ich meinen eigenen Learning Snack!"/>
          <p:cNvSpPr txBox="1"/>
          <p:nvPr>
            <p:ph type="title"/>
          </p:nvPr>
        </p:nvSpPr>
        <p:spPr>
          <a:xfrm>
            <a:off x="1270000" y="301333"/>
            <a:ext cx="10464800" cy="2540001"/>
          </a:xfrm>
          <a:prstGeom prst="rect">
            <a:avLst/>
          </a:prstGeom>
        </p:spPr>
        <p:txBody>
          <a:bodyPr/>
          <a:lstStyle>
            <a:lvl1pPr defTabSz="365759">
              <a:defRPr sz="5700"/>
            </a:lvl1pPr>
          </a:lstStyle>
          <a:p>
            <a:pPr/>
            <a:r>
              <a:t>So erstelle ich meinen eigenen Learning Snack!</a:t>
            </a:r>
          </a:p>
        </p:txBody>
      </p:sp>
      <p:pic>
        <p:nvPicPr>
          <p:cNvPr id="198" name="302430DC-6FD5-4FB5-8B34-080AE4D10D7F-L0-001.jpeg" descr="302430DC-6FD5-4FB5-8B34-080AE4D10D7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0920" y="2637612"/>
            <a:ext cx="6807220" cy="619338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Pfeil: nach rechts 5"/>
          <p:cNvSpPr/>
          <p:nvPr/>
        </p:nvSpPr>
        <p:spPr>
          <a:xfrm rot="6183479">
            <a:off x="8554738" y="7226224"/>
            <a:ext cx="1156890" cy="3537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200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82879">
              <a:defRPr sz="2800"/>
            </a:pPr>
          </a:p>
        </p:txBody>
      </p:sp>
      <p:sp>
        <p:nvSpPr>
          <p:cNvPr id="203" name="So erstelle ich meinen eigenen Learning Snack!"/>
          <p:cNvSpPr txBox="1"/>
          <p:nvPr/>
        </p:nvSpPr>
        <p:spPr>
          <a:xfrm>
            <a:off x="1269999" y="203198"/>
            <a:ext cx="10045687" cy="243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52042"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So erstelle ich meinen eigenen Learning Snack!</a:t>
            </a:r>
          </a:p>
        </p:txBody>
      </p:sp>
      <p:pic>
        <p:nvPicPr>
          <p:cNvPr id="204" name="AB9F89D4-3D7F-4F36-937E-F6464E34501C-L0-001.jpeg" descr="AB9F89D4-3D7F-4F36-937E-F6464E34501C-L0-001.jpeg"/>
          <p:cNvPicPr>
            <a:picLocks noChangeAspect="1"/>
          </p:cNvPicPr>
          <p:nvPr/>
        </p:nvPicPr>
        <p:blipFill>
          <a:blip r:embed="rId2">
            <a:extLst/>
          </a:blip>
          <a:srcRect l="684" t="684" r="684" b="684"/>
          <a:stretch>
            <a:fillRect/>
          </a:stretch>
        </p:blipFill>
        <p:spPr>
          <a:xfrm>
            <a:off x="2899346" y="2599612"/>
            <a:ext cx="6154624" cy="6574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o erstelle ich meinen eigenen Learning Snack!"/>
          <p:cNvSpPr txBox="1"/>
          <p:nvPr/>
        </p:nvSpPr>
        <p:spPr>
          <a:xfrm>
            <a:off x="1269999" y="203198"/>
            <a:ext cx="10045687" cy="243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52042"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So erstelle ich meinen eigenen Learning Snack!</a:t>
            </a:r>
          </a:p>
        </p:txBody>
      </p:sp>
      <p:sp>
        <p:nvSpPr>
          <p:cNvPr id="208" name="Probieren wir es aus!"/>
          <p:cNvSpPr txBox="1"/>
          <p:nvPr/>
        </p:nvSpPr>
        <p:spPr>
          <a:xfrm>
            <a:off x="3240134" y="4486635"/>
            <a:ext cx="6524531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Probieren wir es aus!</a:t>
            </a:r>
          </a:p>
        </p:txBody>
      </p:sp>
      <p:pic>
        <p:nvPicPr>
          <p:cNvPr id="209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 1"/>
          <p:cNvSpPr txBox="1"/>
          <p:nvPr>
            <p:ph type="title"/>
          </p:nvPr>
        </p:nvSpPr>
        <p:spPr>
          <a:xfrm>
            <a:off x="2321634" y="1219199"/>
            <a:ext cx="9034751" cy="1905002"/>
          </a:xfrm>
          <a:prstGeom prst="rect">
            <a:avLst/>
          </a:prstGeom>
        </p:spPr>
        <p:txBody>
          <a:bodyPr/>
          <a:lstStyle>
            <a:lvl1pPr defTabSz="242315">
              <a:defRPr sz="3700"/>
            </a:lvl1pPr>
          </a:lstStyle>
          <a:p>
            <a:pPr/>
            <a:r>
              <a:t>Wie kann ich Learning Snacks in meinen Unterricht integrieren?</a:t>
            </a:r>
          </a:p>
        </p:txBody>
      </p:sp>
      <p:sp>
        <p:nvSpPr>
          <p:cNvPr id="212" name="Inhaltsplatzhalter 2"/>
          <p:cNvSpPr txBox="1"/>
          <p:nvPr>
            <p:ph type="body" sz="half" idx="1"/>
          </p:nvPr>
        </p:nvSpPr>
        <p:spPr>
          <a:xfrm>
            <a:off x="1513771" y="3278692"/>
            <a:ext cx="7848604" cy="4305303"/>
          </a:xfrm>
          <a:prstGeom prst="rect">
            <a:avLst/>
          </a:prstGeom>
        </p:spPr>
        <p:txBody>
          <a:bodyPr/>
          <a:lstStyle/>
          <a:p>
            <a:pPr marL="388936" indent="-388936" defTabSz="224026">
              <a:spcBef>
                <a:spcPts val="1700"/>
              </a:spcBef>
              <a:buBlip>
                <a:blip r:embed="rId2"/>
              </a:buBlip>
              <a:defRPr sz="2400"/>
            </a:pPr>
            <a:r>
              <a:t>als Wiederholung</a:t>
            </a:r>
          </a:p>
          <a:p>
            <a:pPr marL="388936" indent="-388936" defTabSz="224026">
              <a:spcBef>
                <a:spcPts val="1700"/>
              </a:spcBef>
              <a:buBlip>
                <a:blip r:embed="rId2"/>
              </a:buBlip>
              <a:defRPr sz="2400"/>
            </a:pPr>
            <a:r>
              <a:t>als Übung</a:t>
            </a:r>
          </a:p>
          <a:p>
            <a:pPr marL="388936" indent="-388936" defTabSz="224026">
              <a:spcBef>
                <a:spcPts val="1700"/>
              </a:spcBef>
              <a:buBlip>
                <a:blip r:embed="rId2"/>
              </a:buBlip>
              <a:defRPr sz="2400"/>
            </a:pPr>
            <a:r>
              <a:t>als Sicherung</a:t>
            </a:r>
          </a:p>
          <a:p>
            <a:pPr marL="388936" indent="-388936" defTabSz="224026">
              <a:spcBef>
                <a:spcPts val="1700"/>
              </a:spcBef>
              <a:buBlip>
                <a:blip r:embed="rId2"/>
              </a:buBlip>
              <a:defRPr sz="2400"/>
            </a:pPr>
            <a:r>
              <a:t>als Erarbeitung (Stichwort: Flipped Classroom)</a:t>
            </a:r>
          </a:p>
          <a:p>
            <a:pPr marL="0" indent="0" defTabSz="224026">
              <a:spcBef>
                <a:spcPts val="1700"/>
              </a:spcBef>
              <a:buSzTx/>
              <a:buNone/>
              <a:defRPr sz="2400"/>
            </a:pPr>
            <a:r>
              <a:t>… auch erstellt durch die Schüler und Schülerinnen!!!</a:t>
            </a:r>
          </a:p>
        </p:txBody>
      </p:sp>
      <p:sp>
        <p:nvSpPr>
          <p:cNvPr id="213" name="Fußzeilenplatzhalter 3"/>
          <p:cNvSpPr txBox="1"/>
          <p:nvPr/>
        </p:nvSpPr>
        <p:spPr>
          <a:xfrm>
            <a:off x="4702600" y="7689568"/>
            <a:ext cx="3291843" cy="632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14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pic>
        <p:nvPicPr>
          <p:cNvPr id="214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el 1"/>
          <p:cNvSpPr txBox="1"/>
          <p:nvPr/>
        </p:nvSpPr>
        <p:spPr>
          <a:xfrm>
            <a:off x="0" y="203199"/>
            <a:ext cx="9513142" cy="178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100000" lnSpcReduction="0"/>
          </a:bodyPr>
          <a:lstStyle>
            <a:lvl1pPr defTabSz="234671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Wie kann ich einen Learning Snack in meinen Unterricht integrieren?</a:t>
            </a:r>
          </a:p>
        </p:txBody>
      </p:sp>
      <p:sp>
        <p:nvSpPr>
          <p:cNvPr id="217" name="via QR-Code, wenn Sie mobile Endgeräte nutz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0053" indent="-250053" defTabSz="253960">
              <a:spcBef>
                <a:spcPts val="1900"/>
              </a:spcBef>
              <a:buBlip>
                <a:blip r:embed="rId2"/>
              </a:buBlip>
              <a:defRPr sz="2800"/>
            </a:pPr>
            <a:r>
              <a:t>via QR-Code, wenn Sie mobile Endgeräte nutzen</a:t>
            </a:r>
          </a:p>
          <a:p>
            <a:pPr marL="250053" indent="-250053" defTabSz="253960">
              <a:spcBef>
                <a:spcPts val="1900"/>
              </a:spcBef>
              <a:buBlip>
                <a:blip r:embed="rId2"/>
              </a:buBlip>
              <a:defRPr sz="2800"/>
            </a:pPr>
            <a:r>
              <a:t>als Link oder Vollbild-Link, wenn Sie mit einer Tafelsoftware o. ä. arbeiten</a:t>
            </a:r>
          </a:p>
          <a:p>
            <a:pPr marL="250053" indent="-250053" defTabSz="253960">
              <a:spcBef>
                <a:spcPts val="1900"/>
              </a:spcBef>
              <a:buBlip>
                <a:blip r:embed="rId2"/>
              </a:buBlip>
              <a:defRPr sz="2800"/>
            </a:pPr>
            <a:r>
              <a:t>als Einbettungs-Link, wenn Sie zum Beispiel mit </a:t>
            </a:r>
            <a:r>
              <a:rPr i="1">
                <a:latin typeface="Calibri"/>
                <a:ea typeface="Calibri"/>
                <a:cs typeface="Calibri"/>
                <a:sym typeface="Calibri"/>
              </a:rPr>
              <a:t>mebis</a:t>
            </a:r>
            <a:r>
              <a:t> arbeiten</a:t>
            </a:r>
          </a:p>
          <a:p>
            <a:pPr marL="250053" indent="-250053" defTabSz="253960">
              <a:spcBef>
                <a:spcPts val="1900"/>
              </a:spcBef>
              <a:buBlip>
                <a:blip r:embed="rId2"/>
              </a:buBlip>
              <a:defRPr sz="2800"/>
            </a:pPr>
            <a:r>
              <a:t>Freischalten als </a:t>
            </a:r>
            <a:r>
              <a:rPr i="1">
                <a:latin typeface="Calibri"/>
                <a:ea typeface="Calibri"/>
                <a:cs typeface="Calibri"/>
                <a:sym typeface="Calibri"/>
              </a:rPr>
              <a:t>öffentlich</a:t>
            </a:r>
            <a:r>
              <a:t>, so dass Ihre Klassen diese jederzeit nutzen können. (z. B. in einem Channel)</a:t>
            </a:r>
          </a:p>
        </p:txBody>
      </p:sp>
      <p:pic>
        <p:nvPicPr>
          <p:cNvPr id="218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el 1"/>
          <p:cNvSpPr txBox="1"/>
          <p:nvPr/>
        </p:nvSpPr>
        <p:spPr>
          <a:xfrm>
            <a:off x="1182484" y="488083"/>
            <a:ext cx="9513142" cy="232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100000" lnSpcReduction="0"/>
          </a:bodyPr>
          <a:lstStyle>
            <a:lvl1pPr defTabSz="295750">
              <a:defRPr sz="4600">
                <a:solidFill>
                  <a:srgbClr val="FFFFFF"/>
                </a:solidFill>
              </a:defRPr>
            </a:lvl1pPr>
          </a:lstStyle>
          <a:p>
            <a:pPr/>
            <a:r>
              <a:t>Wie kann ich einen Learning Snack in meinen Unterricht integrieren?</a:t>
            </a:r>
          </a:p>
        </p:txBody>
      </p:sp>
      <p:sp>
        <p:nvSpPr>
          <p:cNvPr id="221" name="Learning Snacks Gaming"/>
          <p:cNvSpPr txBox="1"/>
          <p:nvPr/>
        </p:nvSpPr>
        <p:spPr>
          <a:xfrm>
            <a:off x="1260162" y="3875473"/>
            <a:ext cx="7741037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Learning Snacks Gaming</a:t>
            </a:r>
          </a:p>
        </p:txBody>
      </p:sp>
      <p:pic>
        <p:nvPicPr>
          <p:cNvPr id="222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Bewertungsvorschlag"/>
          <p:cNvSpPr txBox="1"/>
          <p:nvPr>
            <p:ph type="title"/>
          </p:nvPr>
        </p:nvSpPr>
        <p:spPr>
          <a:xfrm>
            <a:off x="360185" y="203200"/>
            <a:ext cx="11617711" cy="2540000"/>
          </a:xfrm>
          <a:prstGeom prst="rect">
            <a:avLst/>
          </a:prstGeom>
        </p:spPr>
        <p:txBody>
          <a:bodyPr/>
          <a:lstStyle/>
          <a:p>
            <a:pPr/>
            <a:r>
              <a:t>Bewertungsvorschlag</a:t>
            </a:r>
          </a:p>
        </p:txBody>
      </p:sp>
      <p:pic>
        <p:nvPicPr>
          <p:cNvPr id="225" name="BABFEFC6-335E-46C1-AF2D-329F71536A5A-L0-001.jpeg" descr="BABFEFC6-335E-46C1-AF2D-329F71536A5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589426">
            <a:off x="2727512" y="2976625"/>
            <a:ext cx="5234140" cy="511618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Quelle: FrauSonnig…"/>
          <p:cNvSpPr txBox="1"/>
          <p:nvPr/>
        </p:nvSpPr>
        <p:spPr>
          <a:xfrm>
            <a:off x="8863300" y="7443423"/>
            <a:ext cx="2313351" cy="7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t>Quelle: FrauSonnig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CC BY SA 4.0</a:t>
            </a:r>
          </a:p>
        </p:txBody>
      </p:sp>
      <p:pic>
        <p:nvPicPr>
          <p:cNvPr id="227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earning Sn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Snacks</a:t>
            </a:r>
          </a:p>
        </p:txBody>
      </p:sp>
      <p:sp>
        <p:nvSpPr>
          <p:cNvPr id="140" name="webbasie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344" indent="-474344" defTabSz="379474">
              <a:spcBef>
                <a:spcPts val="2900"/>
              </a:spcBef>
              <a:buBlip>
                <a:blip r:embed="rId2"/>
              </a:buBlip>
              <a:defRPr sz="2900"/>
            </a:pPr>
            <a:r>
              <a:t>webbasiert</a:t>
            </a:r>
          </a:p>
          <a:p>
            <a:pPr marL="474344" indent="-474344" defTabSz="379474">
              <a:spcBef>
                <a:spcPts val="2900"/>
              </a:spcBef>
              <a:buBlip>
                <a:blip r:embed="rId2"/>
              </a:buBlip>
              <a:defRPr sz="2900"/>
            </a:pPr>
            <a:r>
              <a:t>Anmeldung durch Lehrkraft, keine Schülerdaten</a:t>
            </a:r>
          </a:p>
          <a:p>
            <a:pPr marL="474344" indent="-474344" defTabSz="379474">
              <a:spcBef>
                <a:spcPts val="2900"/>
              </a:spcBef>
              <a:buBlip>
                <a:blip r:embed="rId2"/>
              </a:buBlip>
              <a:defRPr sz="2900"/>
            </a:pPr>
            <a:r>
              <a:t>Möglichkeit, Klassen, Channels anzulegen</a:t>
            </a:r>
          </a:p>
          <a:p>
            <a:pPr marL="474344" indent="-474344" defTabSz="379474">
              <a:spcBef>
                <a:spcPts val="2900"/>
              </a:spcBef>
              <a:buBlip>
                <a:blip r:embed="rId2"/>
              </a:buBlip>
              <a:defRPr sz="2900"/>
            </a:pPr>
            <a:r>
              <a:t>aufgebaut wie Chatverlauf</a:t>
            </a:r>
          </a:p>
          <a:p>
            <a:pPr marL="474344" indent="-474344" defTabSz="379474">
              <a:spcBef>
                <a:spcPts val="2900"/>
              </a:spcBef>
              <a:buBlip>
                <a:blip r:embed="rId2"/>
              </a:buBlip>
              <a:defRPr sz="2900"/>
            </a:pPr>
            <a:r>
              <a:t>sinnvoll zur Erarbeitung und Wiederholung von Themen</a:t>
            </a:r>
          </a:p>
        </p:txBody>
      </p:sp>
      <p:pic>
        <p:nvPicPr>
          <p:cNvPr id="141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6"/>
            <a:ext cx="901516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el 1"/>
          <p:cNvSpPr txBox="1"/>
          <p:nvPr>
            <p:ph type="title"/>
          </p:nvPr>
        </p:nvSpPr>
        <p:spPr>
          <a:xfrm>
            <a:off x="777987" y="520699"/>
            <a:ext cx="11448826" cy="1905002"/>
          </a:xfrm>
          <a:prstGeom prst="rect">
            <a:avLst/>
          </a:prstGeom>
        </p:spPr>
        <p:txBody>
          <a:bodyPr/>
          <a:lstStyle>
            <a:lvl1pPr defTabSz="205738">
              <a:defRPr sz="3100"/>
            </a:lvl1pPr>
          </a:lstStyle>
          <a:p>
            <a:pPr/>
            <a:r>
              <a:t>Was mache ich, wenn ich mich nächste Woche nicht mehr genau an die Inhalte von heute erinnern kann?</a:t>
            </a:r>
          </a:p>
        </p:txBody>
      </p:sp>
      <p:sp>
        <p:nvSpPr>
          <p:cNvPr id="230" name="Inhaltsplatzhalter 2"/>
          <p:cNvSpPr txBox="1"/>
          <p:nvPr>
            <p:ph type="body" sz="half" idx="1"/>
          </p:nvPr>
        </p:nvSpPr>
        <p:spPr>
          <a:xfrm>
            <a:off x="1102376" y="3098126"/>
            <a:ext cx="11682381" cy="4135796"/>
          </a:xfrm>
          <a:prstGeom prst="rect">
            <a:avLst/>
          </a:prstGeom>
        </p:spPr>
        <p:txBody>
          <a:bodyPr/>
          <a:lstStyle/>
          <a:p>
            <a:pPr marL="528955" indent="-528955" defTabSz="448055">
              <a:spcBef>
                <a:spcPts val="3500"/>
              </a:spcBef>
              <a:buBlip>
                <a:blip r:embed="rId2"/>
              </a:buBlip>
              <a:defRPr sz="3300"/>
            </a:pPr>
            <a:r>
              <a:t>Präsentation auf der Seite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bdb-ll-sta.de</a:t>
            </a:r>
            <a:r>
              <a:t> </a:t>
            </a:r>
          </a:p>
          <a:p>
            <a:pPr marL="528955" indent="-528955" defTabSz="448055">
              <a:spcBef>
                <a:spcPts val="3500"/>
              </a:spcBef>
              <a:buBlip>
                <a:blip r:embed="rId2"/>
              </a:buBlip>
              <a:defRPr sz="3300"/>
            </a:pPr>
            <a:r>
              <a:t>Tutorials auf Learningsnack.de</a:t>
            </a:r>
          </a:p>
          <a:p>
            <a:pPr lvl="2" marL="0" indent="1120139" defTabSz="448055">
              <a:spcBef>
                <a:spcPts val="600"/>
              </a:spcBef>
              <a:buSzTx/>
              <a:buNone/>
              <a:defRPr sz="2300"/>
            </a:pPr>
            <a:r>
              <a:t>	(Auswahl auf der folgenden Seite)</a:t>
            </a:r>
          </a:p>
        </p:txBody>
      </p:sp>
      <p:sp>
        <p:nvSpPr>
          <p:cNvPr id="231" name="Fußzeilenplatzhalter 3"/>
          <p:cNvSpPr txBox="1"/>
          <p:nvPr/>
        </p:nvSpPr>
        <p:spPr>
          <a:xfrm>
            <a:off x="4702600" y="7689568"/>
            <a:ext cx="3291843" cy="632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14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pic>
        <p:nvPicPr>
          <p:cNvPr id="232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... noch ein paar Snacks, um das Neue zu sichern 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pPr/>
            <a:r>
              <a:t>... noch ein paar Snacks, um das Neue zu sichern ...</a:t>
            </a:r>
          </a:p>
        </p:txBody>
      </p:sp>
      <p:sp>
        <p:nvSpPr>
          <p:cNvPr id="235" name="„Lust auf einen Learningsnack“ v. M. Heusinger"/>
          <p:cNvSpPr txBox="1"/>
          <p:nvPr/>
        </p:nvSpPr>
        <p:spPr>
          <a:xfrm>
            <a:off x="1448921" y="5087575"/>
            <a:ext cx="9866485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 u="sng">
                <a:solidFill>
                  <a:srgbClr val="FFFFFF"/>
                </a:solid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„Lust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auf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einen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Learningsnack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“ v. M.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Heusinger</a:t>
            </a:r>
          </a:p>
        </p:txBody>
      </p:sp>
      <p:sp>
        <p:nvSpPr>
          <p:cNvPr id="236" name="„Was sind eigentlich Learningsnacks?“ v. M. Rattler"/>
          <p:cNvSpPr txBox="1"/>
          <p:nvPr/>
        </p:nvSpPr>
        <p:spPr>
          <a:xfrm>
            <a:off x="1312359" y="2576921"/>
            <a:ext cx="10446348" cy="63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u="sng">
                <a:solidFill>
                  <a:srgbClr val="FFFFFF"/>
                </a:solid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„Was sind eigentlich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Learningsnacks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?“ v. M. Rattler</a:t>
            </a:r>
          </a:p>
        </p:txBody>
      </p:sp>
      <p:sp>
        <p:nvSpPr>
          <p:cNvPr id="237" name="„Die Elemente eines Learningsnacks“ v. Fortbilder"/>
          <p:cNvSpPr txBox="1"/>
          <p:nvPr/>
        </p:nvSpPr>
        <p:spPr>
          <a:xfrm>
            <a:off x="1245434" y="3458848"/>
            <a:ext cx="10273459" cy="63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u="sng">
                <a:solidFill>
                  <a:srgbClr val="FFFFFF"/>
                </a:solid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„Die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Elemente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eines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Learningsnacks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“ v.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Fortbilder</a:t>
            </a:r>
          </a:p>
        </p:txBody>
      </p:sp>
      <p:sp>
        <p:nvSpPr>
          <p:cNvPr id="238" name="„Wie funktioniert der Classroom?“ v. M. Wirth"/>
          <p:cNvSpPr txBox="1"/>
          <p:nvPr/>
        </p:nvSpPr>
        <p:spPr>
          <a:xfrm>
            <a:off x="1616209" y="4330700"/>
            <a:ext cx="9429842" cy="63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u="sng">
                <a:solidFill>
                  <a:srgbClr val="FFFFFF"/>
                </a:solid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„Wie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funktioniert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der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 Classroom?“ v. M. Wirth</a:t>
            </a:r>
          </a:p>
        </p:txBody>
      </p:sp>
      <p:sp>
        <p:nvSpPr>
          <p:cNvPr id="239" name="Einsatz von Learningsnack im Unterricht (Podcast)"/>
          <p:cNvSpPr txBox="1"/>
          <p:nvPr/>
        </p:nvSpPr>
        <p:spPr>
          <a:xfrm>
            <a:off x="1052357" y="5844451"/>
            <a:ext cx="10557546" cy="630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BF00FF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Einsatz von Learningsnack im Unterricht (Podcast)</a:t>
            </a:r>
          </a:p>
        </p:txBody>
      </p:sp>
      <p:sp>
        <p:nvSpPr>
          <p:cNvPr id="240" name="Neue Funktionen im Juni 2020"/>
          <p:cNvSpPr txBox="1"/>
          <p:nvPr/>
        </p:nvSpPr>
        <p:spPr>
          <a:xfrm>
            <a:off x="3147450" y="6676347"/>
            <a:ext cx="6367360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BF00FF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Neue Funktionen im Juni 2020</a:t>
            </a:r>
          </a:p>
        </p:txBody>
      </p:sp>
      <p:sp>
        <p:nvSpPr>
          <p:cNvPr id="241" name="Neue Funktion im Oktober 2020"/>
          <p:cNvSpPr txBox="1"/>
          <p:nvPr/>
        </p:nvSpPr>
        <p:spPr>
          <a:xfrm>
            <a:off x="3249495" y="7583265"/>
            <a:ext cx="6572076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BF00FF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Neue Funktion im Oktober 2020</a:t>
            </a:r>
          </a:p>
        </p:txBody>
      </p:sp>
      <p:pic>
        <p:nvPicPr>
          <p:cNvPr id="242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feld 6"/>
          <p:cNvSpPr txBox="1"/>
          <p:nvPr/>
        </p:nvSpPr>
        <p:spPr>
          <a:xfrm>
            <a:off x="7028877" y="7666844"/>
            <a:ext cx="6361115" cy="8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Ralf Loheit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Medienpädagogischer Berater digitale Bildung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für die Landkreise Landsberg/Lech und Starnberg</a:t>
            </a:r>
          </a:p>
        </p:txBody>
      </p:sp>
      <p:pic>
        <p:nvPicPr>
          <p:cNvPr id="245" name="iu.jpeg" descr="i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4946" y="6534236"/>
            <a:ext cx="1836799" cy="1034653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Kleine digitale Snacks I…"/>
          <p:cNvSpPr txBox="1"/>
          <p:nvPr/>
        </p:nvSpPr>
        <p:spPr>
          <a:xfrm>
            <a:off x="2320409" y="2186045"/>
            <a:ext cx="8911336" cy="2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Kleine digitale Snacks I</a:t>
            </a:r>
          </a:p>
          <a:p>
            <a:pPr>
              <a:defRPr sz="5000">
                <a:solidFill>
                  <a:srgbClr val="FFFFFF"/>
                </a:solidFill>
              </a:defRPr>
            </a:pPr>
            <a:r>
              <a:t>-</a:t>
            </a:r>
          </a:p>
          <a:p>
            <a:pPr>
              <a:defRPr sz="5000">
                <a:solidFill>
                  <a:srgbClr val="FFFFFF"/>
                </a:solidFill>
              </a:defRPr>
            </a:pPr>
            <a:r>
              <a:t>Learning Snacks</a:t>
            </a:r>
          </a:p>
        </p:txBody>
      </p:sp>
      <p:sp>
        <p:nvSpPr>
          <p:cNvPr id="247" name="Textfeld 3"/>
          <p:cNvSpPr txBox="1"/>
          <p:nvPr/>
        </p:nvSpPr>
        <p:spPr>
          <a:xfrm rot="21243307">
            <a:off x="3204420" y="4866865"/>
            <a:ext cx="5855007" cy="195833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Vielen Dank und viel Erfolg bei der Umsetzung!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R. Loheit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Medie</a:t>
            </a:r>
            <a:r>
              <a:t>n</a:t>
            </a:r>
            <a:r>
              <a:t>pädagogischer Berater digitale Bildung (mBdB)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für die Landkreise Landsberg/Lech und Starnberg          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www.</a:t>
            </a:r>
            <a:r>
              <a:t>bdb</a:t>
            </a:r>
            <a:r>
              <a:t>-ll-sta.de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mail@</a:t>
            </a:r>
            <a:r>
              <a:t>bdb</a:t>
            </a:r>
            <a:r>
              <a:t>-ll-sta.de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el 1"/>
          <p:cNvSpPr txBox="1"/>
          <p:nvPr>
            <p:ph type="title"/>
          </p:nvPr>
        </p:nvSpPr>
        <p:spPr>
          <a:xfrm>
            <a:off x="2578099" y="520699"/>
            <a:ext cx="8285699" cy="1905002"/>
          </a:xfrm>
          <a:prstGeom prst="rect">
            <a:avLst/>
          </a:prstGeom>
        </p:spPr>
        <p:txBody>
          <a:bodyPr/>
          <a:lstStyle>
            <a:lvl1pPr defTabSz="365759">
              <a:defRPr sz="5600"/>
            </a:lvl1pPr>
          </a:lstStyle>
          <a:p>
            <a:pPr/>
            <a:r>
              <a:t>Quellenangaben / Bildernachweis</a:t>
            </a:r>
          </a:p>
        </p:txBody>
      </p:sp>
      <p:sp>
        <p:nvSpPr>
          <p:cNvPr id="250" name="Inhaltsplatzhalter 2"/>
          <p:cNvSpPr txBox="1"/>
          <p:nvPr>
            <p:ph type="body" sz="half" idx="1"/>
          </p:nvPr>
        </p:nvSpPr>
        <p:spPr>
          <a:xfrm>
            <a:off x="969152" y="3295650"/>
            <a:ext cx="11564096" cy="3401263"/>
          </a:xfrm>
          <a:prstGeom prst="rect">
            <a:avLst/>
          </a:prstGeom>
        </p:spPr>
        <p:txBody>
          <a:bodyPr/>
          <a:lstStyle/>
          <a:p>
            <a:pPr marL="0" indent="0" defTabSz="370331">
              <a:spcBef>
                <a:spcPts val="2900"/>
              </a:spcBef>
              <a:buSzTx/>
              <a:buNone/>
              <a:defRPr sz="2592"/>
            </a:pPr>
            <a:r>
              <a:t>Die Bilder sind entweder Screenshots der Seite Learningsnacks.de (erstellt 25.11.2019 oder 27.10.2020) oder CC0-Bildmaterial von Pixabay.</a:t>
            </a:r>
          </a:p>
          <a:p>
            <a:pPr marL="0" indent="0" defTabSz="370331">
              <a:spcBef>
                <a:spcPts val="2900"/>
              </a:spcBef>
              <a:buSzTx/>
              <a:buNone/>
              <a:defRPr sz="2592"/>
            </a:pPr>
            <a:r>
              <a:t>Die Präsentation oder auch Inhalte davon stehen unter CC-BY-SA (R. Loheit),  sofern sie nicht von anderen Rechten betroffen sind.</a:t>
            </a:r>
          </a:p>
        </p:txBody>
      </p:sp>
      <p:sp>
        <p:nvSpPr>
          <p:cNvPr id="251" name="Fußzeilenplatzhalter 3"/>
          <p:cNvSpPr txBox="1"/>
          <p:nvPr/>
        </p:nvSpPr>
        <p:spPr>
          <a:xfrm>
            <a:off x="4638485" y="7676746"/>
            <a:ext cx="3291842" cy="632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1400">
                <a:solidFill>
                  <a:srgbClr val="888888"/>
                </a:solidFill>
              </a:defRPr>
            </a:lvl1pPr>
          </a:lstStyle>
          <a:p>
            <a:pPr/>
            <a:r>
              <a:t> R. Loheit mBdB für Landsberg/Lech und Starnberg              </a:t>
            </a:r>
          </a:p>
        </p:txBody>
      </p:sp>
      <p:pic>
        <p:nvPicPr>
          <p:cNvPr id="252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eispiele für Learning Sna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Beispiele für Learning Snacks</a:t>
            </a:r>
          </a:p>
        </p:txBody>
      </p:sp>
      <p:sp>
        <p:nvSpPr>
          <p:cNvPr id="144" name="zur Erarbeitung eines neuen Thema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zur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Erarbeitung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eines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neuen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 Themas</a:t>
            </a:r>
          </a:p>
          <a:p>
            <a:pPr>
              <a:buBlip>
                <a:blip r:embed="rId2"/>
              </a:buBlip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zur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Wiederholung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eines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 Themas</a:t>
            </a:r>
          </a:p>
        </p:txBody>
      </p:sp>
      <p:pic>
        <p:nvPicPr>
          <p:cNvPr id="145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o finde ich Learning Snack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 finde ich Learning Snacks?</a:t>
            </a:r>
          </a:p>
        </p:txBody>
      </p:sp>
      <p:sp>
        <p:nvSpPr>
          <p:cNvPr id="148" name="www.learningsnacks.de"/>
          <p:cNvSpPr txBox="1"/>
          <p:nvPr/>
        </p:nvSpPr>
        <p:spPr>
          <a:xfrm>
            <a:off x="1649343" y="3234093"/>
            <a:ext cx="7030230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www.learningsnacks.de</a:t>
            </a:r>
          </a:p>
        </p:txBody>
      </p:sp>
      <p:pic>
        <p:nvPicPr>
          <p:cNvPr id="14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4884" y="4876800"/>
            <a:ext cx="5235033" cy="3920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ie finde ich passende Snacks für meinen Unterrich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8">
              <a:defRPr sz="5000"/>
            </a:lvl1pPr>
          </a:lstStyle>
          <a:p>
            <a:pPr/>
            <a:r>
              <a:t>Wie finde ich passende Snacks für meinen Unterricht?</a:t>
            </a:r>
          </a:p>
        </p:txBody>
      </p:sp>
      <p:pic>
        <p:nvPicPr>
          <p:cNvPr id="153" name="65C49012-0D7E-4025-93C4-1AE7A6913027-L0-001.jpeg" descr="65C49012-0D7E-4025-93C4-1AE7A691302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114" y="2860177"/>
            <a:ext cx="10923631" cy="666030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Pfeil: nach rechts 6"/>
          <p:cNvSpPr/>
          <p:nvPr/>
        </p:nvSpPr>
        <p:spPr>
          <a:xfrm rot="16200000">
            <a:off x="3948388" y="3752403"/>
            <a:ext cx="1187495" cy="3631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55" name="Pfeil: nach rechts 6"/>
          <p:cNvSpPr/>
          <p:nvPr/>
        </p:nvSpPr>
        <p:spPr>
          <a:xfrm rot="16200000">
            <a:off x="5805182" y="3752403"/>
            <a:ext cx="1187495" cy="3631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56" name="Pfeil: nach rechts 6"/>
          <p:cNvSpPr/>
          <p:nvPr/>
        </p:nvSpPr>
        <p:spPr>
          <a:xfrm rot="16200000">
            <a:off x="4938274" y="3813892"/>
            <a:ext cx="1187495" cy="240166"/>
          </a:xfrm>
          <a:prstGeom prst="rightArrow">
            <a:avLst>
              <a:gd name="adj1" fmla="val 50000"/>
              <a:gd name="adj2" fmla="val 75603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57" name="Pfeil: nach rechts 6"/>
          <p:cNvSpPr/>
          <p:nvPr/>
        </p:nvSpPr>
        <p:spPr>
          <a:xfrm rot="16200000">
            <a:off x="9205870" y="3752403"/>
            <a:ext cx="1187495" cy="3631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158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08561" y="8823645"/>
            <a:ext cx="901516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4" grpId="1"/>
      <p:bldP build="whole" bldLvl="1" animBg="1" rev="0" advAuto="0" spid="156" grpId="3"/>
      <p:bldP build="whole" bldLvl="1" animBg="1" rev="0" advAuto="0" spid="15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as mache ich, wenn ich keinen passenden Snack find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8">
              <a:defRPr sz="5000"/>
            </a:lvl1pPr>
          </a:lstStyle>
          <a:p>
            <a:pPr/>
            <a:r>
              <a:t>Was mache ich, wenn ich keinen passenden Snack finde?</a:t>
            </a:r>
          </a:p>
        </p:txBody>
      </p:sp>
      <p:sp>
        <p:nvSpPr>
          <p:cNvPr id="161" name="Textfeld 7"/>
          <p:cNvSpPr txBox="1"/>
          <p:nvPr/>
        </p:nvSpPr>
        <p:spPr>
          <a:xfrm>
            <a:off x="9318645" y="6095501"/>
            <a:ext cx="2732730" cy="2416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defTabSz="321467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selber erstellen – dafür sind wir ja heute hier …</a:t>
            </a:r>
          </a:p>
        </p:txBody>
      </p:sp>
      <p:pic>
        <p:nvPicPr>
          <p:cNvPr id="162" name="65C49012-0D7E-4025-93C4-1AE7A6913027-L0-001.jpeg" descr="65C49012-0D7E-4025-93C4-1AE7A691302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3715756"/>
            <a:ext cx="7806084" cy="475949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Pfeil: nach rechts 5"/>
          <p:cNvSpPr/>
          <p:nvPr/>
        </p:nvSpPr>
        <p:spPr>
          <a:xfrm rot="6183479">
            <a:off x="7859341" y="3162439"/>
            <a:ext cx="1187495" cy="3631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164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63" grpId="3"/>
      <p:bldP build="whole" bldLvl="1" animBg="1" rev="0" advAuto="0" spid="1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o erstelle ich meinen eigenen Learning Snack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5759">
              <a:defRPr sz="5700"/>
            </a:lvl1pPr>
          </a:lstStyle>
          <a:p>
            <a:pPr/>
            <a:r>
              <a:t>So erstelle ich meinen eigenen Learning Snack!</a:t>
            </a:r>
          </a:p>
        </p:txBody>
      </p:sp>
      <p:pic>
        <p:nvPicPr>
          <p:cNvPr id="167" name="302430DC-6FD5-4FB5-8B34-080AE4D10D7F-L0-001.jpeg" descr="302430DC-6FD5-4FB5-8B34-080AE4D10D7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0920" y="2637612"/>
            <a:ext cx="6807220" cy="619338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feil: nach rechts 5"/>
          <p:cNvSpPr/>
          <p:nvPr/>
        </p:nvSpPr>
        <p:spPr>
          <a:xfrm rot="6183479">
            <a:off x="8554738" y="7226224"/>
            <a:ext cx="1156890" cy="3537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69" name="Pfeil: nach rechts 5"/>
          <p:cNvSpPr/>
          <p:nvPr/>
        </p:nvSpPr>
        <p:spPr>
          <a:xfrm rot="486812">
            <a:off x="1701625" y="3274933"/>
            <a:ext cx="1476691" cy="437730"/>
          </a:xfrm>
          <a:prstGeom prst="rightArrow">
            <a:avLst>
              <a:gd name="adj1" fmla="val 50000"/>
              <a:gd name="adj2" fmla="val 47488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70" name="Pfeil: nach rechts 5"/>
          <p:cNvSpPr/>
          <p:nvPr/>
        </p:nvSpPr>
        <p:spPr>
          <a:xfrm rot="9272655">
            <a:off x="6597195" y="2564063"/>
            <a:ext cx="1156890" cy="3537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71" name="Pfeil: nach rechts 5"/>
          <p:cNvSpPr/>
          <p:nvPr/>
        </p:nvSpPr>
        <p:spPr>
          <a:xfrm rot="9272655">
            <a:off x="6432458" y="5519289"/>
            <a:ext cx="1479920" cy="412553"/>
          </a:xfrm>
          <a:prstGeom prst="rightArrow">
            <a:avLst>
              <a:gd name="adj1" fmla="val 50000"/>
              <a:gd name="adj2" fmla="val 43254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172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4"/>
      <p:bldP build="whole" bldLvl="1" animBg="1" rev="0" advAuto="0" spid="171" grpId="2"/>
      <p:bldP build="whole" bldLvl="1" animBg="1" rev="0" advAuto="0" spid="169" grpId="3"/>
      <p:bldP build="whole" bldLvl="1" animBg="1" rev="0" advAuto="0" spid="1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o erstelle ich meinen eigenen Learning Snack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5759">
              <a:defRPr sz="5700"/>
            </a:lvl1pPr>
          </a:lstStyle>
          <a:p>
            <a:pPr/>
            <a:r>
              <a:t>So erstelle ich meinen eigenen Learning Snack!</a:t>
            </a:r>
          </a:p>
        </p:txBody>
      </p:sp>
      <p:pic>
        <p:nvPicPr>
          <p:cNvPr id="175" name="302430DC-6FD5-4FB5-8B34-080AE4D10D7F-L0-001.jpeg" descr="302430DC-6FD5-4FB5-8B34-080AE4D10D7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0920" y="2637612"/>
            <a:ext cx="6807220" cy="619338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Pfeil: nach rechts 5"/>
          <p:cNvSpPr/>
          <p:nvPr/>
        </p:nvSpPr>
        <p:spPr>
          <a:xfrm rot="486812">
            <a:off x="1701625" y="3274933"/>
            <a:ext cx="1476691" cy="437730"/>
          </a:xfrm>
          <a:prstGeom prst="rightArrow">
            <a:avLst>
              <a:gd name="adj1" fmla="val 50000"/>
              <a:gd name="adj2" fmla="val 47488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177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A46F9979-8CF0-4FFA-9630-AD537384E3AA-L0-001.jpeg" descr="A46F9979-8CF0-4FFA-9630-AD537384E3A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295" y="585547"/>
            <a:ext cx="9224693" cy="858250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Pfeil: nach rechts 5"/>
          <p:cNvSpPr/>
          <p:nvPr/>
        </p:nvSpPr>
        <p:spPr>
          <a:xfrm rot="486812">
            <a:off x="964488" y="1264890"/>
            <a:ext cx="1476691" cy="437730"/>
          </a:xfrm>
          <a:prstGeom prst="rightArrow">
            <a:avLst>
              <a:gd name="adj1" fmla="val 50000"/>
              <a:gd name="adj2" fmla="val 47488"/>
            </a:avLst>
          </a:prstGeom>
          <a:solidFill>
            <a:srgbClr val="FF0000"/>
          </a:solidFill>
          <a:ln w="3175">
            <a:solidFill>
              <a:srgbClr val="32538F"/>
            </a:solidFill>
            <a:miter/>
          </a:ln>
          <a:effectLst>
            <a:outerShdw sx="100000" sy="100000" kx="0" ky="0" algn="b" rotWithShape="0" blurRad="381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321467">
              <a:defRPr sz="2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pic>
        <p:nvPicPr>
          <p:cNvPr id="181" name="Bildschirmfoto 2020-10-27 um 20.19.41.png" descr="Bildschirmfoto 2020-10-27 um 20.19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2214" y="8823645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FFFFFF"/>
      </a:dk1>
      <a:lt1>
        <a:srgbClr val="BF00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