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313" r:id="rId3"/>
    <p:sldId id="257" r:id="rId4"/>
    <p:sldId id="258" r:id="rId5"/>
    <p:sldId id="259" r:id="rId6"/>
    <p:sldId id="260" r:id="rId7"/>
    <p:sldId id="261" r:id="rId8"/>
    <p:sldId id="262" r:id="rId9"/>
    <p:sldId id="263" r:id="rId10"/>
    <p:sldId id="264" r:id="rId11"/>
    <p:sldId id="265" r:id="rId12"/>
    <p:sldId id="266" r:id="rId13"/>
    <p:sldId id="333" r:id="rId14"/>
    <p:sldId id="332" r:id="rId15"/>
    <p:sldId id="334" r:id="rId16"/>
    <p:sldId id="335" r:id="rId17"/>
    <p:sldId id="337" r:id="rId18"/>
    <p:sldId id="336" r:id="rId19"/>
    <p:sldId id="351" r:id="rId20"/>
    <p:sldId id="268" r:id="rId21"/>
    <p:sldId id="319" r:id="rId22"/>
    <p:sldId id="320" r:id="rId23"/>
    <p:sldId id="321" r:id="rId24"/>
    <p:sldId id="330" r:id="rId25"/>
    <p:sldId id="314" r:id="rId26"/>
    <p:sldId id="327" r:id="rId27"/>
    <p:sldId id="322" r:id="rId28"/>
    <p:sldId id="325" r:id="rId29"/>
    <p:sldId id="326" r:id="rId30"/>
    <p:sldId id="323" r:id="rId31"/>
    <p:sldId id="324" r:id="rId32"/>
    <p:sldId id="271" r:id="rId33"/>
    <p:sldId id="352" r:id="rId34"/>
    <p:sldId id="315" r:id="rId35"/>
    <p:sldId id="338" r:id="rId36"/>
    <p:sldId id="339" r:id="rId37"/>
    <p:sldId id="340" r:id="rId38"/>
    <p:sldId id="341" r:id="rId39"/>
    <p:sldId id="342" r:id="rId40"/>
    <p:sldId id="343" r:id="rId41"/>
    <p:sldId id="344" r:id="rId42"/>
    <p:sldId id="345" r:id="rId43"/>
    <p:sldId id="346" r:id="rId44"/>
    <p:sldId id="347" r:id="rId45"/>
    <p:sldId id="267" r:id="rId46"/>
    <p:sldId id="348" r:id="rId47"/>
    <p:sldId id="349" r:id="rId48"/>
    <p:sldId id="353" r:id="rId49"/>
    <p:sldId id="354" r:id="rId50"/>
    <p:sldId id="355" r:id="rId51"/>
    <p:sldId id="358" r:id="rId52"/>
    <p:sldId id="356" r:id="rId53"/>
    <p:sldId id="359" r:id="rId54"/>
    <p:sldId id="369" r:id="rId55"/>
    <p:sldId id="368" r:id="rId56"/>
    <p:sldId id="363" r:id="rId57"/>
    <p:sldId id="364" r:id="rId58"/>
    <p:sldId id="360" r:id="rId59"/>
    <p:sldId id="357" r:id="rId60"/>
    <p:sldId id="370" r:id="rId61"/>
    <p:sldId id="366" r:id="rId62"/>
    <p:sldId id="371" r:id="rId63"/>
    <p:sldId id="365" r:id="rId64"/>
    <p:sldId id="270" r:id="rId65"/>
    <p:sldId id="331" r:id="rId66"/>
    <p:sldId id="269" r:id="rId67"/>
    <p:sldId id="328" r:id="rId6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8D6D95C-42C1-4F44-AB57-018BB6A87E8A}">
          <p14:sldIdLst>
            <p14:sldId id="313"/>
            <p14:sldId id="257"/>
          </p14:sldIdLst>
        </p14:section>
        <p14:section name="Raum einrichten" id="{C59300F8-EA79-431F-8C1A-8CABEC3411D8}">
          <p14:sldIdLst>
            <p14:sldId id="258"/>
            <p14:sldId id="259"/>
            <p14:sldId id="260"/>
            <p14:sldId id="261"/>
            <p14:sldId id="262"/>
            <p14:sldId id="263"/>
            <p14:sldId id="264"/>
            <p14:sldId id="265"/>
            <p14:sldId id="266"/>
            <p14:sldId id="333"/>
            <p14:sldId id="332"/>
            <p14:sldId id="334"/>
            <p14:sldId id="335"/>
            <p14:sldId id="337"/>
            <p14:sldId id="336"/>
            <p14:sldId id="351"/>
          </p14:sldIdLst>
        </p14:section>
        <p14:section name="Abstimmung" id="{1094CB2C-5DD7-49BB-B985-9015139C6ABD}">
          <p14:sldIdLst>
            <p14:sldId id="268"/>
            <p14:sldId id="319"/>
            <p14:sldId id="320"/>
            <p14:sldId id="321"/>
          </p14:sldIdLst>
        </p14:section>
        <p14:section name="Whiteboard" id="{966BA5C8-2F5F-4C7E-9D43-D3704C6D9439}">
          <p14:sldIdLst>
            <p14:sldId id="330"/>
            <p14:sldId id="314"/>
            <p14:sldId id="327"/>
            <p14:sldId id="322"/>
            <p14:sldId id="325"/>
            <p14:sldId id="326"/>
            <p14:sldId id="323"/>
            <p14:sldId id="324"/>
            <p14:sldId id="271"/>
            <p14:sldId id="352"/>
          </p14:sldIdLst>
        </p14:section>
        <p14:section name="Gruppenarbeit" id="{B180BCBA-B922-4ACB-B9B7-647C9064EF8C}">
          <p14:sldIdLst>
            <p14:sldId id="315"/>
            <p14:sldId id="338"/>
            <p14:sldId id="339"/>
            <p14:sldId id="340"/>
            <p14:sldId id="341"/>
            <p14:sldId id="342"/>
            <p14:sldId id="343"/>
            <p14:sldId id="344"/>
            <p14:sldId id="345"/>
            <p14:sldId id="346"/>
            <p14:sldId id="347"/>
            <p14:sldId id="267"/>
            <p14:sldId id="348"/>
            <p14:sldId id="349"/>
          </p14:sldIdLst>
        </p14:section>
        <p14:section name="Die iOS-App nutzen" id="{7A279C9E-34E7-4C0F-B23C-3842698A1ACF}">
          <p14:sldIdLst>
            <p14:sldId id="353"/>
            <p14:sldId id="354"/>
            <p14:sldId id="355"/>
            <p14:sldId id="358"/>
            <p14:sldId id="356"/>
            <p14:sldId id="359"/>
            <p14:sldId id="369"/>
            <p14:sldId id="368"/>
            <p14:sldId id="363"/>
            <p14:sldId id="364"/>
            <p14:sldId id="360"/>
            <p14:sldId id="357"/>
            <p14:sldId id="370"/>
            <p14:sldId id="366"/>
            <p14:sldId id="371"/>
            <p14:sldId id="365"/>
          </p14:sldIdLst>
        </p14:section>
        <p14:section name="Was geht sonst noch so?" id="{A68F03E5-1186-4A45-B89A-C3815AB9BE8D}">
          <p14:sldIdLst>
            <p14:sldId id="270"/>
            <p14:sldId id="331"/>
            <p14:sldId id="269"/>
          </p14:sldIdLst>
        </p14:section>
        <p14:section name="Schluss" id="{74D90E29-3385-477B-81A3-B23262E741CD}">
          <p14:sldIdLst>
            <p14:sldId id="3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67" d="100"/>
          <a:sy n="67"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0C76D-D65F-4B98-9980-61DF613C329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E9CD1D7-18B3-4C5C-A7A8-987222B9CF45}"/>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C26643D6-0C4B-4E01-B08A-72D48925E4F3}" type="datetime1">
              <a:rPr lang="de-DE" smtClean="0"/>
              <a:t>05.03.2021</a:t>
            </a:fld>
            <a:endParaRPr lang="de-DE" dirty="0"/>
          </a:p>
        </p:txBody>
      </p:sp>
      <p:sp>
        <p:nvSpPr>
          <p:cNvPr id="4" name="Datumsplatzhalter 3">
            <a:extLst>
              <a:ext uri="{FF2B5EF4-FFF2-40B4-BE49-F238E27FC236}">
                <a16:creationId xmlns:a16="http://schemas.microsoft.com/office/drawing/2014/main" id="{8313FD20-1D41-405A-BA3A-E57E1AF6105B}"/>
              </a:ext>
            </a:extLst>
          </p:cNvPr>
          <p:cNvSpPr>
            <a:spLocks noGrp="1"/>
          </p:cNvSpPr>
          <p:nvPr>
            <p:ph type="dt" sz="half" idx="10"/>
          </p:nvPr>
        </p:nvSpPr>
        <p:spPr>
          <a:xfrm>
            <a:off x="838200" y="6356350"/>
            <a:ext cx="2743200" cy="365125"/>
          </a:xfrm>
          <a:prstGeom prst="rect">
            <a:avLst/>
          </a:prstGeom>
        </p:spPr>
        <p:txBody>
          <a:bodyPr/>
          <a:lstStyle/>
          <a:p>
            <a:r>
              <a:rPr lang="de-DE" dirty="0"/>
              <a:t> </a:t>
            </a:r>
          </a:p>
        </p:txBody>
      </p:sp>
      <p:sp>
        <p:nvSpPr>
          <p:cNvPr id="5" name="Fußzeilenplatzhalter 4">
            <a:extLst>
              <a:ext uri="{FF2B5EF4-FFF2-40B4-BE49-F238E27FC236}">
                <a16:creationId xmlns:a16="http://schemas.microsoft.com/office/drawing/2014/main" id="{708E1DBC-B331-44DD-B122-6D814C334292}"/>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
        <p:nvSpPr>
          <p:cNvPr id="6" name="Foliennummernplatzhalter 5">
            <a:extLst>
              <a:ext uri="{FF2B5EF4-FFF2-40B4-BE49-F238E27FC236}">
                <a16:creationId xmlns:a16="http://schemas.microsoft.com/office/drawing/2014/main" id="{B9FD22B2-33C2-46D1-A9B5-DF52DC385C66}"/>
              </a:ext>
            </a:extLst>
          </p:cNvPr>
          <p:cNvSpPr>
            <a:spLocks noGrp="1"/>
          </p:cNvSpPr>
          <p:nvPr>
            <p:ph type="sldNum" sz="quarter" idx="12"/>
          </p:nvPr>
        </p:nvSpPr>
        <p:spPr>
          <a:xfrm>
            <a:off x="8610600" y="6356350"/>
            <a:ext cx="2743200" cy="365125"/>
          </a:xfrm>
          <a:prstGeom prst="rect">
            <a:avLst/>
          </a:prstGeom>
        </p:spPr>
        <p:txBody>
          <a:bodyPr/>
          <a:lstStyle/>
          <a:p>
            <a:endParaRPr lang="de-DE" dirty="0"/>
          </a:p>
        </p:txBody>
      </p:sp>
      <p:pic>
        <p:nvPicPr>
          <p:cNvPr id="7" name="Bildschirmfoto 2020-10-27 um 20.19.41.png" descr="Bildschirmfoto 2020-10-27 um 20.19.41.png">
            <a:extLst>
              <a:ext uri="{FF2B5EF4-FFF2-40B4-BE49-F238E27FC236}">
                <a16:creationId xmlns:a16="http://schemas.microsoft.com/office/drawing/2014/main" id="{27E3A887-A16F-4014-9253-6DF897DEBDC0}"/>
              </a:ext>
            </a:extLst>
          </p:cNvPr>
          <p:cNvPicPr>
            <a:picLocks noChangeAspect="1"/>
          </p:cNvPicPr>
          <p:nvPr userDrawn="1"/>
        </p:nvPicPr>
        <p:blipFill>
          <a:blip r:embed="rId2"/>
          <a:stretch>
            <a:fillRect/>
          </a:stretch>
        </p:blipFill>
        <p:spPr>
          <a:xfrm>
            <a:off x="10452285" y="6356350"/>
            <a:ext cx="901515" cy="320165"/>
          </a:xfrm>
          <a:prstGeom prst="rect">
            <a:avLst/>
          </a:prstGeom>
          <a:ln w="12700">
            <a:miter lim="400000"/>
          </a:ln>
        </p:spPr>
      </p:pic>
    </p:spTree>
    <p:extLst>
      <p:ext uri="{BB962C8B-B14F-4D97-AF65-F5344CB8AC3E}">
        <p14:creationId xmlns:p14="http://schemas.microsoft.com/office/powerpoint/2010/main" val="52095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32D4B-533E-4A9C-8CC8-CE8B9FE560B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E20A937-9D8A-4769-BD41-E167E08A1FD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9E5A2C-B68B-4513-80D3-ECE4424126AD}"/>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6" name="Foliennummernplatzhalter 5">
            <a:extLst>
              <a:ext uri="{FF2B5EF4-FFF2-40B4-BE49-F238E27FC236}">
                <a16:creationId xmlns:a16="http://schemas.microsoft.com/office/drawing/2014/main" id="{2BE8CDE5-D0A1-46F2-BA0F-6C8FA7DCFFD2}"/>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7" name="Fußzeilenplatzhalter 4">
            <a:extLst>
              <a:ext uri="{FF2B5EF4-FFF2-40B4-BE49-F238E27FC236}">
                <a16:creationId xmlns:a16="http://schemas.microsoft.com/office/drawing/2014/main" id="{D03FF697-EF55-4FE0-8496-1CB88335847E}"/>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Tree>
    <p:extLst>
      <p:ext uri="{BB962C8B-B14F-4D97-AF65-F5344CB8AC3E}">
        <p14:creationId xmlns:p14="http://schemas.microsoft.com/office/powerpoint/2010/main" val="109700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F098F29-9425-4B2A-AFFA-64F98A2F0A4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669367B-A082-497A-9691-9CA3A937213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58DF747-F864-4B2B-B750-359673B85E22}"/>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6" name="Foliennummernplatzhalter 5">
            <a:extLst>
              <a:ext uri="{FF2B5EF4-FFF2-40B4-BE49-F238E27FC236}">
                <a16:creationId xmlns:a16="http://schemas.microsoft.com/office/drawing/2014/main" id="{3B67803C-B2C2-415D-8B12-FA3F755B1297}"/>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7" name="Fußzeilenplatzhalter 4">
            <a:extLst>
              <a:ext uri="{FF2B5EF4-FFF2-40B4-BE49-F238E27FC236}">
                <a16:creationId xmlns:a16="http://schemas.microsoft.com/office/drawing/2014/main" id="{C965D6F6-6348-4731-B342-7AD21EA2D1CA}"/>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Tree>
    <p:extLst>
      <p:ext uri="{BB962C8B-B14F-4D97-AF65-F5344CB8AC3E}">
        <p14:creationId xmlns:p14="http://schemas.microsoft.com/office/powerpoint/2010/main" val="127288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6409863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Titeltext"/>
          <p:cNvSpPr txBox="1">
            <a:spLocks noGrp="1"/>
          </p:cNvSpPr>
          <p:nvPr>
            <p:ph type="title"/>
          </p:nvPr>
        </p:nvSpPr>
        <p:spPr>
          <a:xfrm>
            <a:off x="1524000" y="1122364"/>
            <a:ext cx="9144000" cy="2387601"/>
          </a:xfrm>
          <a:prstGeom prst="rect">
            <a:avLst/>
          </a:prstGeom>
        </p:spPr>
        <p:txBody>
          <a:bodyPr anchor="b"/>
          <a:lstStyle>
            <a:lvl1pPr algn="ctr">
              <a:defRPr sz="4500"/>
            </a:lvl1pPr>
          </a:lstStyle>
          <a:p>
            <a:r>
              <a:t>Titeltext</a:t>
            </a:r>
          </a:p>
        </p:txBody>
      </p:sp>
      <p:sp>
        <p:nvSpPr>
          <p:cNvPr id="12" name="Textebene 1…"/>
          <p:cNvSpPr txBox="1">
            <a:spLocks noGrp="1"/>
          </p:cNvSpPr>
          <p:nvPr>
            <p:ph type="body" sz="quarter" idx="1"/>
          </p:nvPr>
        </p:nvSpPr>
        <p:spPr>
          <a:xfrm>
            <a:off x="1524000" y="3602039"/>
            <a:ext cx="9144000" cy="165576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77025055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272909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Abschnitts-&#10;überschrift">
    <p:spTree>
      <p:nvGrpSpPr>
        <p:cNvPr id="1" name=""/>
        <p:cNvGrpSpPr/>
        <p:nvPr/>
      </p:nvGrpSpPr>
      <p:grpSpPr>
        <a:xfrm>
          <a:off x="0" y="0"/>
          <a:ext cx="0" cy="0"/>
          <a:chOff x="0" y="0"/>
          <a:chExt cx="0" cy="0"/>
        </a:xfrm>
      </p:grpSpPr>
      <p:sp>
        <p:nvSpPr>
          <p:cNvPr id="29" name="Titeltext"/>
          <p:cNvSpPr txBox="1">
            <a:spLocks noGrp="1"/>
          </p:cNvSpPr>
          <p:nvPr>
            <p:ph type="title"/>
          </p:nvPr>
        </p:nvSpPr>
        <p:spPr>
          <a:xfrm>
            <a:off x="831851" y="1709740"/>
            <a:ext cx="10515600" cy="2852737"/>
          </a:xfrm>
          <a:prstGeom prst="rect">
            <a:avLst/>
          </a:prstGeom>
        </p:spPr>
        <p:txBody>
          <a:bodyPr anchor="b"/>
          <a:lstStyle>
            <a:lvl1pPr>
              <a:defRPr sz="4500"/>
            </a:lvl1pPr>
          </a:lstStyle>
          <a:p>
            <a:r>
              <a:t>Titeltext</a:t>
            </a:r>
          </a:p>
        </p:txBody>
      </p:sp>
      <p:sp>
        <p:nvSpPr>
          <p:cNvPr id="30" name="Textebene 1…"/>
          <p:cNvSpPr txBox="1">
            <a:spLocks noGrp="1"/>
          </p:cNvSpPr>
          <p:nvPr>
            <p:ph type="body" sz="quarter" idx="1"/>
          </p:nvPr>
        </p:nvSpPr>
        <p:spPr>
          <a:xfrm>
            <a:off x="831851" y="4589462"/>
            <a:ext cx="10515600" cy="1500188"/>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590958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38" name="Titeltext"/>
          <p:cNvSpPr txBox="1">
            <a:spLocks noGrp="1"/>
          </p:cNvSpPr>
          <p:nvPr>
            <p:ph type="title"/>
          </p:nvPr>
        </p:nvSpPr>
        <p:spPr>
          <a:prstGeom prst="rect">
            <a:avLst/>
          </a:prstGeom>
        </p:spPr>
        <p:txBody>
          <a:bodyPr/>
          <a:lstStyle/>
          <a:p>
            <a:r>
              <a:t>Titeltext</a:t>
            </a:r>
          </a:p>
        </p:txBody>
      </p:sp>
      <p:sp>
        <p:nvSpPr>
          <p:cNvPr id="39"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762757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47" name="Titeltext"/>
          <p:cNvSpPr txBox="1">
            <a:spLocks noGrp="1"/>
          </p:cNvSpPr>
          <p:nvPr>
            <p:ph type="title"/>
          </p:nvPr>
        </p:nvSpPr>
        <p:spPr>
          <a:xfrm>
            <a:off x="839789" y="365127"/>
            <a:ext cx="10515601" cy="1325563"/>
          </a:xfrm>
          <a:prstGeom prst="rect">
            <a:avLst/>
          </a:prstGeom>
        </p:spPr>
        <p:txBody>
          <a:bodyPr/>
          <a:lstStyle/>
          <a:p>
            <a:r>
              <a:t>Titeltext</a:t>
            </a:r>
          </a:p>
        </p:txBody>
      </p:sp>
      <p:sp>
        <p:nvSpPr>
          <p:cNvPr id="48" name="Textebene 1…"/>
          <p:cNvSpPr txBox="1">
            <a:spLocks noGrp="1"/>
          </p:cNvSpPr>
          <p:nvPr>
            <p:ph type="body" sz="quarter" idx="1"/>
          </p:nvPr>
        </p:nvSpPr>
        <p:spPr>
          <a:xfrm>
            <a:off x="839788" y="1681165"/>
            <a:ext cx="5157789" cy="823913"/>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Textebene 1</a:t>
            </a:r>
          </a:p>
          <a:p>
            <a:pPr lvl="1"/>
            <a:r>
              <a:t>Textebene 2</a:t>
            </a:r>
          </a:p>
          <a:p>
            <a:pPr lvl="2"/>
            <a:r>
              <a:t>Textebene 3</a:t>
            </a:r>
          </a:p>
          <a:p>
            <a:pPr lvl="3"/>
            <a:r>
              <a:t>Textebene 4</a:t>
            </a:r>
          </a:p>
          <a:p>
            <a:pPr lvl="4"/>
            <a:r>
              <a:t>Textebene 5</a:t>
            </a:r>
          </a:p>
        </p:txBody>
      </p:sp>
      <p:sp>
        <p:nvSpPr>
          <p:cNvPr id="49" name="Textplatzhalter 4"/>
          <p:cNvSpPr>
            <a:spLocks noGrp="1"/>
          </p:cNvSpPr>
          <p:nvPr>
            <p:ph type="body" sz="quarter" idx="13"/>
          </p:nvPr>
        </p:nvSpPr>
        <p:spPr>
          <a:xfrm>
            <a:off x="6172201" y="1681165"/>
            <a:ext cx="5183188"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73706727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7" name="Titeltext"/>
          <p:cNvSpPr txBox="1">
            <a:spLocks noGrp="1"/>
          </p:cNvSpPr>
          <p:nvPr>
            <p:ph type="title"/>
          </p:nvPr>
        </p:nvSpPr>
        <p:spPr>
          <a:prstGeom prst="rect">
            <a:avLst/>
          </a:prstGeom>
        </p:spPr>
        <p:txBody>
          <a:bodyPr/>
          <a:lstStyle/>
          <a:p>
            <a:r>
              <a:t>Titeltext</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81482355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156957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F4C97-BA78-40B8-A63F-3CA74969D86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5A0E656-3BA1-47C4-AD03-144EBD4373E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5500376-1C4D-4EBB-AADC-829633BFD62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6" name="Foliennummernplatzhalter 5">
            <a:extLst>
              <a:ext uri="{FF2B5EF4-FFF2-40B4-BE49-F238E27FC236}">
                <a16:creationId xmlns:a16="http://schemas.microsoft.com/office/drawing/2014/main" id="{66F23DDE-ACF5-4DAB-BA74-7838761730F1}"/>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7" name="Fußzeilenplatzhalter 4">
            <a:extLst>
              <a:ext uri="{FF2B5EF4-FFF2-40B4-BE49-F238E27FC236}">
                <a16:creationId xmlns:a16="http://schemas.microsoft.com/office/drawing/2014/main" id="{E366C198-33F8-4251-80BA-4299320B84BA}"/>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Ralf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66811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72" name="Titeltext"/>
          <p:cNvSpPr txBox="1">
            <a:spLocks noGrp="1"/>
          </p:cNvSpPr>
          <p:nvPr>
            <p:ph type="title"/>
          </p:nvPr>
        </p:nvSpPr>
        <p:spPr>
          <a:xfrm>
            <a:off x="839789" y="457200"/>
            <a:ext cx="3932239" cy="1600200"/>
          </a:xfrm>
          <a:prstGeom prst="rect">
            <a:avLst/>
          </a:prstGeom>
        </p:spPr>
        <p:txBody>
          <a:bodyPr anchor="b"/>
          <a:lstStyle>
            <a:lvl1pPr>
              <a:defRPr sz="2400"/>
            </a:lvl1pPr>
          </a:lstStyle>
          <a:p>
            <a:r>
              <a:t>Titeltext</a:t>
            </a:r>
          </a:p>
        </p:txBody>
      </p:sp>
      <p:sp>
        <p:nvSpPr>
          <p:cNvPr id="73" name="Textebene 1…"/>
          <p:cNvSpPr txBox="1">
            <a:spLocks noGrp="1"/>
          </p:cNvSpPr>
          <p:nvPr>
            <p:ph type="body" sz="half" idx="1"/>
          </p:nvPr>
        </p:nvSpPr>
        <p:spPr>
          <a:xfrm>
            <a:off x="5183187" y="987427"/>
            <a:ext cx="617220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Textebene 1</a:t>
            </a:r>
          </a:p>
          <a:p>
            <a:pPr lvl="1"/>
            <a:r>
              <a:t>Textebene 2</a:t>
            </a:r>
          </a:p>
          <a:p>
            <a:pPr lvl="2"/>
            <a:r>
              <a:t>Textebene 3</a:t>
            </a:r>
          </a:p>
          <a:p>
            <a:pPr lvl="3"/>
            <a:r>
              <a:t>Textebene 4</a:t>
            </a:r>
          </a:p>
          <a:p>
            <a:pPr lvl="4"/>
            <a:r>
              <a:t>Textebene 5</a:t>
            </a:r>
          </a:p>
        </p:txBody>
      </p:sp>
      <p:sp>
        <p:nvSpPr>
          <p:cNvPr id="74" name="Textplatzhalter 3"/>
          <p:cNvSpPr>
            <a:spLocks noGrp="1"/>
          </p:cNvSpPr>
          <p:nvPr>
            <p:ph type="body" sz="quarter" idx="13"/>
          </p:nvPr>
        </p:nvSpPr>
        <p:spPr>
          <a:xfrm>
            <a:off x="839787" y="2057400"/>
            <a:ext cx="3932239"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4234548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82" name="Titeltext"/>
          <p:cNvSpPr txBox="1">
            <a:spLocks noGrp="1"/>
          </p:cNvSpPr>
          <p:nvPr>
            <p:ph type="title"/>
          </p:nvPr>
        </p:nvSpPr>
        <p:spPr>
          <a:xfrm>
            <a:off x="839789" y="457200"/>
            <a:ext cx="3932239" cy="1600200"/>
          </a:xfrm>
          <a:prstGeom prst="rect">
            <a:avLst/>
          </a:prstGeom>
        </p:spPr>
        <p:txBody>
          <a:bodyPr anchor="b"/>
          <a:lstStyle>
            <a:lvl1pPr>
              <a:defRPr sz="2400"/>
            </a:lvl1pPr>
          </a:lstStyle>
          <a:p>
            <a:r>
              <a:t>Titeltext</a:t>
            </a:r>
          </a:p>
        </p:txBody>
      </p:sp>
      <p:sp>
        <p:nvSpPr>
          <p:cNvPr id="83" name="Bildplatzhalter 2"/>
          <p:cNvSpPr>
            <a:spLocks noGrp="1"/>
          </p:cNvSpPr>
          <p:nvPr>
            <p:ph type="pic" sz="half" idx="13"/>
          </p:nvPr>
        </p:nvSpPr>
        <p:spPr>
          <a:xfrm>
            <a:off x="5183187" y="987427"/>
            <a:ext cx="6172201" cy="4873625"/>
          </a:xfrm>
          <a:prstGeom prst="rect">
            <a:avLst/>
          </a:prstGeom>
        </p:spPr>
        <p:txBody>
          <a:bodyPr lIns="91439" rIns="91439">
            <a:noAutofit/>
          </a:bodyPr>
          <a:lstStyle/>
          <a:p>
            <a:endParaRPr/>
          </a:p>
        </p:txBody>
      </p:sp>
      <p:sp>
        <p:nvSpPr>
          <p:cNvPr id="84" name="Textebene 1…"/>
          <p:cNvSpPr txBox="1">
            <a:spLocks noGrp="1"/>
          </p:cNvSpPr>
          <p:nvPr>
            <p:ph type="body" sz="quarter" idx="1"/>
          </p:nvPr>
        </p:nvSpPr>
        <p:spPr>
          <a:xfrm>
            <a:off x="839789" y="2057400"/>
            <a:ext cx="3932239" cy="381158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Textebene 1</a:t>
            </a:r>
          </a:p>
          <a:p>
            <a:pPr lvl="1"/>
            <a:r>
              <a:t>Textebene 2</a:t>
            </a:r>
          </a:p>
          <a:p>
            <a:pPr lvl="2"/>
            <a:r>
              <a:t>Textebene 3</a:t>
            </a:r>
          </a:p>
          <a:p>
            <a:pPr lvl="3"/>
            <a:r>
              <a:t>Textebene 4</a:t>
            </a:r>
          </a:p>
          <a:p>
            <a:pPr lvl="4"/>
            <a:r>
              <a:t>Textebene 5</a:t>
            </a:r>
          </a:p>
        </p:txBody>
      </p:sp>
      <p:sp>
        <p:nvSpPr>
          <p:cNvPr id="8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15336692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el und vertikaler Text">
    <p:spTree>
      <p:nvGrpSpPr>
        <p:cNvPr id="1" name=""/>
        <p:cNvGrpSpPr/>
        <p:nvPr/>
      </p:nvGrpSpPr>
      <p:grpSpPr>
        <a:xfrm>
          <a:off x="0" y="0"/>
          <a:ext cx="0" cy="0"/>
          <a:chOff x="0" y="0"/>
          <a:chExt cx="0" cy="0"/>
        </a:xfrm>
      </p:grpSpPr>
      <p:sp>
        <p:nvSpPr>
          <p:cNvPr id="92" name="Titeltext"/>
          <p:cNvSpPr txBox="1">
            <a:spLocks noGrp="1"/>
          </p:cNvSpPr>
          <p:nvPr>
            <p:ph type="title"/>
          </p:nvPr>
        </p:nvSpPr>
        <p:spPr>
          <a:prstGeom prst="rect">
            <a:avLst/>
          </a:prstGeom>
        </p:spPr>
        <p:txBody>
          <a:bodyPr/>
          <a:lstStyle/>
          <a:p>
            <a:r>
              <a:t>Titeltext</a:t>
            </a:r>
          </a:p>
        </p:txBody>
      </p:sp>
      <p:sp>
        <p:nvSpPr>
          <p:cNvPr id="93"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9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32506943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Vertikaler Titel und Text">
    <p:spTree>
      <p:nvGrpSpPr>
        <p:cNvPr id="1" name=""/>
        <p:cNvGrpSpPr/>
        <p:nvPr/>
      </p:nvGrpSpPr>
      <p:grpSpPr>
        <a:xfrm>
          <a:off x="0" y="0"/>
          <a:ext cx="0" cy="0"/>
          <a:chOff x="0" y="0"/>
          <a:chExt cx="0" cy="0"/>
        </a:xfrm>
      </p:grpSpPr>
      <p:sp>
        <p:nvSpPr>
          <p:cNvPr id="101" name="Titeltext"/>
          <p:cNvSpPr txBox="1">
            <a:spLocks noGrp="1"/>
          </p:cNvSpPr>
          <p:nvPr>
            <p:ph type="title"/>
          </p:nvPr>
        </p:nvSpPr>
        <p:spPr>
          <a:xfrm>
            <a:off x="8724901" y="365125"/>
            <a:ext cx="2628900" cy="5811838"/>
          </a:xfrm>
          <a:prstGeom prst="rect">
            <a:avLst/>
          </a:prstGeom>
        </p:spPr>
        <p:txBody>
          <a:bodyPr/>
          <a:lstStyle/>
          <a:p>
            <a:r>
              <a:t>Titeltext</a:t>
            </a:r>
          </a:p>
        </p:txBody>
      </p:sp>
      <p:sp>
        <p:nvSpPr>
          <p:cNvPr id="102" name="Textebene 1…"/>
          <p:cNvSpPr txBox="1">
            <a:spLocks noGrp="1"/>
          </p:cNvSpPr>
          <p:nvPr>
            <p:ph type="body" idx="1"/>
          </p:nvPr>
        </p:nvSpPr>
        <p:spPr>
          <a:xfrm>
            <a:off x="838201" y="365125"/>
            <a:ext cx="7734300" cy="58118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0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5348370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3CBCD-8330-4C90-A269-477255E751E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DF1BCFE-40B6-4A77-BEB3-60DA777D5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512EB29-F450-4CC2-ABF0-714003EEFF3D}"/>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6" name="Foliennummernplatzhalter 5">
            <a:extLst>
              <a:ext uri="{FF2B5EF4-FFF2-40B4-BE49-F238E27FC236}">
                <a16:creationId xmlns:a16="http://schemas.microsoft.com/office/drawing/2014/main" id="{B9CADBF4-AFA4-45B2-9891-C4601832C97F}"/>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7" name="Fußzeilenplatzhalter 4">
            <a:extLst>
              <a:ext uri="{FF2B5EF4-FFF2-40B4-BE49-F238E27FC236}">
                <a16:creationId xmlns:a16="http://schemas.microsoft.com/office/drawing/2014/main" id="{8BB461C6-F8BE-4240-9E74-8ED4E22DD040}"/>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Tree>
    <p:extLst>
      <p:ext uri="{BB962C8B-B14F-4D97-AF65-F5344CB8AC3E}">
        <p14:creationId xmlns:p14="http://schemas.microsoft.com/office/powerpoint/2010/main" val="272696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4AD62-0E2A-41CD-9611-EED89DF1BDD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55E3224-2FB2-48D1-BE27-CF4789596FC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C578D77-25B8-4359-8680-02580C8CB5D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35672A3-488F-4E77-A32A-F78696A53AC1}"/>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7" name="Foliennummernplatzhalter 6">
            <a:extLst>
              <a:ext uri="{FF2B5EF4-FFF2-40B4-BE49-F238E27FC236}">
                <a16:creationId xmlns:a16="http://schemas.microsoft.com/office/drawing/2014/main" id="{A904446F-688D-43D0-B357-A358D90BBE77}"/>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8" name="Fußzeilenplatzhalter 4">
            <a:extLst>
              <a:ext uri="{FF2B5EF4-FFF2-40B4-BE49-F238E27FC236}">
                <a16:creationId xmlns:a16="http://schemas.microsoft.com/office/drawing/2014/main" id="{8172DF78-97C3-40FC-AB6A-AB1A91193896}"/>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Tree>
    <p:extLst>
      <p:ext uri="{BB962C8B-B14F-4D97-AF65-F5344CB8AC3E}">
        <p14:creationId xmlns:p14="http://schemas.microsoft.com/office/powerpoint/2010/main" val="86699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DF2AA-CF95-4105-86D8-283109C151F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A4E509E-F669-4D94-87CE-F33D46AD1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1F8BC59-0E05-458A-9C23-357CF36E609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9D4CE26-D1AF-4256-81AB-D3E304CFFC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581AC95-FCCB-4279-B660-98A440EFBC0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6498820-56F1-41F2-BFB7-65A5FE372383}"/>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9" name="Foliennummernplatzhalter 8">
            <a:extLst>
              <a:ext uri="{FF2B5EF4-FFF2-40B4-BE49-F238E27FC236}">
                <a16:creationId xmlns:a16="http://schemas.microsoft.com/office/drawing/2014/main" id="{B07C2207-D7BD-4AE6-88A9-7A10E1DB00E9}"/>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10" name="Fußzeilenplatzhalter 4">
            <a:extLst>
              <a:ext uri="{FF2B5EF4-FFF2-40B4-BE49-F238E27FC236}">
                <a16:creationId xmlns:a16="http://schemas.microsoft.com/office/drawing/2014/main" id="{1F52A9F7-9AA7-478C-A6D0-6D447D0FD520}"/>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Tree>
    <p:extLst>
      <p:ext uri="{BB962C8B-B14F-4D97-AF65-F5344CB8AC3E}">
        <p14:creationId xmlns:p14="http://schemas.microsoft.com/office/powerpoint/2010/main" val="101087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1512E-008D-4E6C-8C81-DE3E09F91D4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14F4201-94FF-4EDF-8AA8-A9477A9FEE9B}"/>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5" name="Foliennummernplatzhalter 4">
            <a:extLst>
              <a:ext uri="{FF2B5EF4-FFF2-40B4-BE49-F238E27FC236}">
                <a16:creationId xmlns:a16="http://schemas.microsoft.com/office/drawing/2014/main" id="{7BE9D146-C6F9-483A-8EDC-D2DE8D3C2EE1}"/>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6" name="Fußzeilenplatzhalter 4">
            <a:extLst>
              <a:ext uri="{FF2B5EF4-FFF2-40B4-BE49-F238E27FC236}">
                <a16:creationId xmlns:a16="http://schemas.microsoft.com/office/drawing/2014/main" id="{C01C311E-C60A-47C1-BD5C-C986A84DE5D0}"/>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Tree>
    <p:extLst>
      <p:ext uri="{BB962C8B-B14F-4D97-AF65-F5344CB8AC3E}">
        <p14:creationId xmlns:p14="http://schemas.microsoft.com/office/powerpoint/2010/main" val="93663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A3FD73D-7712-42EF-8683-C28A50385CB0}"/>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4" name="Foliennummernplatzhalter 3">
            <a:extLst>
              <a:ext uri="{FF2B5EF4-FFF2-40B4-BE49-F238E27FC236}">
                <a16:creationId xmlns:a16="http://schemas.microsoft.com/office/drawing/2014/main" id="{ED41D9D9-9E1B-46F6-B160-1A9092E57C09}"/>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5" name="Fußzeilenplatzhalter 4">
            <a:extLst>
              <a:ext uri="{FF2B5EF4-FFF2-40B4-BE49-F238E27FC236}">
                <a16:creationId xmlns:a16="http://schemas.microsoft.com/office/drawing/2014/main" id="{4427389F-9B98-4AD6-9672-A81A80C662CF}"/>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Tree>
    <p:extLst>
      <p:ext uri="{BB962C8B-B14F-4D97-AF65-F5344CB8AC3E}">
        <p14:creationId xmlns:p14="http://schemas.microsoft.com/office/powerpoint/2010/main" val="323566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A8EDB-EE6C-4527-B9BE-5805BDCF413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9EADD75-0A01-4F88-B091-59C2598CB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B8944F6-9388-4F29-B86B-B4AF4DC41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8506AD-B754-468F-8896-198D91CBEB24}"/>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7" name="Foliennummernplatzhalter 6">
            <a:extLst>
              <a:ext uri="{FF2B5EF4-FFF2-40B4-BE49-F238E27FC236}">
                <a16:creationId xmlns:a16="http://schemas.microsoft.com/office/drawing/2014/main" id="{30B58FB8-F95E-4113-9CBB-EC896E39588D}"/>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8" name="Fußzeilenplatzhalter 4">
            <a:extLst>
              <a:ext uri="{FF2B5EF4-FFF2-40B4-BE49-F238E27FC236}">
                <a16:creationId xmlns:a16="http://schemas.microsoft.com/office/drawing/2014/main" id="{85D5073F-E91D-4874-A5C2-42FC64436FE7}"/>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Tree>
    <p:extLst>
      <p:ext uri="{BB962C8B-B14F-4D97-AF65-F5344CB8AC3E}">
        <p14:creationId xmlns:p14="http://schemas.microsoft.com/office/powerpoint/2010/main" val="312929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A7810-84D9-4DD0-946D-1FFDFDD98C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2CEAE77-0353-43B2-8939-10632335F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85A1BEBA-835B-4CC4-BAD5-23ABAFC6C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AB75C4F-F31C-46BA-BC22-969D63B15F8F}"/>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de-DE" dirty="0"/>
              <a:t> </a:t>
            </a:r>
          </a:p>
        </p:txBody>
      </p:sp>
      <p:sp>
        <p:nvSpPr>
          <p:cNvPr id="7" name="Foliennummernplatzhalter 6">
            <a:extLst>
              <a:ext uri="{FF2B5EF4-FFF2-40B4-BE49-F238E27FC236}">
                <a16:creationId xmlns:a16="http://schemas.microsoft.com/office/drawing/2014/main" id="{2285C562-5E4A-4C20-8A8E-D87C9033A245}"/>
              </a:ext>
            </a:extLst>
          </p:cNvPr>
          <p:cNvSpPr>
            <a:spLocks noGrp="1"/>
          </p:cNvSpPr>
          <p:nvPr>
            <p:ph type="sldNum" sz="quarter" idx="12"/>
          </p:nvPr>
        </p:nvSpPr>
        <p:spPr>
          <a:xfrm>
            <a:off x="8610600" y="6356350"/>
            <a:ext cx="2743200" cy="365125"/>
          </a:xfrm>
          <a:prstGeom prst="rect">
            <a:avLst/>
          </a:prstGeom>
        </p:spPr>
        <p:txBody>
          <a:bodyPr/>
          <a:lstStyle/>
          <a:p>
            <a:fld id="{928803F0-E513-48FF-A363-CEF414172CC6}" type="slidenum">
              <a:rPr lang="de-DE" smtClean="0"/>
              <a:t>‹Nr.›</a:t>
            </a:fld>
            <a:endParaRPr lang="de-DE"/>
          </a:p>
        </p:txBody>
      </p:sp>
      <p:sp>
        <p:nvSpPr>
          <p:cNvPr id="8" name="Fußzeilenplatzhalter 4">
            <a:extLst>
              <a:ext uri="{FF2B5EF4-FFF2-40B4-BE49-F238E27FC236}">
                <a16:creationId xmlns:a16="http://schemas.microsoft.com/office/drawing/2014/main" id="{65E790C1-7490-4656-9781-8EA4C7051990}"/>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de-DE" dirty="0"/>
              <a:t> </a:t>
            </a:r>
          </a:p>
        </p:txBody>
      </p:sp>
    </p:spTree>
    <p:extLst>
      <p:ext uri="{BB962C8B-B14F-4D97-AF65-F5344CB8AC3E}">
        <p14:creationId xmlns:p14="http://schemas.microsoft.com/office/powerpoint/2010/main" val="266775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tile tx="0" ty="0" sx="100000" sy="100000" flip="none" algn="tl"/>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BCFDB0-768D-4A7B-B430-892674B65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353F225D-5589-49D0-B895-011070E01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Fußzeilenplatzhalter 4">
            <a:extLst>
              <a:ext uri="{FF2B5EF4-FFF2-40B4-BE49-F238E27FC236}">
                <a16:creationId xmlns:a16="http://schemas.microsoft.com/office/drawing/2014/main" id="{01BFD496-87A1-48E9-9E7E-B1BF4DF3CD07}"/>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Ralf Loheit</a:t>
            </a:r>
          </a:p>
          <a:p>
            <a:r>
              <a:rPr lang="de-DE" dirty="0" err="1"/>
              <a:t>mBdB</a:t>
            </a:r>
            <a:r>
              <a:rPr lang="de-DE" dirty="0"/>
              <a:t> für die Landkreise Landsberg/Lech  und Starnberg</a:t>
            </a:r>
          </a:p>
        </p:txBody>
      </p:sp>
      <p:pic>
        <p:nvPicPr>
          <p:cNvPr id="11" name="Bildschirmfoto 2020-10-27 um 20.19.41.png" descr="Bildschirmfoto 2020-10-27 um 20.19.41.png">
            <a:extLst>
              <a:ext uri="{FF2B5EF4-FFF2-40B4-BE49-F238E27FC236}">
                <a16:creationId xmlns:a16="http://schemas.microsoft.com/office/drawing/2014/main" id="{7691092E-E1AB-4068-8B50-E21142FF97F5}"/>
              </a:ext>
            </a:extLst>
          </p:cNvPr>
          <p:cNvPicPr>
            <a:picLocks noChangeAspect="1"/>
          </p:cNvPicPr>
          <p:nvPr userDrawn="1"/>
        </p:nvPicPr>
        <p:blipFill>
          <a:blip r:embed="rId15"/>
          <a:stretch>
            <a:fillRect/>
          </a:stretch>
        </p:blipFill>
        <p:spPr>
          <a:xfrm>
            <a:off x="10452285" y="6356350"/>
            <a:ext cx="901515" cy="320165"/>
          </a:xfrm>
          <a:prstGeom prst="rect">
            <a:avLst/>
          </a:prstGeom>
          <a:ln w="12700">
            <a:miter lim="400000"/>
          </a:ln>
        </p:spPr>
      </p:pic>
    </p:spTree>
    <p:extLst>
      <p:ext uri="{BB962C8B-B14F-4D97-AF65-F5344CB8AC3E}">
        <p14:creationId xmlns:p14="http://schemas.microsoft.com/office/powerpoint/2010/main" val="2960040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7"/>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Titeltext</a:t>
            </a:r>
          </a:p>
        </p:txBody>
      </p:sp>
      <p:sp>
        <p:nvSpPr>
          <p:cNvPr id="3" name="Textebene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30639" y="6423497"/>
            <a:ext cx="32316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‹Nr.›</a:t>
            </a:fld>
            <a:endParaRPr/>
          </a:p>
        </p:txBody>
      </p:sp>
    </p:spTree>
    <p:extLst>
      <p:ext uri="{BB962C8B-B14F-4D97-AF65-F5344CB8AC3E}">
        <p14:creationId xmlns:p14="http://schemas.microsoft.com/office/powerpoint/2010/main" val="152904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34290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68580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102870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137160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slide" Target="slide33.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bdb-ll-sta.de/app/download/13841283592/.mp4?t=160495287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visavid.de/startseite/" TargetMode="External"/><Relationship Id="rId2" Type="http://schemas.openxmlformats.org/officeDocument/2006/relationships/hyperlink" Target="https://www.mebis.bayern.de/infoportal?s=visavid" TargetMode="External"/><Relationship Id="rId1" Type="http://schemas.openxmlformats.org/officeDocument/2006/relationships/slideLayout" Target="../slideLayouts/slideLayout12.xml"/><Relationship Id="rId5" Type="http://schemas.openxmlformats.org/officeDocument/2006/relationships/hyperlink" Target="https://visavid.de/hilfe/videokonferenz/raum-als-moderator-verwenden/" TargetMode="External"/><Relationship Id="rId4" Type="http://schemas.openxmlformats.org/officeDocument/2006/relationships/hyperlink" Target="https://visavid.de/schulen/funktionen/"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apps.apple.com/de/app/visavid/id1586617071"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5.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mebis.bayern.de/infoportal?s=visavid" TargetMode="External"/><Relationship Id="rId2" Type="http://schemas.openxmlformats.org/officeDocument/2006/relationships/hyperlink" Target="https://visavid.de/schulen/funktionen/" TargetMode="External"/><Relationship Id="rId1" Type="http://schemas.openxmlformats.org/officeDocument/2006/relationships/slideLayout" Target="../slideLayouts/slideLayout2.xml"/><Relationship Id="rId5" Type="http://schemas.openxmlformats.org/officeDocument/2006/relationships/hyperlink" Target="https://www.bdb-ll-sta.de/fortbildungsangebote/downloads-erkl%C3%A4rvideos/bigbluebutton/" TargetMode="External"/><Relationship Id="rId4" Type="http://schemas.openxmlformats.org/officeDocument/2006/relationships/hyperlink" Target="https://www.youtube.com/results?search_query=visavid"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www.bdb-ll-sta.d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el 1"/>
          <p:cNvSpPr txBox="1">
            <a:spLocks noGrp="1"/>
          </p:cNvSpPr>
          <p:nvPr>
            <p:ph type="ctrTitle"/>
          </p:nvPr>
        </p:nvSpPr>
        <p:spPr>
          <a:xfrm>
            <a:off x="2667000" y="1464469"/>
            <a:ext cx="6858000" cy="2025255"/>
          </a:xfrm>
          <a:prstGeom prst="rect">
            <a:avLst/>
          </a:prstGeom>
        </p:spPr>
        <p:txBody>
          <a:bodyPr/>
          <a:lstStyle/>
          <a:p>
            <a:br/>
            <a:endParaRPr/>
          </a:p>
        </p:txBody>
      </p:sp>
      <p:sp>
        <p:nvSpPr>
          <p:cNvPr id="113" name="Textfeld 5"/>
          <p:cNvSpPr txBox="1"/>
          <p:nvPr/>
        </p:nvSpPr>
        <p:spPr>
          <a:xfrm>
            <a:off x="1664796" y="4848621"/>
            <a:ext cx="3125391"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b="1"/>
            </a:lvl1pPr>
          </a:lstStyle>
          <a:p>
            <a:pPr hangingPunct="0"/>
            <a:r>
              <a:rPr sz="1350" kern="0" dirty="0">
                <a:solidFill>
                  <a:srgbClr val="000000"/>
                </a:solidFill>
                <a:latin typeface="Calibri"/>
                <a:cs typeface="Calibri"/>
                <a:sym typeface="Calibri"/>
              </a:rPr>
              <a:t>Ort: </a:t>
            </a:r>
            <a:r>
              <a:rPr lang="de-DE" sz="1350" kern="0" dirty="0">
                <a:solidFill>
                  <a:srgbClr val="000000"/>
                </a:solidFill>
                <a:latin typeface="Calibri"/>
                <a:cs typeface="Calibri"/>
                <a:sym typeface="Calibri"/>
              </a:rPr>
              <a:t>Landsberg</a:t>
            </a:r>
            <a:r>
              <a:rPr sz="1350" kern="0" dirty="0">
                <a:solidFill>
                  <a:srgbClr val="000000"/>
                </a:solidFill>
                <a:latin typeface="Calibri"/>
                <a:cs typeface="Calibri"/>
                <a:sym typeface="Calibri"/>
              </a:rPr>
              <a:t> </a:t>
            </a:r>
            <a:r>
              <a:rPr lang="de-DE" sz="1350" kern="0" dirty="0">
                <a:solidFill>
                  <a:srgbClr val="000000"/>
                </a:solidFill>
                <a:latin typeface="Calibri"/>
                <a:cs typeface="Calibri"/>
                <a:sym typeface="Calibri"/>
              </a:rPr>
              <a:t>           </a:t>
            </a:r>
            <a:r>
              <a:rPr sz="1350" kern="0" dirty="0">
                <a:solidFill>
                  <a:srgbClr val="000000"/>
                </a:solidFill>
                <a:latin typeface="Calibri"/>
                <a:cs typeface="Calibri"/>
                <a:sym typeface="Calibri"/>
              </a:rPr>
              <a:t>Datum:</a:t>
            </a:r>
            <a:r>
              <a:rPr lang="de-DE" sz="1350" kern="0" dirty="0">
                <a:solidFill>
                  <a:srgbClr val="000000"/>
                </a:solidFill>
                <a:latin typeface="Calibri"/>
                <a:cs typeface="Calibri"/>
                <a:sym typeface="Calibri"/>
              </a:rPr>
              <a:t> </a:t>
            </a:r>
            <a:fld id="{91B1ABCC-4025-45BF-89B3-943D34C317B9}" type="datetime1">
              <a:rPr lang="de-DE" sz="1350" kern="0" smtClean="0">
                <a:solidFill>
                  <a:srgbClr val="000000"/>
                </a:solidFill>
                <a:latin typeface="Calibri"/>
                <a:cs typeface="Calibri"/>
                <a:sym typeface="Calibri"/>
              </a:rPr>
              <a:t>13.01.2022</a:t>
            </a:fld>
            <a:endParaRPr lang="de-DE" sz="1350" kern="0" dirty="0">
              <a:solidFill>
                <a:srgbClr val="000000"/>
              </a:solidFill>
              <a:latin typeface="Calibri"/>
              <a:cs typeface="Calibri"/>
              <a:sym typeface="Calibri"/>
            </a:endParaRPr>
          </a:p>
        </p:txBody>
      </p:sp>
      <p:sp>
        <p:nvSpPr>
          <p:cNvPr id="114" name="Textfeld 6"/>
          <p:cNvSpPr txBox="1"/>
          <p:nvPr/>
        </p:nvSpPr>
        <p:spPr>
          <a:xfrm>
            <a:off x="6151641" y="4848621"/>
            <a:ext cx="3733055" cy="715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hangingPunct="0">
              <a:defRPr b="1"/>
            </a:pPr>
            <a:r>
              <a:rPr sz="1350" b="1" kern="0" dirty="0">
                <a:solidFill>
                  <a:srgbClr val="000000"/>
                </a:solidFill>
                <a:latin typeface="Calibri"/>
                <a:cs typeface="Calibri"/>
                <a:sym typeface="Calibri"/>
              </a:rPr>
              <a:t>Ralf Loheit</a:t>
            </a:r>
          </a:p>
          <a:p>
            <a:pPr hangingPunct="0">
              <a:defRPr b="1"/>
            </a:pPr>
            <a:r>
              <a:rPr sz="1350" b="1" kern="0" dirty="0" err="1">
                <a:solidFill>
                  <a:srgbClr val="000000"/>
                </a:solidFill>
                <a:latin typeface="Calibri"/>
                <a:cs typeface="Calibri"/>
                <a:sym typeface="Calibri"/>
              </a:rPr>
              <a:t>Medienpädagogischer</a:t>
            </a:r>
            <a:r>
              <a:rPr sz="1350" b="1" kern="0" dirty="0">
                <a:solidFill>
                  <a:srgbClr val="000000"/>
                </a:solidFill>
                <a:latin typeface="Calibri"/>
                <a:cs typeface="Calibri"/>
                <a:sym typeface="Calibri"/>
              </a:rPr>
              <a:t> </a:t>
            </a:r>
            <a:r>
              <a:rPr sz="1350" b="1" kern="0" dirty="0" err="1">
                <a:solidFill>
                  <a:srgbClr val="000000"/>
                </a:solidFill>
                <a:latin typeface="Calibri"/>
                <a:cs typeface="Calibri"/>
                <a:sym typeface="Calibri"/>
              </a:rPr>
              <a:t>Berater</a:t>
            </a:r>
            <a:r>
              <a:rPr sz="1350" b="1" kern="0" dirty="0">
                <a:solidFill>
                  <a:srgbClr val="000000"/>
                </a:solidFill>
                <a:latin typeface="Calibri"/>
                <a:cs typeface="Calibri"/>
                <a:sym typeface="Calibri"/>
              </a:rPr>
              <a:t> </a:t>
            </a:r>
            <a:r>
              <a:rPr sz="1350" b="1" kern="0" dirty="0" err="1">
                <a:solidFill>
                  <a:srgbClr val="000000"/>
                </a:solidFill>
                <a:latin typeface="Calibri"/>
                <a:cs typeface="Calibri"/>
                <a:sym typeface="Calibri"/>
              </a:rPr>
              <a:t>digitale</a:t>
            </a:r>
            <a:r>
              <a:rPr sz="1350" b="1" kern="0" dirty="0">
                <a:solidFill>
                  <a:srgbClr val="000000"/>
                </a:solidFill>
                <a:latin typeface="Calibri"/>
                <a:cs typeface="Calibri"/>
                <a:sym typeface="Calibri"/>
              </a:rPr>
              <a:t> Bildung</a:t>
            </a:r>
          </a:p>
          <a:p>
            <a:pPr hangingPunct="0">
              <a:defRPr b="1"/>
            </a:pPr>
            <a:r>
              <a:rPr sz="1350" b="1" kern="0" dirty="0" err="1">
                <a:solidFill>
                  <a:srgbClr val="000000"/>
                </a:solidFill>
                <a:latin typeface="Calibri"/>
                <a:cs typeface="Calibri"/>
                <a:sym typeface="Calibri"/>
              </a:rPr>
              <a:t>für</a:t>
            </a:r>
            <a:r>
              <a:rPr sz="1350" b="1" kern="0" dirty="0">
                <a:solidFill>
                  <a:srgbClr val="000000"/>
                </a:solidFill>
                <a:latin typeface="Calibri"/>
                <a:cs typeface="Calibri"/>
                <a:sym typeface="Calibri"/>
              </a:rPr>
              <a:t> die </a:t>
            </a:r>
            <a:r>
              <a:rPr sz="1350" b="1" kern="0" dirty="0" err="1">
                <a:solidFill>
                  <a:srgbClr val="000000"/>
                </a:solidFill>
                <a:latin typeface="Calibri"/>
                <a:cs typeface="Calibri"/>
                <a:sym typeface="Calibri"/>
              </a:rPr>
              <a:t>Landkreise</a:t>
            </a:r>
            <a:r>
              <a:rPr sz="1350" b="1" kern="0" dirty="0">
                <a:solidFill>
                  <a:srgbClr val="000000"/>
                </a:solidFill>
                <a:latin typeface="Calibri"/>
                <a:cs typeface="Calibri"/>
                <a:sym typeface="Calibri"/>
              </a:rPr>
              <a:t> Landsberg/Lech und Starnberg</a:t>
            </a:r>
          </a:p>
        </p:txBody>
      </p:sp>
      <p:sp>
        <p:nvSpPr>
          <p:cNvPr id="116" name="Rechteck 4"/>
          <p:cNvSpPr txBox="1"/>
          <p:nvPr/>
        </p:nvSpPr>
        <p:spPr>
          <a:xfrm>
            <a:off x="2104294" y="1663132"/>
            <a:ext cx="7934179" cy="78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p>
            <a:pPr algn="ctr" hangingPunct="0">
              <a:defRPr sz="6000">
                <a:latin typeface="Calibri Light"/>
                <a:ea typeface="Calibri Light"/>
                <a:cs typeface="Calibri Light"/>
                <a:sym typeface="Calibri Light"/>
              </a:defRPr>
            </a:pPr>
            <a:r>
              <a:rPr lang="de-DE" sz="4500" kern="0" dirty="0">
                <a:solidFill>
                  <a:srgbClr val="000000"/>
                </a:solidFill>
                <a:latin typeface="Calibri Light"/>
                <a:cs typeface="Calibri Light"/>
                <a:sym typeface="Calibri Light"/>
              </a:rPr>
              <a:t>Unterrichten mit </a:t>
            </a:r>
            <a:r>
              <a:rPr lang="de-DE" sz="4500" kern="0" dirty="0" err="1">
                <a:solidFill>
                  <a:srgbClr val="000000"/>
                </a:solidFill>
                <a:latin typeface="Calibri Light"/>
                <a:cs typeface="Calibri Light"/>
                <a:sym typeface="Calibri Light"/>
              </a:rPr>
              <a:t>visavid</a:t>
            </a:r>
            <a:endParaRPr sz="4500" kern="0" dirty="0">
              <a:solidFill>
                <a:srgbClr val="000000"/>
              </a:solidFill>
              <a:latin typeface="Calibri Light"/>
              <a:cs typeface="Calibri Light"/>
              <a:sym typeface="Calibri Light"/>
            </a:endParaRPr>
          </a:p>
        </p:txBody>
      </p:sp>
      <p:pic>
        <p:nvPicPr>
          <p:cNvPr id="117" name="iu.jpeg" descr="iu.jpeg"/>
          <p:cNvPicPr>
            <a:picLocks noChangeAspect="1"/>
          </p:cNvPicPr>
          <p:nvPr/>
        </p:nvPicPr>
        <p:blipFill>
          <a:blip r:embed="rId2"/>
          <a:stretch>
            <a:fillRect/>
          </a:stretch>
        </p:blipFill>
        <p:spPr>
          <a:xfrm>
            <a:off x="6151641" y="5763089"/>
            <a:ext cx="1377599" cy="775990"/>
          </a:xfrm>
          <a:prstGeom prst="rect">
            <a:avLst/>
          </a:prstGeom>
          <a:ln w="12700">
            <a:miter lim="400000"/>
          </a:ln>
        </p:spPr>
      </p:pic>
      <p:pic>
        <p:nvPicPr>
          <p:cNvPr id="3" name="Grafik 2">
            <a:extLst>
              <a:ext uri="{FF2B5EF4-FFF2-40B4-BE49-F238E27FC236}">
                <a16:creationId xmlns:a16="http://schemas.microsoft.com/office/drawing/2014/main" id="{0C36378C-B855-41E0-91EF-D573AE6EFB13}"/>
              </a:ext>
            </a:extLst>
          </p:cNvPr>
          <p:cNvPicPr>
            <a:picLocks noChangeAspect="1"/>
          </p:cNvPicPr>
          <p:nvPr/>
        </p:nvPicPr>
        <p:blipFill>
          <a:blip r:embed="rId3"/>
          <a:stretch>
            <a:fillRect/>
          </a:stretch>
        </p:blipFill>
        <p:spPr>
          <a:xfrm>
            <a:off x="3605892" y="2880446"/>
            <a:ext cx="4387732" cy="142943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97E54F9-9A9D-49DF-AB67-7F59D24C07CD}"/>
              </a:ext>
            </a:extLst>
          </p:cNvPr>
          <p:cNvPicPr>
            <a:picLocks noChangeAspect="1"/>
          </p:cNvPicPr>
          <p:nvPr/>
        </p:nvPicPr>
        <p:blipFill>
          <a:blip r:embed="rId2"/>
          <a:stretch>
            <a:fillRect/>
          </a:stretch>
        </p:blipFill>
        <p:spPr>
          <a:xfrm>
            <a:off x="579864" y="1038410"/>
            <a:ext cx="10214517" cy="3533590"/>
          </a:xfrm>
          <a:prstGeom prst="rect">
            <a:avLst/>
          </a:prstGeom>
        </p:spPr>
      </p:pic>
    </p:spTree>
    <p:extLst>
      <p:ext uri="{BB962C8B-B14F-4D97-AF65-F5344CB8AC3E}">
        <p14:creationId xmlns:p14="http://schemas.microsoft.com/office/powerpoint/2010/main" val="39672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FBC50BD-FD83-4CCA-A8E9-2C903FB15B1C}"/>
              </a:ext>
            </a:extLst>
          </p:cNvPr>
          <p:cNvPicPr>
            <a:picLocks noChangeAspect="1"/>
          </p:cNvPicPr>
          <p:nvPr/>
        </p:nvPicPr>
        <p:blipFill>
          <a:blip r:embed="rId2"/>
          <a:stretch>
            <a:fillRect/>
          </a:stretch>
        </p:blipFill>
        <p:spPr>
          <a:xfrm>
            <a:off x="535258" y="564899"/>
            <a:ext cx="4215161" cy="5190433"/>
          </a:xfrm>
          <a:prstGeom prst="rect">
            <a:avLst/>
          </a:prstGeom>
        </p:spPr>
      </p:pic>
      <p:sp>
        <p:nvSpPr>
          <p:cNvPr id="4" name="Textfeld 3">
            <a:extLst>
              <a:ext uri="{FF2B5EF4-FFF2-40B4-BE49-F238E27FC236}">
                <a16:creationId xmlns:a16="http://schemas.microsoft.com/office/drawing/2014/main" id="{B5BC0536-803B-441B-A1AE-D497B1B7ABC5}"/>
              </a:ext>
            </a:extLst>
          </p:cNvPr>
          <p:cNvSpPr txBox="1"/>
          <p:nvPr/>
        </p:nvSpPr>
        <p:spPr>
          <a:xfrm>
            <a:off x="6601522" y="1784195"/>
            <a:ext cx="4661210" cy="1200329"/>
          </a:xfrm>
          <a:prstGeom prst="rect">
            <a:avLst/>
          </a:prstGeom>
          <a:noFill/>
        </p:spPr>
        <p:txBody>
          <a:bodyPr wrap="square" rtlCol="0">
            <a:spAutoFit/>
          </a:bodyPr>
          <a:lstStyle/>
          <a:p>
            <a:r>
              <a:rPr lang="de-DE" dirty="0"/>
              <a:t>Ein gesperrter Raum lässt sich nicht betreten. </a:t>
            </a:r>
          </a:p>
          <a:p>
            <a:endParaRPr lang="de-DE" dirty="0"/>
          </a:p>
          <a:p>
            <a:r>
              <a:rPr lang="de-DE" dirty="0"/>
              <a:t>Er muss immer erst vorher aktiv freigegeben werden.</a:t>
            </a:r>
          </a:p>
        </p:txBody>
      </p:sp>
      <p:cxnSp>
        <p:nvCxnSpPr>
          <p:cNvPr id="5" name="Gerade Verbindung mit Pfeil 4">
            <a:extLst>
              <a:ext uri="{FF2B5EF4-FFF2-40B4-BE49-F238E27FC236}">
                <a16:creationId xmlns:a16="http://schemas.microsoft.com/office/drawing/2014/main" id="{F5FA2421-2409-43DA-A072-53308A5AE56D}"/>
              </a:ext>
            </a:extLst>
          </p:cNvPr>
          <p:cNvCxnSpPr>
            <a:cxnSpLocks/>
          </p:cNvCxnSpPr>
          <p:nvPr/>
        </p:nvCxnSpPr>
        <p:spPr>
          <a:xfrm flipH="1">
            <a:off x="2054839" y="2125014"/>
            <a:ext cx="4546683" cy="8595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4A9BD352-AE55-4E99-840F-565F2BA7128B}"/>
              </a:ext>
            </a:extLst>
          </p:cNvPr>
          <p:cNvSpPr/>
          <p:nvPr/>
        </p:nvSpPr>
        <p:spPr>
          <a:xfrm>
            <a:off x="468592" y="3280725"/>
            <a:ext cx="1586247" cy="726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665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7FE57-85DC-482B-8CCE-0E8F5640A31F}"/>
              </a:ext>
            </a:extLst>
          </p:cNvPr>
          <p:cNvSpPr>
            <a:spLocks noGrp="1"/>
          </p:cNvSpPr>
          <p:nvPr>
            <p:ph type="title"/>
          </p:nvPr>
        </p:nvSpPr>
        <p:spPr>
          <a:xfrm>
            <a:off x="3467100" y="2446337"/>
            <a:ext cx="5257800" cy="1325563"/>
          </a:xfrm>
        </p:spPr>
        <p:txBody>
          <a:bodyPr/>
          <a:lstStyle/>
          <a:p>
            <a:r>
              <a:rPr lang="de-DE" dirty="0"/>
              <a:t>Bedienfelder im Raum</a:t>
            </a:r>
          </a:p>
        </p:txBody>
      </p:sp>
    </p:spTree>
    <p:extLst>
      <p:ext uri="{BB962C8B-B14F-4D97-AF65-F5344CB8AC3E}">
        <p14:creationId xmlns:p14="http://schemas.microsoft.com/office/powerpoint/2010/main" val="147209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2504714-1395-49C9-AA0A-9CDE6427D010}"/>
              </a:ext>
            </a:extLst>
          </p:cNvPr>
          <p:cNvPicPr>
            <a:picLocks noChangeAspect="1"/>
          </p:cNvPicPr>
          <p:nvPr/>
        </p:nvPicPr>
        <p:blipFill>
          <a:blip r:embed="rId2"/>
          <a:stretch>
            <a:fillRect/>
          </a:stretch>
        </p:blipFill>
        <p:spPr>
          <a:xfrm>
            <a:off x="211137" y="195616"/>
            <a:ext cx="11799888" cy="5733697"/>
          </a:xfrm>
          <a:prstGeom prst="rect">
            <a:avLst/>
          </a:prstGeom>
        </p:spPr>
      </p:pic>
    </p:spTree>
    <p:extLst>
      <p:ext uri="{BB962C8B-B14F-4D97-AF65-F5344CB8AC3E}">
        <p14:creationId xmlns:p14="http://schemas.microsoft.com/office/powerpoint/2010/main" val="30683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79C1A4A-1F8A-4245-A55B-54E411FF5923}"/>
              </a:ext>
            </a:extLst>
          </p:cNvPr>
          <p:cNvPicPr>
            <a:picLocks noChangeAspect="1"/>
          </p:cNvPicPr>
          <p:nvPr/>
        </p:nvPicPr>
        <p:blipFill>
          <a:blip r:embed="rId2"/>
          <a:stretch>
            <a:fillRect/>
          </a:stretch>
        </p:blipFill>
        <p:spPr>
          <a:xfrm>
            <a:off x="2812918" y="632827"/>
            <a:ext cx="6837751" cy="5592345"/>
          </a:xfrm>
          <a:prstGeom prst="rect">
            <a:avLst/>
          </a:prstGeom>
        </p:spPr>
      </p:pic>
      <p:sp>
        <p:nvSpPr>
          <p:cNvPr id="4" name="Textfeld 3">
            <a:extLst>
              <a:ext uri="{FF2B5EF4-FFF2-40B4-BE49-F238E27FC236}">
                <a16:creationId xmlns:a16="http://schemas.microsoft.com/office/drawing/2014/main" id="{BBDFF915-2475-404B-9538-28970D6AD25D}"/>
              </a:ext>
            </a:extLst>
          </p:cNvPr>
          <p:cNvSpPr txBox="1"/>
          <p:nvPr/>
        </p:nvSpPr>
        <p:spPr>
          <a:xfrm>
            <a:off x="4229101" y="2811068"/>
            <a:ext cx="2228356" cy="369332"/>
          </a:xfrm>
          <a:prstGeom prst="rect">
            <a:avLst/>
          </a:prstGeom>
          <a:noFill/>
        </p:spPr>
        <p:txBody>
          <a:bodyPr wrap="square" rtlCol="0">
            <a:spAutoFit/>
          </a:bodyPr>
          <a:lstStyle/>
          <a:p>
            <a:r>
              <a:rPr lang="de-DE" dirty="0">
                <a:solidFill>
                  <a:schemeClr val="bg1"/>
                </a:solidFill>
              </a:rPr>
              <a:t>unten links</a:t>
            </a:r>
          </a:p>
        </p:txBody>
      </p:sp>
      <p:cxnSp>
        <p:nvCxnSpPr>
          <p:cNvPr id="5" name="Gerade Verbindung mit Pfeil 4">
            <a:extLst>
              <a:ext uri="{FF2B5EF4-FFF2-40B4-BE49-F238E27FC236}">
                <a16:creationId xmlns:a16="http://schemas.microsoft.com/office/drawing/2014/main" id="{B7D64211-0CF0-4817-B884-F67C2E27BFF5}"/>
              </a:ext>
            </a:extLst>
          </p:cNvPr>
          <p:cNvCxnSpPr>
            <a:cxnSpLocks/>
          </p:cNvCxnSpPr>
          <p:nvPr/>
        </p:nvCxnSpPr>
        <p:spPr>
          <a:xfrm flipH="1">
            <a:off x="4743450" y="3429000"/>
            <a:ext cx="244169" cy="14144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4BB60F7-9F1E-42B0-8342-6CF69527023F}"/>
              </a:ext>
            </a:extLst>
          </p:cNvPr>
          <p:cNvPicPr>
            <a:picLocks noChangeAspect="1"/>
          </p:cNvPicPr>
          <p:nvPr/>
        </p:nvPicPr>
        <p:blipFill rotWithShape="1">
          <a:blip r:embed="rId2"/>
          <a:srcRect l="-260" t="14752" r="260" b="426"/>
          <a:stretch/>
        </p:blipFill>
        <p:spPr>
          <a:xfrm>
            <a:off x="3247697" y="1520616"/>
            <a:ext cx="5632143" cy="4726255"/>
          </a:xfrm>
          <a:prstGeom prst="rect">
            <a:avLst/>
          </a:prstGeom>
        </p:spPr>
      </p:pic>
      <p:sp>
        <p:nvSpPr>
          <p:cNvPr id="4" name="Textfeld 3">
            <a:extLst>
              <a:ext uri="{FF2B5EF4-FFF2-40B4-BE49-F238E27FC236}">
                <a16:creationId xmlns:a16="http://schemas.microsoft.com/office/drawing/2014/main" id="{60498AD9-2851-4653-9B31-36646578EB02}"/>
              </a:ext>
            </a:extLst>
          </p:cNvPr>
          <p:cNvSpPr txBox="1"/>
          <p:nvPr/>
        </p:nvSpPr>
        <p:spPr>
          <a:xfrm>
            <a:off x="5160498" y="2768206"/>
            <a:ext cx="2228356" cy="369332"/>
          </a:xfrm>
          <a:prstGeom prst="rect">
            <a:avLst/>
          </a:prstGeom>
          <a:noFill/>
        </p:spPr>
        <p:txBody>
          <a:bodyPr wrap="square" rtlCol="0">
            <a:spAutoFit/>
          </a:bodyPr>
          <a:lstStyle/>
          <a:p>
            <a:r>
              <a:rPr lang="de-DE" dirty="0">
                <a:solidFill>
                  <a:schemeClr val="bg1"/>
                </a:solidFill>
              </a:rPr>
              <a:t>unten mittig</a:t>
            </a:r>
          </a:p>
        </p:txBody>
      </p:sp>
      <p:cxnSp>
        <p:nvCxnSpPr>
          <p:cNvPr id="5" name="Gerade Verbindung mit Pfeil 4">
            <a:extLst>
              <a:ext uri="{FF2B5EF4-FFF2-40B4-BE49-F238E27FC236}">
                <a16:creationId xmlns:a16="http://schemas.microsoft.com/office/drawing/2014/main" id="{D7756656-E1C5-41EA-BC98-FB9FB2D8A839}"/>
              </a:ext>
            </a:extLst>
          </p:cNvPr>
          <p:cNvCxnSpPr>
            <a:cxnSpLocks/>
          </p:cNvCxnSpPr>
          <p:nvPr/>
        </p:nvCxnSpPr>
        <p:spPr>
          <a:xfrm flipH="1">
            <a:off x="5744857" y="3277741"/>
            <a:ext cx="1" cy="14228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8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BD725F2-D4F7-460E-AB34-69A5E4A03DBF}"/>
              </a:ext>
            </a:extLst>
          </p:cNvPr>
          <p:cNvPicPr>
            <a:picLocks noChangeAspect="1"/>
          </p:cNvPicPr>
          <p:nvPr/>
        </p:nvPicPr>
        <p:blipFill rotWithShape="1">
          <a:blip r:embed="rId2"/>
          <a:srcRect b="11035"/>
          <a:stretch/>
        </p:blipFill>
        <p:spPr>
          <a:xfrm>
            <a:off x="7924274" y="42496"/>
            <a:ext cx="2423686" cy="6652244"/>
          </a:xfrm>
          <a:prstGeom prst="rect">
            <a:avLst/>
          </a:prstGeom>
        </p:spPr>
      </p:pic>
      <p:pic>
        <p:nvPicPr>
          <p:cNvPr id="4" name="Grafik 3">
            <a:extLst>
              <a:ext uri="{FF2B5EF4-FFF2-40B4-BE49-F238E27FC236}">
                <a16:creationId xmlns:a16="http://schemas.microsoft.com/office/drawing/2014/main" id="{C73A9539-95F4-469D-93CE-5E4C4C1F4155}"/>
              </a:ext>
            </a:extLst>
          </p:cNvPr>
          <p:cNvPicPr>
            <a:picLocks noChangeAspect="1"/>
          </p:cNvPicPr>
          <p:nvPr/>
        </p:nvPicPr>
        <p:blipFill rotWithShape="1">
          <a:blip r:embed="rId3"/>
          <a:srcRect t="22285"/>
          <a:stretch/>
        </p:blipFill>
        <p:spPr>
          <a:xfrm>
            <a:off x="648138" y="1158240"/>
            <a:ext cx="5813359" cy="4469572"/>
          </a:xfrm>
          <a:prstGeom prst="rect">
            <a:avLst/>
          </a:prstGeom>
        </p:spPr>
      </p:pic>
      <p:cxnSp>
        <p:nvCxnSpPr>
          <p:cNvPr id="5" name="Gerade Verbindung mit Pfeil 4">
            <a:extLst>
              <a:ext uri="{FF2B5EF4-FFF2-40B4-BE49-F238E27FC236}">
                <a16:creationId xmlns:a16="http://schemas.microsoft.com/office/drawing/2014/main" id="{2AECCC1D-9AA1-4DAF-B980-5E98A926C357}"/>
              </a:ext>
            </a:extLst>
          </p:cNvPr>
          <p:cNvCxnSpPr>
            <a:cxnSpLocks/>
          </p:cNvCxnSpPr>
          <p:nvPr/>
        </p:nvCxnSpPr>
        <p:spPr>
          <a:xfrm flipV="1">
            <a:off x="5722883" y="223520"/>
            <a:ext cx="2354317" cy="48214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03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4E44B8-D99F-48A2-8A41-F4BE867204AE}"/>
              </a:ext>
            </a:extLst>
          </p:cNvPr>
          <p:cNvPicPr>
            <a:picLocks noChangeAspect="1"/>
          </p:cNvPicPr>
          <p:nvPr/>
        </p:nvPicPr>
        <p:blipFill>
          <a:blip r:embed="rId2"/>
          <a:stretch>
            <a:fillRect/>
          </a:stretch>
        </p:blipFill>
        <p:spPr>
          <a:xfrm>
            <a:off x="3909848" y="305030"/>
            <a:ext cx="4572000" cy="5986462"/>
          </a:xfrm>
          <a:prstGeom prst="rect">
            <a:avLst/>
          </a:prstGeom>
        </p:spPr>
      </p:pic>
      <p:sp>
        <p:nvSpPr>
          <p:cNvPr id="4" name="Textfeld 3">
            <a:extLst>
              <a:ext uri="{FF2B5EF4-FFF2-40B4-BE49-F238E27FC236}">
                <a16:creationId xmlns:a16="http://schemas.microsoft.com/office/drawing/2014/main" id="{FA1CF6C7-62EB-4629-800A-FEA340319DDF}"/>
              </a:ext>
            </a:extLst>
          </p:cNvPr>
          <p:cNvSpPr txBox="1"/>
          <p:nvPr/>
        </p:nvSpPr>
        <p:spPr>
          <a:xfrm>
            <a:off x="6757988" y="2825355"/>
            <a:ext cx="2228356" cy="369332"/>
          </a:xfrm>
          <a:prstGeom prst="rect">
            <a:avLst/>
          </a:prstGeom>
          <a:noFill/>
        </p:spPr>
        <p:txBody>
          <a:bodyPr wrap="square" rtlCol="0">
            <a:spAutoFit/>
          </a:bodyPr>
          <a:lstStyle/>
          <a:p>
            <a:r>
              <a:rPr lang="de-DE" dirty="0">
                <a:solidFill>
                  <a:schemeClr val="bg1"/>
                </a:solidFill>
              </a:rPr>
              <a:t>unten rechts</a:t>
            </a:r>
          </a:p>
        </p:txBody>
      </p:sp>
      <p:cxnSp>
        <p:nvCxnSpPr>
          <p:cNvPr id="5" name="Gerade Verbindung mit Pfeil 4">
            <a:extLst>
              <a:ext uri="{FF2B5EF4-FFF2-40B4-BE49-F238E27FC236}">
                <a16:creationId xmlns:a16="http://schemas.microsoft.com/office/drawing/2014/main" id="{9D0F9305-5583-4AB7-BFFC-D1D30C2C88D9}"/>
              </a:ext>
            </a:extLst>
          </p:cNvPr>
          <p:cNvCxnSpPr>
            <a:cxnSpLocks/>
          </p:cNvCxnSpPr>
          <p:nvPr/>
        </p:nvCxnSpPr>
        <p:spPr>
          <a:xfrm>
            <a:off x="7058025" y="3298261"/>
            <a:ext cx="614363" cy="12880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434C5A3-19E1-4C10-8760-ABA8352C6F69}"/>
              </a:ext>
            </a:extLst>
          </p:cNvPr>
          <p:cNvSpPr txBox="1"/>
          <p:nvPr/>
        </p:nvSpPr>
        <p:spPr>
          <a:xfrm>
            <a:off x="8598915" y="2733022"/>
            <a:ext cx="3235569" cy="923330"/>
          </a:xfrm>
          <a:prstGeom prst="rect">
            <a:avLst/>
          </a:prstGeom>
          <a:noFill/>
        </p:spPr>
        <p:txBody>
          <a:bodyPr wrap="square" rtlCol="0">
            <a:spAutoFit/>
          </a:bodyPr>
          <a:lstStyle/>
          <a:p>
            <a:r>
              <a:rPr lang="de-DE" dirty="0"/>
              <a:t>Hier lassen sich Einstellungen für die Person, </a:t>
            </a:r>
            <a:r>
              <a:rPr lang="de-DE" b="1" u="sng" dirty="0"/>
              <a:t>die dieses Fenster </a:t>
            </a:r>
            <a:r>
              <a:rPr lang="de-DE" dirty="0"/>
              <a:t>nutzt, vornehmen.</a:t>
            </a:r>
          </a:p>
        </p:txBody>
      </p:sp>
    </p:spTree>
    <p:extLst>
      <p:ext uri="{BB962C8B-B14F-4D97-AF65-F5344CB8AC3E}">
        <p14:creationId xmlns:p14="http://schemas.microsoft.com/office/powerpoint/2010/main" val="149924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A8ADB0A-3B06-41C0-ACB5-9E58F2FB5A1E}"/>
              </a:ext>
            </a:extLst>
          </p:cNvPr>
          <p:cNvPicPr>
            <a:picLocks noChangeAspect="1"/>
          </p:cNvPicPr>
          <p:nvPr/>
        </p:nvPicPr>
        <p:blipFill>
          <a:blip r:embed="rId2"/>
          <a:stretch>
            <a:fillRect/>
          </a:stretch>
        </p:blipFill>
        <p:spPr>
          <a:xfrm>
            <a:off x="5455505" y="1008185"/>
            <a:ext cx="3963653" cy="4602280"/>
          </a:xfrm>
          <a:prstGeom prst="rect">
            <a:avLst/>
          </a:prstGeom>
        </p:spPr>
      </p:pic>
      <p:sp>
        <p:nvSpPr>
          <p:cNvPr id="4" name="Textfeld 3">
            <a:extLst>
              <a:ext uri="{FF2B5EF4-FFF2-40B4-BE49-F238E27FC236}">
                <a16:creationId xmlns:a16="http://schemas.microsoft.com/office/drawing/2014/main" id="{D7AC8BD4-D45C-4F78-8BCD-11DA654AF520}"/>
              </a:ext>
            </a:extLst>
          </p:cNvPr>
          <p:cNvSpPr txBox="1"/>
          <p:nvPr/>
        </p:nvSpPr>
        <p:spPr>
          <a:xfrm>
            <a:off x="1260269" y="2505670"/>
            <a:ext cx="3235569" cy="923330"/>
          </a:xfrm>
          <a:prstGeom prst="rect">
            <a:avLst/>
          </a:prstGeom>
          <a:noFill/>
        </p:spPr>
        <p:txBody>
          <a:bodyPr wrap="square" rtlCol="0">
            <a:spAutoFit/>
          </a:bodyPr>
          <a:lstStyle/>
          <a:p>
            <a:r>
              <a:rPr lang="de-DE" dirty="0"/>
              <a:t>Dieses Einstellungsrad finden Sie im Fenster jeder teilnehmenden Person.</a:t>
            </a:r>
          </a:p>
        </p:txBody>
      </p:sp>
      <p:cxnSp>
        <p:nvCxnSpPr>
          <p:cNvPr id="5" name="Gerade Verbindung mit Pfeil 4">
            <a:extLst>
              <a:ext uri="{FF2B5EF4-FFF2-40B4-BE49-F238E27FC236}">
                <a16:creationId xmlns:a16="http://schemas.microsoft.com/office/drawing/2014/main" id="{993D0E5D-4D05-4F7E-8FBB-2A1C4EAA291F}"/>
              </a:ext>
            </a:extLst>
          </p:cNvPr>
          <p:cNvCxnSpPr>
            <a:cxnSpLocks/>
          </p:cNvCxnSpPr>
          <p:nvPr/>
        </p:nvCxnSpPr>
        <p:spPr>
          <a:xfrm>
            <a:off x="2586892" y="3180862"/>
            <a:ext cx="6158523" cy="3595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9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1EED0-8B23-445B-BA23-6155DF87E27D}"/>
              </a:ext>
            </a:extLst>
          </p:cNvPr>
          <p:cNvSpPr>
            <a:spLocks noGrp="1"/>
          </p:cNvSpPr>
          <p:nvPr>
            <p:ph type="title"/>
          </p:nvPr>
        </p:nvSpPr>
        <p:spPr/>
        <p:txBody>
          <a:bodyPr/>
          <a:lstStyle/>
          <a:p>
            <a:r>
              <a:rPr lang="de-DE" dirty="0"/>
              <a:t>Nutzen/Einsatz von Abstimmungen </a:t>
            </a:r>
          </a:p>
        </p:txBody>
      </p:sp>
      <p:pic>
        <p:nvPicPr>
          <p:cNvPr id="5" name="Inhaltsplatzhalter 4">
            <a:extLst>
              <a:ext uri="{FF2B5EF4-FFF2-40B4-BE49-F238E27FC236}">
                <a16:creationId xmlns:a16="http://schemas.microsoft.com/office/drawing/2014/main" id="{1160B1F7-4535-45E5-8C5A-EA031E103D2D}"/>
              </a:ext>
            </a:extLst>
          </p:cNvPr>
          <p:cNvPicPr>
            <a:picLocks noGrp="1" noChangeAspect="1"/>
          </p:cNvPicPr>
          <p:nvPr>
            <p:ph idx="1"/>
          </p:nvPr>
        </p:nvPicPr>
        <p:blipFill rotWithShape="1">
          <a:blip r:embed="rId2"/>
          <a:srcRect t="20612"/>
          <a:stretch/>
        </p:blipFill>
        <p:spPr>
          <a:xfrm>
            <a:off x="2345680" y="2192905"/>
            <a:ext cx="6712363" cy="1153647"/>
          </a:xfrm>
        </p:spPr>
      </p:pic>
      <p:cxnSp>
        <p:nvCxnSpPr>
          <p:cNvPr id="6" name="Gerade Verbindung mit Pfeil 5">
            <a:extLst>
              <a:ext uri="{FF2B5EF4-FFF2-40B4-BE49-F238E27FC236}">
                <a16:creationId xmlns:a16="http://schemas.microsoft.com/office/drawing/2014/main" id="{139CFFE5-B503-44B3-A69F-48B04BF79D83}"/>
              </a:ext>
            </a:extLst>
          </p:cNvPr>
          <p:cNvCxnSpPr>
            <a:cxnSpLocks/>
          </p:cNvCxnSpPr>
          <p:nvPr/>
        </p:nvCxnSpPr>
        <p:spPr>
          <a:xfrm flipV="1">
            <a:off x="5933090" y="3429000"/>
            <a:ext cx="0" cy="12029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FB7F71FB-AE4E-46C1-9FA2-50CE50E67B2E}"/>
              </a:ext>
            </a:extLst>
          </p:cNvPr>
          <p:cNvSpPr/>
          <p:nvPr/>
        </p:nvSpPr>
        <p:spPr>
          <a:xfrm>
            <a:off x="4545725" y="2223054"/>
            <a:ext cx="2774730" cy="11536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F6ACC0E6-64AE-4CD1-8434-AD663217E04F}"/>
              </a:ext>
            </a:extLst>
          </p:cNvPr>
          <p:cNvSpPr txBox="1"/>
          <p:nvPr/>
        </p:nvSpPr>
        <p:spPr>
          <a:xfrm>
            <a:off x="3906284" y="4799245"/>
            <a:ext cx="4754057" cy="646331"/>
          </a:xfrm>
          <a:prstGeom prst="rect">
            <a:avLst/>
          </a:prstGeom>
          <a:noFill/>
        </p:spPr>
        <p:txBody>
          <a:bodyPr wrap="square" rtlCol="0">
            <a:spAutoFit/>
          </a:bodyPr>
          <a:lstStyle/>
          <a:p>
            <a:r>
              <a:rPr lang="de-DE" dirty="0"/>
              <a:t>Am unteren Rand Ihres Bildschirms wählen Sie dieses Symbol aus. </a:t>
            </a:r>
          </a:p>
        </p:txBody>
      </p:sp>
    </p:spTree>
    <p:extLst>
      <p:ext uri="{BB962C8B-B14F-4D97-AF65-F5344CB8AC3E}">
        <p14:creationId xmlns:p14="http://schemas.microsoft.com/office/powerpoint/2010/main" val="394569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6D7D1-7627-4CC8-B56F-DAAD2A9BC0D7}"/>
              </a:ext>
            </a:extLst>
          </p:cNvPr>
          <p:cNvSpPr>
            <a:spLocks noGrp="1"/>
          </p:cNvSpPr>
          <p:nvPr>
            <p:ph type="title"/>
          </p:nvPr>
        </p:nvSpPr>
        <p:spPr/>
        <p:txBody>
          <a:bodyPr/>
          <a:lstStyle/>
          <a:p>
            <a:r>
              <a:rPr lang="de-DE" dirty="0"/>
              <a:t>Worum geht es heute?</a:t>
            </a:r>
          </a:p>
        </p:txBody>
      </p:sp>
      <p:sp>
        <p:nvSpPr>
          <p:cNvPr id="3" name="Inhaltsplatzhalter 2">
            <a:extLst>
              <a:ext uri="{FF2B5EF4-FFF2-40B4-BE49-F238E27FC236}">
                <a16:creationId xmlns:a16="http://schemas.microsoft.com/office/drawing/2014/main" id="{CB5CB273-4EF9-4973-95F3-45B119D25C29}"/>
              </a:ext>
            </a:extLst>
          </p:cNvPr>
          <p:cNvSpPr>
            <a:spLocks noGrp="1"/>
          </p:cNvSpPr>
          <p:nvPr>
            <p:ph idx="1"/>
          </p:nvPr>
        </p:nvSpPr>
        <p:spPr>
          <a:xfrm>
            <a:off x="838200" y="1687512"/>
            <a:ext cx="10515600" cy="4805363"/>
          </a:xfrm>
        </p:spPr>
        <p:txBody>
          <a:bodyPr>
            <a:normAutofit/>
          </a:bodyPr>
          <a:lstStyle/>
          <a:p>
            <a:r>
              <a:rPr lang="de-DE" dirty="0"/>
              <a:t> Unterrichten mit </a:t>
            </a:r>
            <a:r>
              <a:rPr lang="de-DE" dirty="0" err="1"/>
              <a:t>visavid</a:t>
            </a:r>
            <a:endParaRPr lang="de-DE" dirty="0"/>
          </a:p>
          <a:p>
            <a:pPr lvl="1"/>
            <a:r>
              <a:rPr lang="de-DE" dirty="0">
                <a:hlinkClick r:id="rId2" action="ppaction://hlinksldjump"/>
              </a:rPr>
              <a:t>Vorbereitung des Raumes</a:t>
            </a:r>
            <a:endParaRPr lang="de-DE" dirty="0"/>
          </a:p>
          <a:p>
            <a:pPr marL="457200" lvl="1" indent="0">
              <a:buNone/>
            </a:pPr>
            <a:endParaRPr lang="de-DE" dirty="0"/>
          </a:p>
          <a:p>
            <a:pPr lvl="1"/>
            <a:r>
              <a:rPr lang="de-DE" dirty="0">
                <a:hlinkClick r:id="rId3" action="ppaction://hlinksldjump"/>
              </a:rPr>
              <a:t>Nutzen/Einsatz von Umfragen</a:t>
            </a:r>
            <a:endParaRPr lang="de-DE" dirty="0"/>
          </a:p>
          <a:p>
            <a:pPr marL="457200" lvl="1" indent="0">
              <a:buNone/>
            </a:pPr>
            <a:endParaRPr lang="de-DE" dirty="0"/>
          </a:p>
          <a:p>
            <a:pPr lvl="1"/>
            <a:r>
              <a:rPr lang="de-DE" dirty="0">
                <a:hlinkClick r:id="rId4" action="ppaction://hlinksldjump"/>
              </a:rPr>
              <a:t>Umgang mit dem Whiteboard</a:t>
            </a:r>
            <a:endParaRPr lang="de-DE" dirty="0"/>
          </a:p>
          <a:p>
            <a:pPr marL="457200" lvl="1" indent="0">
              <a:buNone/>
            </a:pPr>
            <a:endParaRPr lang="de-DE" dirty="0"/>
          </a:p>
          <a:p>
            <a:pPr lvl="1"/>
            <a:r>
              <a:rPr lang="de-DE" dirty="0">
                <a:hlinkClick r:id="rId5" action="ppaction://hlinksldjump"/>
              </a:rPr>
              <a:t>Gruppenarbeit ermöglichen</a:t>
            </a:r>
            <a:endParaRPr lang="de-DE" dirty="0"/>
          </a:p>
          <a:p>
            <a:pPr lvl="1"/>
            <a:endParaRPr lang="de-DE" dirty="0"/>
          </a:p>
          <a:p>
            <a:pPr lvl="1"/>
            <a:r>
              <a:rPr lang="de-DE" dirty="0">
                <a:hlinkClick r:id="rId6" action="ppaction://hlinksldjump"/>
              </a:rPr>
              <a:t>Die iOS-App nutzen</a:t>
            </a:r>
            <a:endParaRPr lang="de-DE" dirty="0"/>
          </a:p>
          <a:p>
            <a:pPr marL="457200" lvl="1" indent="0">
              <a:buNone/>
            </a:pPr>
            <a:endParaRPr lang="de-DE" dirty="0"/>
          </a:p>
        </p:txBody>
      </p:sp>
    </p:spTree>
    <p:extLst>
      <p:ext uri="{BB962C8B-B14F-4D97-AF65-F5344CB8AC3E}">
        <p14:creationId xmlns:p14="http://schemas.microsoft.com/office/powerpoint/2010/main" val="60422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39C3372-05E1-4F17-AD0A-B04BCDE3245C}"/>
              </a:ext>
            </a:extLst>
          </p:cNvPr>
          <p:cNvPicPr>
            <a:picLocks noChangeAspect="1"/>
          </p:cNvPicPr>
          <p:nvPr/>
        </p:nvPicPr>
        <p:blipFill>
          <a:blip r:embed="rId2"/>
          <a:stretch>
            <a:fillRect/>
          </a:stretch>
        </p:blipFill>
        <p:spPr>
          <a:xfrm>
            <a:off x="915384" y="924089"/>
            <a:ext cx="6535487" cy="4262766"/>
          </a:xfrm>
          <a:prstGeom prst="rect">
            <a:avLst/>
          </a:prstGeom>
        </p:spPr>
      </p:pic>
      <p:sp>
        <p:nvSpPr>
          <p:cNvPr id="14" name="Textfeld 13">
            <a:extLst>
              <a:ext uri="{FF2B5EF4-FFF2-40B4-BE49-F238E27FC236}">
                <a16:creationId xmlns:a16="http://schemas.microsoft.com/office/drawing/2014/main" id="{7636884E-AAF0-4DDE-9932-D9B058EBFAB8}"/>
              </a:ext>
            </a:extLst>
          </p:cNvPr>
          <p:cNvSpPr txBox="1"/>
          <p:nvPr/>
        </p:nvSpPr>
        <p:spPr>
          <a:xfrm>
            <a:off x="2498272" y="4466748"/>
            <a:ext cx="455336" cy="369332"/>
          </a:xfrm>
          <a:prstGeom prst="rect">
            <a:avLst/>
          </a:prstGeom>
          <a:noFill/>
        </p:spPr>
        <p:txBody>
          <a:bodyPr wrap="square">
            <a:spAutoFit/>
          </a:bodyPr>
          <a:lstStyle/>
          <a:p>
            <a:r>
              <a:rPr lang="de-DE" b="1" dirty="0">
                <a:solidFill>
                  <a:srgbClr val="FF0000"/>
                </a:solidFill>
              </a:rPr>
              <a:t>3.</a:t>
            </a:r>
          </a:p>
        </p:txBody>
      </p:sp>
      <p:grpSp>
        <p:nvGrpSpPr>
          <p:cNvPr id="17" name="Gruppieren 16">
            <a:extLst>
              <a:ext uri="{FF2B5EF4-FFF2-40B4-BE49-F238E27FC236}">
                <a16:creationId xmlns:a16="http://schemas.microsoft.com/office/drawing/2014/main" id="{6C7EF248-AC7C-4598-A169-77B31332C6CD}"/>
              </a:ext>
            </a:extLst>
          </p:cNvPr>
          <p:cNvGrpSpPr/>
          <p:nvPr/>
        </p:nvGrpSpPr>
        <p:grpSpPr>
          <a:xfrm>
            <a:off x="5933090" y="1045044"/>
            <a:ext cx="5343526" cy="1417005"/>
            <a:chOff x="5933090" y="1045044"/>
            <a:chExt cx="5343526" cy="1417005"/>
          </a:xfrm>
        </p:grpSpPr>
        <p:cxnSp>
          <p:nvCxnSpPr>
            <p:cNvPr id="5" name="Gerade Verbindung mit Pfeil 4">
              <a:extLst>
                <a:ext uri="{FF2B5EF4-FFF2-40B4-BE49-F238E27FC236}">
                  <a16:creationId xmlns:a16="http://schemas.microsoft.com/office/drawing/2014/main" id="{CEB7498D-5056-4798-A9A9-718467BCC2AE}"/>
                </a:ext>
              </a:extLst>
            </p:cNvPr>
            <p:cNvCxnSpPr>
              <a:cxnSpLocks/>
            </p:cNvCxnSpPr>
            <p:nvPr/>
          </p:nvCxnSpPr>
          <p:spPr>
            <a:xfrm flipH="1">
              <a:off x="5933090" y="1229710"/>
              <a:ext cx="2485696" cy="12323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C1EE1B01-5C37-4C41-ADCE-C9BD67C95870}"/>
                </a:ext>
              </a:extLst>
            </p:cNvPr>
            <p:cNvSpPr txBox="1"/>
            <p:nvPr/>
          </p:nvSpPr>
          <p:spPr>
            <a:xfrm>
              <a:off x="8598400" y="1045044"/>
              <a:ext cx="375783" cy="369332"/>
            </a:xfrm>
            <a:prstGeom prst="rect">
              <a:avLst/>
            </a:prstGeom>
            <a:noFill/>
          </p:spPr>
          <p:txBody>
            <a:bodyPr wrap="square">
              <a:spAutoFit/>
            </a:bodyPr>
            <a:lstStyle/>
            <a:p>
              <a:r>
                <a:rPr lang="de-DE" b="1" dirty="0">
                  <a:solidFill>
                    <a:srgbClr val="FF0000"/>
                  </a:solidFill>
                </a:rPr>
                <a:t>1.</a:t>
              </a:r>
            </a:p>
          </p:txBody>
        </p:sp>
        <p:sp>
          <p:nvSpPr>
            <p:cNvPr id="15" name="Textfeld 14">
              <a:extLst>
                <a:ext uri="{FF2B5EF4-FFF2-40B4-BE49-F238E27FC236}">
                  <a16:creationId xmlns:a16="http://schemas.microsoft.com/office/drawing/2014/main" id="{E2BEAFB8-0ED5-4615-8090-CA7BB3994BEF}"/>
                </a:ext>
              </a:extLst>
            </p:cNvPr>
            <p:cNvSpPr txBox="1"/>
            <p:nvPr/>
          </p:nvSpPr>
          <p:spPr>
            <a:xfrm>
              <a:off x="9222377" y="1046845"/>
              <a:ext cx="2054239" cy="369332"/>
            </a:xfrm>
            <a:prstGeom prst="rect">
              <a:avLst/>
            </a:prstGeom>
            <a:noFill/>
          </p:spPr>
          <p:txBody>
            <a:bodyPr wrap="square" rtlCol="0">
              <a:spAutoFit/>
            </a:bodyPr>
            <a:lstStyle/>
            <a:p>
              <a:r>
                <a:rPr lang="de-DE" dirty="0"/>
                <a:t>Frage formulieren</a:t>
              </a:r>
            </a:p>
          </p:txBody>
        </p:sp>
      </p:grpSp>
      <p:grpSp>
        <p:nvGrpSpPr>
          <p:cNvPr id="18" name="Gruppieren 17">
            <a:extLst>
              <a:ext uri="{FF2B5EF4-FFF2-40B4-BE49-F238E27FC236}">
                <a16:creationId xmlns:a16="http://schemas.microsoft.com/office/drawing/2014/main" id="{6F3DB562-0CAE-486C-9C3D-53F9C172E2AA}"/>
              </a:ext>
            </a:extLst>
          </p:cNvPr>
          <p:cNvGrpSpPr/>
          <p:nvPr/>
        </p:nvGrpSpPr>
        <p:grpSpPr>
          <a:xfrm>
            <a:off x="5381297" y="3830793"/>
            <a:ext cx="5971920" cy="369332"/>
            <a:chOff x="5381297" y="3830793"/>
            <a:chExt cx="5971920" cy="369332"/>
          </a:xfrm>
        </p:grpSpPr>
        <p:cxnSp>
          <p:nvCxnSpPr>
            <p:cNvPr id="4" name="Gerade Verbindung mit Pfeil 3">
              <a:extLst>
                <a:ext uri="{FF2B5EF4-FFF2-40B4-BE49-F238E27FC236}">
                  <a16:creationId xmlns:a16="http://schemas.microsoft.com/office/drawing/2014/main" id="{81161D3F-A7F4-48F0-AF38-9EA77C5FC825}"/>
                </a:ext>
              </a:extLst>
            </p:cNvPr>
            <p:cNvCxnSpPr>
              <a:cxnSpLocks/>
            </p:cNvCxnSpPr>
            <p:nvPr/>
          </p:nvCxnSpPr>
          <p:spPr>
            <a:xfrm flipH="1">
              <a:off x="5381297" y="4015459"/>
              <a:ext cx="256452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36010BDB-7698-44C4-8E15-839E262F6719}"/>
                </a:ext>
              </a:extLst>
            </p:cNvPr>
            <p:cNvSpPr txBox="1"/>
            <p:nvPr/>
          </p:nvSpPr>
          <p:spPr>
            <a:xfrm>
              <a:off x="8559438" y="3830793"/>
              <a:ext cx="414745" cy="369332"/>
            </a:xfrm>
            <a:prstGeom prst="rect">
              <a:avLst/>
            </a:prstGeom>
            <a:noFill/>
          </p:spPr>
          <p:txBody>
            <a:bodyPr wrap="square">
              <a:spAutoFit/>
            </a:bodyPr>
            <a:lstStyle/>
            <a:p>
              <a:r>
                <a:rPr lang="de-DE" b="1" dirty="0">
                  <a:solidFill>
                    <a:srgbClr val="FF0000"/>
                  </a:solidFill>
                </a:rPr>
                <a:t>2.</a:t>
              </a:r>
            </a:p>
          </p:txBody>
        </p:sp>
        <p:sp>
          <p:nvSpPr>
            <p:cNvPr id="16" name="Textfeld 15">
              <a:extLst>
                <a:ext uri="{FF2B5EF4-FFF2-40B4-BE49-F238E27FC236}">
                  <a16:creationId xmlns:a16="http://schemas.microsoft.com/office/drawing/2014/main" id="{3542FAD3-842D-4206-8F91-ADFD7C9320A6}"/>
                </a:ext>
              </a:extLst>
            </p:cNvPr>
            <p:cNvSpPr txBox="1"/>
            <p:nvPr/>
          </p:nvSpPr>
          <p:spPr>
            <a:xfrm>
              <a:off x="9298978" y="3830793"/>
              <a:ext cx="2054239" cy="369332"/>
            </a:xfrm>
            <a:prstGeom prst="rect">
              <a:avLst/>
            </a:prstGeom>
            <a:noFill/>
          </p:spPr>
          <p:txBody>
            <a:bodyPr wrap="square" rtlCol="0">
              <a:spAutoFit/>
            </a:bodyPr>
            <a:lstStyle/>
            <a:p>
              <a:r>
                <a:rPr lang="de-DE" dirty="0"/>
                <a:t>Hier auswählen.</a:t>
              </a:r>
            </a:p>
          </p:txBody>
        </p:sp>
      </p:grpSp>
    </p:spTree>
    <p:extLst>
      <p:ext uri="{BB962C8B-B14F-4D97-AF65-F5344CB8AC3E}">
        <p14:creationId xmlns:p14="http://schemas.microsoft.com/office/powerpoint/2010/main" val="241687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FF1C90-2691-44BB-ABE8-81793382D02A}"/>
              </a:ext>
            </a:extLst>
          </p:cNvPr>
          <p:cNvPicPr>
            <a:picLocks noChangeAspect="1"/>
          </p:cNvPicPr>
          <p:nvPr/>
        </p:nvPicPr>
        <p:blipFill>
          <a:blip r:embed="rId2"/>
          <a:stretch>
            <a:fillRect/>
          </a:stretch>
        </p:blipFill>
        <p:spPr>
          <a:xfrm>
            <a:off x="2054840" y="211521"/>
            <a:ext cx="5495925" cy="5867400"/>
          </a:xfrm>
          <a:prstGeom prst="rect">
            <a:avLst/>
          </a:prstGeom>
        </p:spPr>
      </p:pic>
      <p:cxnSp>
        <p:nvCxnSpPr>
          <p:cNvPr id="9" name="Gerade Verbindung mit Pfeil 8">
            <a:extLst>
              <a:ext uri="{FF2B5EF4-FFF2-40B4-BE49-F238E27FC236}">
                <a16:creationId xmlns:a16="http://schemas.microsoft.com/office/drawing/2014/main" id="{AD780F1E-7F27-4E3B-8C6E-AE252ED8D83A}"/>
              </a:ext>
            </a:extLst>
          </p:cNvPr>
          <p:cNvCxnSpPr>
            <a:cxnSpLocks/>
          </p:cNvCxnSpPr>
          <p:nvPr/>
        </p:nvCxnSpPr>
        <p:spPr>
          <a:xfrm flipH="1">
            <a:off x="5822799" y="2254469"/>
            <a:ext cx="3053188" cy="572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52FF5C63-C5FE-4A03-A62D-689E909DF1E5}"/>
              </a:ext>
            </a:extLst>
          </p:cNvPr>
          <p:cNvSpPr txBox="1"/>
          <p:nvPr/>
        </p:nvSpPr>
        <p:spPr>
          <a:xfrm>
            <a:off x="9207061" y="1654304"/>
            <a:ext cx="2506717" cy="1200329"/>
          </a:xfrm>
          <a:prstGeom prst="rect">
            <a:avLst/>
          </a:prstGeom>
          <a:noFill/>
        </p:spPr>
        <p:txBody>
          <a:bodyPr wrap="square" rtlCol="0">
            <a:spAutoFit/>
          </a:bodyPr>
          <a:lstStyle/>
          <a:p>
            <a:r>
              <a:rPr lang="de-DE" dirty="0"/>
              <a:t>Hier lassen sich eigene (viele!!) Antwortmöglichkeiten einstellen.</a:t>
            </a:r>
          </a:p>
        </p:txBody>
      </p:sp>
    </p:spTree>
    <p:extLst>
      <p:ext uri="{BB962C8B-B14F-4D97-AF65-F5344CB8AC3E}">
        <p14:creationId xmlns:p14="http://schemas.microsoft.com/office/powerpoint/2010/main" val="380124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50DD6BA-C1CB-45F9-A0F4-B6A8E39F965C}"/>
              </a:ext>
            </a:extLst>
          </p:cNvPr>
          <p:cNvPicPr>
            <a:picLocks noChangeAspect="1"/>
          </p:cNvPicPr>
          <p:nvPr/>
        </p:nvPicPr>
        <p:blipFill>
          <a:blip r:embed="rId2"/>
          <a:stretch>
            <a:fillRect/>
          </a:stretch>
        </p:blipFill>
        <p:spPr>
          <a:xfrm>
            <a:off x="571058" y="331074"/>
            <a:ext cx="4511070" cy="5722883"/>
          </a:xfrm>
          <a:prstGeom prst="rect">
            <a:avLst/>
          </a:prstGeom>
        </p:spPr>
      </p:pic>
      <p:pic>
        <p:nvPicPr>
          <p:cNvPr id="5" name="Grafik 4">
            <a:extLst>
              <a:ext uri="{FF2B5EF4-FFF2-40B4-BE49-F238E27FC236}">
                <a16:creationId xmlns:a16="http://schemas.microsoft.com/office/drawing/2014/main" id="{5D4E6B53-8DF6-4AC0-A2A0-193872BDD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328" y="3429000"/>
            <a:ext cx="4952727" cy="2594082"/>
          </a:xfrm>
          <a:prstGeom prst="rect">
            <a:avLst/>
          </a:prstGeom>
        </p:spPr>
      </p:pic>
      <p:sp>
        <p:nvSpPr>
          <p:cNvPr id="6" name="Textfeld 5">
            <a:extLst>
              <a:ext uri="{FF2B5EF4-FFF2-40B4-BE49-F238E27FC236}">
                <a16:creationId xmlns:a16="http://schemas.microsoft.com/office/drawing/2014/main" id="{99A28E30-F872-4B3D-AB3D-9C6BFEF2ABAA}"/>
              </a:ext>
            </a:extLst>
          </p:cNvPr>
          <p:cNvSpPr txBox="1"/>
          <p:nvPr/>
        </p:nvSpPr>
        <p:spPr>
          <a:xfrm>
            <a:off x="6258910" y="804041"/>
            <a:ext cx="3342290" cy="369332"/>
          </a:xfrm>
          <a:prstGeom prst="rect">
            <a:avLst/>
          </a:prstGeom>
          <a:noFill/>
        </p:spPr>
        <p:txBody>
          <a:bodyPr wrap="square" rtlCol="0">
            <a:spAutoFit/>
          </a:bodyPr>
          <a:lstStyle/>
          <a:p>
            <a:r>
              <a:rPr lang="de-DE" dirty="0"/>
              <a:t>Ansicht Moderator</a:t>
            </a:r>
          </a:p>
        </p:txBody>
      </p:sp>
      <p:sp>
        <p:nvSpPr>
          <p:cNvPr id="7" name="Textfeld 6">
            <a:extLst>
              <a:ext uri="{FF2B5EF4-FFF2-40B4-BE49-F238E27FC236}">
                <a16:creationId xmlns:a16="http://schemas.microsoft.com/office/drawing/2014/main" id="{B6941499-6D57-4942-B079-2797F67D8485}"/>
              </a:ext>
            </a:extLst>
          </p:cNvPr>
          <p:cNvSpPr txBox="1"/>
          <p:nvPr/>
        </p:nvSpPr>
        <p:spPr>
          <a:xfrm>
            <a:off x="8439808" y="1996075"/>
            <a:ext cx="3342290" cy="369332"/>
          </a:xfrm>
          <a:prstGeom prst="rect">
            <a:avLst/>
          </a:prstGeom>
          <a:noFill/>
        </p:spPr>
        <p:txBody>
          <a:bodyPr wrap="square" rtlCol="0">
            <a:spAutoFit/>
          </a:bodyPr>
          <a:lstStyle/>
          <a:p>
            <a:r>
              <a:rPr lang="de-DE" dirty="0"/>
              <a:t>Ansicht </a:t>
            </a:r>
            <a:r>
              <a:rPr lang="de-DE" dirty="0" err="1"/>
              <a:t>Teilnehmer:innen</a:t>
            </a:r>
            <a:endParaRPr lang="de-DE" dirty="0"/>
          </a:p>
        </p:txBody>
      </p:sp>
      <p:cxnSp>
        <p:nvCxnSpPr>
          <p:cNvPr id="8" name="Gerade Verbindung mit Pfeil 7">
            <a:extLst>
              <a:ext uri="{FF2B5EF4-FFF2-40B4-BE49-F238E27FC236}">
                <a16:creationId xmlns:a16="http://schemas.microsoft.com/office/drawing/2014/main" id="{F9B11D5A-40C1-463C-BE65-3E632FFE2B60}"/>
              </a:ext>
            </a:extLst>
          </p:cNvPr>
          <p:cNvCxnSpPr>
            <a:cxnSpLocks/>
          </p:cNvCxnSpPr>
          <p:nvPr/>
        </p:nvCxnSpPr>
        <p:spPr>
          <a:xfrm>
            <a:off x="9313182" y="2365407"/>
            <a:ext cx="0" cy="10011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8E119747-31AB-4D8C-98F8-A497DA17A7A1}"/>
              </a:ext>
            </a:extLst>
          </p:cNvPr>
          <p:cNvCxnSpPr>
            <a:cxnSpLocks/>
          </p:cNvCxnSpPr>
          <p:nvPr/>
        </p:nvCxnSpPr>
        <p:spPr>
          <a:xfrm flipH="1">
            <a:off x="5265683" y="1340070"/>
            <a:ext cx="1860331" cy="3310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C283E-54F9-42DA-8D21-A1A734FDADE6}"/>
              </a:ext>
            </a:extLst>
          </p:cNvPr>
          <p:cNvSpPr>
            <a:spLocks noGrp="1"/>
          </p:cNvSpPr>
          <p:nvPr>
            <p:ph type="title"/>
          </p:nvPr>
        </p:nvSpPr>
        <p:spPr/>
        <p:txBody>
          <a:bodyPr/>
          <a:lstStyle/>
          <a:p>
            <a:r>
              <a:rPr lang="de-DE" dirty="0"/>
              <a:t>Bitte dran denken:</a:t>
            </a:r>
          </a:p>
        </p:txBody>
      </p:sp>
      <p:sp>
        <p:nvSpPr>
          <p:cNvPr id="3" name="Inhaltsplatzhalter 2">
            <a:extLst>
              <a:ext uri="{FF2B5EF4-FFF2-40B4-BE49-F238E27FC236}">
                <a16:creationId xmlns:a16="http://schemas.microsoft.com/office/drawing/2014/main" id="{58FF5743-3031-446B-B937-890C5E7C542F}"/>
              </a:ext>
            </a:extLst>
          </p:cNvPr>
          <p:cNvSpPr>
            <a:spLocks noGrp="1"/>
          </p:cNvSpPr>
          <p:nvPr>
            <p:ph idx="1"/>
          </p:nvPr>
        </p:nvSpPr>
        <p:spPr>
          <a:xfrm>
            <a:off x="838200" y="2237749"/>
            <a:ext cx="10515600" cy="2591829"/>
          </a:xfrm>
        </p:spPr>
        <p:txBody>
          <a:bodyPr/>
          <a:lstStyle/>
          <a:p>
            <a:pPr marL="0" indent="0">
              <a:buNone/>
            </a:pPr>
            <a:r>
              <a:rPr lang="de-DE" dirty="0"/>
              <a:t>Wenn während des Unterrichts zwischen geteiltem Bildschirm und Whiteboard gewechselt wird – die jeweils andere Funktion muss abgeschaltet werden! </a:t>
            </a:r>
          </a:p>
          <a:p>
            <a:pPr marL="0" indent="0">
              <a:buNone/>
            </a:pPr>
            <a:r>
              <a:rPr lang="de-DE" dirty="0"/>
              <a:t>Die anderen TN können sonst die aktuellen Inhalte nicht sehen.</a:t>
            </a:r>
          </a:p>
        </p:txBody>
      </p:sp>
    </p:spTree>
    <p:extLst>
      <p:ext uri="{BB962C8B-B14F-4D97-AF65-F5344CB8AC3E}">
        <p14:creationId xmlns:p14="http://schemas.microsoft.com/office/powerpoint/2010/main" val="626558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A9103-05A3-4886-AE5E-619266D79B12}"/>
              </a:ext>
            </a:extLst>
          </p:cNvPr>
          <p:cNvSpPr>
            <a:spLocks noGrp="1"/>
          </p:cNvSpPr>
          <p:nvPr>
            <p:ph type="title"/>
          </p:nvPr>
        </p:nvSpPr>
        <p:spPr/>
        <p:txBody>
          <a:bodyPr/>
          <a:lstStyle/>
          <a:p>
            <a:r>
              <a:rPr lang="de-DE" dirty="0"/>
              <a:t>Umgang mit dem Whiteboard</a:t>
            </a:r>
          </a:p>
        </p:txBody>
      </p:sp>
      <p:pic>
        <p:nvPicPr>
          <p:cNvPr id="5" name="Grafik 4">
            <a:extLst>
              <a:ext uri="{FF2B5EF4-FFF2-40B4-BE49-F238E27FC236}">
                <a16:creationId xmlns:a16="http://schemas.microsoft.com/office/drawing/2014/main" id="{5D54DD05-9A8B-423B-9078-08C4998A0F33}"/>
              </a:ext>
            </a:extLst>
          </p:cNvPr>
          <p:cNvPicPr>
            <a:picLocks noChangeAspect="1"/>
          </p:cNvPicPr>
          <p:nvPr/>
        </p:nvPicPr>
        <p:blipFill>
          <a:blip r:embed="rId2"/>
          <a:stretch>
            <a:fillRect/>
          </a:stretch>
        </p:blipFill>
        <p:spPr>
          <a:xfrm>
            <a:off x="1261241" y="1983499"/>
            <a:ext cx="5059089" cy="3919956"/>
          </a:xfrm>
          <a:prstGeom prst="rect">
            <a:avLst/>
          </a:prstGeom>
        </p:spPr>
      </p:pic>
      <p:cxnSp>
        <p:nvCxnSpPr>
          <p:cNvPr id="6" name="Gerade Verbindung mit Pfeil 5">
            <a:extLst>
              <a:ext uri="{FF2B5EF4-FFF2-40B4-BE49-F238E27FC236}">
                <a16:creationId xmlns:a16="http://schemas.microsoft.com/office/drawing/2014/main" id="{5ACFA9F8-3D26-47CE-BF6F-B9FB49F64927}"/>
              </a:ext>
            </a:extLst>
          </p:cNvPr>
          <p:cNvCxnSpPr>
            <a:cxnSpLocks/>
          </p:cNvCxnSpPr>
          <p:nvPr/>
        </p:nvCxnSpPr>
        <p:spPr>
          <a:xfrm flipH="1">
            <a:off x="3901144" y="5012742"/>
            <a:ext cx="2956856" cy="2508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BF9599C8-6274-4490-95A5-86A720AF7F16}"/>
              </a:ext>
            </a:extLst>
          </p:cNvPr>
          <p:cNvSpPr txBox="1"/>
          <p:nvPr/>
        </p:nvSpPr>
        <p:spPr>
          <a:xfrm>
            <a:off x="7012091" y="4815010"/>
            <a:ext cx="4754057" cy="646331"/>
          </a:xfrm>
          <a:prstGeom prst="rect">
            <a:avLst/>
          </a:prstGeom>
          <a:noFill/>
        </p:spPr>
        <p:txBody>
          <a:bodyPr wrap="square" rtlCol="0">
            <a:spAutoFit/>
          </a:bodyPr>
          <a:lstStyle/>
          <a:p>
            <a:r>
              <a:rPr lang="de-DE" dirty="0"/>
              <a:t>Am unteren Rand Ihres Bildschirms wählen Sie dieses Symbol aus. </a:t>
            </a:r>
          </a:p>
        </p:txBody>
      </p:sp>
    </p:spTree>
    <p:extLst>
      <p:ext uri="{BB962C8B-B14F-4D97-AF65-F5344CB8AC3E}">
        <p14:creationId xmlns:p14="http://schemas.microsoft.com/office/powerpoint/2010/main" val="287918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C845261-83ED-4034-96BB-E9F58165175E}"/>
              </a:ext>
            </a:extLst>
          </p:cNvPr>
          <p:cNvPicPr>
            <a:picLocks noChangeAspect="1"/>
          </p:cNvPicPr>
          <p:nvPr/>
        </p:nvPicPr>
        <p:blipFill>
          <a:blip r:embed="rId2"/>
          <a:stretch>
            <a:fillRect/>
          </a:stretch>
        </p:blipFill>
        <p:spPr>
          <a:xfrm>
            <a:off x="894367" y="1414077"/>
            <a:ext cx="6149256" cy="4540675"/>
          </a:xfrm>
          <a:prstGeom prst="rect">
            <a:avLst/>
          </a:prstGeom>
        </p:spPr>
      </p:pic>
      <p:sp>
        <p:nvSpPr>
          <p:cNvPr id="4" name="Textfeld 3">
            <a:extLst>
              <a:ext uri="{FF2B5EF4-FFF2-40B4-BE49-F238E27FC236}">
                <a16:creationId xmlns:a16="http://schemas.microsoft.com/office/drawing/2014/main" id="{26F1B8CA-73AF-4DDE-9E1B-F18E3CF58A6E}"/>
              </a:ext>
            </a:extLst>
          </p:cNvPr>
          <p:cNvSpPr txBox="1"/>
          <p:nvPr/>
        </p:nvSpPr>
        <p:spPr>
          <a:xfrm>
            <a:off x="8095785" y="1984917"/>
            <a:ext cx="2609386" cy="1477328"/>
          </a:xfrm>
          <a:prstGeom prst="rect">
            <a:avLst/>
          </a:prstGeom>
          <a:noFill/>
        </p:spPr>
        <p:txBody>
          <a:bodyPr wrap="square" rtlCol="0">
            <a:spAutoFit/>
          </a:bodyPr>
          <a:lstStyle/>
          <a:p>
            <a:r>
              <a:rPr lang="de-DE" dirty="0"/>
              <a:t>Es lassen sich bereits im Vorfeld mehrere Seiten hochladen, die dann aufgerufen werden können.</a:t>
            </a:r>
          </a:p>
        </p:txBody>
      </p:sp>
      <p:cxnSp>
        <p:nvCxnSpPr>
          <p:cNvPr id="5" name="Gerade Verbindung mit Pfeil 4">
            <a:extLst>
              <a:ext uri="{FF2B5EF4-FFF2-40B4-BE49-F238E27FC236}">
                <a16:creationId xmlns:a16="http://schemas.microsoft.com/office/drawing/2014/main" id="{05B40B4C-2F23-47C2-B192-2EE1D223DB62}"/>
              </a:ext>
            </a:extLst>
          </p:cNvPr>
          <p:cNvCxnSpPr>
            <a:cxnSpLocks/>
          </p:cNvCxnSpPr>
          <p:nvPr/>
        </p:nvCxnSpPr>
        <p:spPr>
          <a:xfrm flipH="1">
            <a:off x="4096216" y="3462245"/>
            <a:ext cx="4690945" cy="14888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33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EEDADCE-E922-4F5B-84AE-4FE05DCCD5FF}"/>
              </a:ext>
            </a:extLst>
          </p:cNvPr>
          <p:cNvPicPr>
            <a:picLocks noChangeAspect="1"/>
          </p:cNvPicPr>
          <p:nvPr/>
        </p:nvPicPr>
        <p:blipFill rotWithShape="1">
          <a:blip r:embed="rId2"/>
          <a:srcRect r="1490"/>
          <a:stretch/>
        </p:blipFill>
        <p:spPr>
          <a:xfrm>
            <a:off x="2791810" y="689569"/>
            <a:ext cx="6998576" cy="5478861"/>
          </a:xfrm>
          <a:prstGeom prst="rect">
            <a:avLst/>
          </a:prstGeom>
        </p:spPr>
      </p:pic>
    </p:spTree>
    <p:extLst>
      <p:ext uri="{BB962C8B-B14F-4D97-AF65-F5344CB8AC3E}">
        <p14:creationId xmlns:p14="http://schemas.microsoft.com/office/powerpoint/2010/main" val="1614859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3EAD0A4-6DC2-421D-8CBC-F8F4945BC2B2}"/>
              </a:ext>
            </a:extLst>
          </p:cNvPr>
          <p:cNvPicPr>
            <a:picLocks noChangeAspect="1"/>
          </p:cNvPicPr>
          <p:nvPr/>
        </p:nvPicPr>
        <p:blipFill>
          <a:blip r:embed="rId2"/>
          <a:stretch>
            <a:fillRect/>
          </a:stretch>
        </p:blipFill>
        <p:spPr>
          <a:xfrm>
            <a:off x="304800" y="260304"/>
            <a:ext cx="11319366" cy="5487353"/>
          </a:xfrm>
          <a:prstGeom prst="rect">
            <a:avLst/>
          </a:prstGeom>
        </p:spPr>
      </p:pic>
      <p:sp>
        <p:nvSpPr>
          <p:cNvPr id="4" name="Ellipse 3">
            <a:extLst>
              <a:ext uri="{FF2B5EF4-FFF2-40B4-BE49-F238E27FC236}">
                <a16:creationId xmlns:a16="http://schemas.microsoft.com/office/drawing/2014/main" id="{31EA3043-234E-470F-BCA5-EE4037F62E42}"/>
              </a:ext>
            </a:extLst>
          </p:cNvPr>
          <p:cNvSpPr/>
          <p:nvPr/>
        </p:nvSpPr>
        <p:spPr>
          <a:xfrm>
            <a:off x="8515312" y="5253216"/>
            <a:ext cx="1586247" cy="726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987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62F79B1-518E-4723-BCD7-3C97E8E6C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030" y="1127667"/>
            <a:ext cx="7620000" cy="4914900"/>
          </a:xfrm>
          <a:prstGeom prst="rect">
            <a:avLst/>
          </a:prstGeom>
        </p:spPr>
      </p:pic>
      <p:sp>
        <p:nvSpPr>
          <p:cNvPr id="4" name="Textfeld 3">
            <a:extLst>
              <a:ext uri="{FF2B5EF4-FFF2-40B4-BE49-F238E27FC236}">
                <a16:creationId xmlns:a16="http://schemas.microsoft.com/office/drawing/2014/main" id="{BA9A288E-E5AE-4D79-BB4C-B70235DDBAF9}"/>
              </a:ext>
            </a:extLst>
          </p:cNvPr>
          <p:cNvSpPr txBox="1"/>
          <p:nvPr/>
        </p:nvSpPr>
        <p:spPr>
          <a:xfrm>
            <a:off x="245327" y="1127667"/>
            <a:ext cx="2765502" cy="369332"/>
          </a:xfrm>
          <a:prstGeom prst="rect">
            <a:avLst/>
          </a:prstGeom>
          <a:noFill/>
        </p:spPr>
        <p:txBody>
          <a:bodyPr wrap="square" rtlCol="0">
            <a:spAutoFit/>
          </a:bodyPr>
          <a:lstStyle/>
          <a:p>
            <a:r>
              <a:rPr lang="de-DE" dirty="0"/>
              <a:t>TN-Ansicht auf dem Tablet</a:t>
            </a:r>
          </a:p>
        </p:txBody>
      </p:sp>
      <p:sp>
        <p:nvSpPr>
          <p:cNvPr id="5" name="Ellipse 4">
            <a:extLst>
              <a:ext uri="{FF2B5EF4-FFF2-40B4-BE49-F238E27FC236}">
                <a16:creationId xmlns:a16="http://schemas.microsoft.com/office/drawing/2014/main" id="{BB91DBD1-A568-40CF-8696-15B0712C22E9}"/>
              </a:ext>
            </a:extLst>
          </p:cNvPr>
          <p:cNvSpPr/>
          <p:nvPr/>
        </p:nvSpPr>
        <p:spPr>
          <a:xfrm>
            <a:off x="9707185" y="5550960"/>
            <a:ext cx="1586247" cy="726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01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B866FA4-FEFA-446B-84B6-D591159A1D81}"/>
              </a:ext>
            </a:extLst>
          </p:cNvPr>
          <p:cNvSpPr txBox="1"/>
          <p:nvPr/>
        </p:nvSpPr>
        <p:spPr>
          <a:xfrm>
            <a:off x="1183240" y="826756"/>
            <a:ext cx="8623738" cy="1815882"/>
          </a:xfrm>
          <a:prstGeom prst="rect">
            <a:avLst/>
          </a:prstGeom>
          <a:noFill/>
        </p:spPr>
        <p:txBody>
          <a:bodyPr wrap="square" rtlCol="0">
            <a:spAutoFit/>
          </a:bodyPr>
          <a:lstStyle/>
          <a:p>
            <a:pPr algn="ctr"/>
            <a:r>
              <a:rPr lang="de-DE" sz="2800" dirty="0"/>
              <a:t>Wenn ich den Schülerinnen und Schülern in den </a:t>
            </a:r>
            <a:r>
              <a:rPr lang="de-DE" sz="2800" u="sng" dirty="0"/>
              <a:t>Einstellungen</a:t>
            </a:r>
            <a:r>
              <a:rPr lang="de-DE" sz="2800" dirty="0"/>
              <a:t> das Recht gegeben habe, auch Whiteboards zu erstellen, können diese selber Inhalte präsentieren, die von anderen ergänzt werden.</a:t>
            </a:r>
          </a:p>
        </p:txBody>
      </p:sp>
      <p:sp>
        <p:nvSpPr>
          <p:cNvPr id="3" name="Textfeld 2">
            <a:extLst>
              <a:ext uri="{FF2B5EF4-FFF2-40B4-BE49-F238E27FC236}">
                <a16:creationId xmlns:a16="http://schemas.microsoft.com/office/drawing/2014/main" id="{64355B87-7E9C-43FD-A615-BFD4C9146D0C}"/>
              </a:ext>
            </a:extLst>
          </p:cNvPr>
          <p:cNvSpPr txBox="1"/>
          <p:nvPr/>
        </p:nvSpPr>
        <p:spPr>
          <a:xfrm>
            <a:off x="612888" y="3645137"/>
            <a:ext cx="8623738" cy="2246769"/>
          </a:xfrm>
          <a:prstGeom prst="rect">
            <a:avLst/>
          </a:prstGeom>
          <a:noFill/>
        </p:spPr>
        <p:txBody>
          <a:bodyPr wrap="square" rtlCol="0">
            <a:spAutoFit/>
          </a:bodyPr>
          <a:lstStyle/>
          <a:p>
            <a:pPr marL="457200" indent="-457200">
              <a:buFont typeface="Arial" panose="020B0604020202020204" pitchFamily="34" charset="0"/>
              <a:buChar char="•"/>
            </a:pPr>
            <a:r>
              <a:rPr lang="de-DE" sz="2800" dirty="0"/>
              <a:t>TN zum Dozenten ernennen</a:t>
            </a:r>
          </a:p>
          <a:p>
            <a:pPr marL="457200" indent="-457200">
              <a:buFont typeface="Arial" panose="020B0604020202020204" pitchFamily="34" charset="0"/>
              <a:buChar char="•"/>
            </a:pPr>
            <a:r>
              <a:rPr lang="de-DE" sz="2800" dirty="0"/>
              <a:t>TN wählt </a:t>
            </a:r>
            <a:r>
              <a:rPr lang="de-DE" sz="2800" i="1" dirty="0"/>
              <a:t>Whiteboard</a:t>
            </a:r>
            <a:r>
              <a:rPr lang="de-DE" sz="2800" dirty="0"/>
              <a:t> aus </a:t>
            </a:r>
          </a:p>
          <a:p>
            <a:r>
              <a:rPr lang="de-DE" sz="2800" dirty="0"/>
              <a:t>                    und klickt auf </a:t>
            </a:r>
          </a:p>
          <a:p>
            <a:pPr algn="ctr"/>
            <a:endParaRPr lang="de-DE" sz="2800" dirty="0"/>
          </a:p>
          <a:p>
            <a:pPr marL="457200" indent="-457200" algn="ctr">
              <a:buFont typeface="Arial" panose="020B0604020202020204" pitchFamily="34" charset="0"/>
              <a:buChar char="•"/>
            </a:pPr>
            <a:endParaRPr lang="de-DE" sz="2800" dirty="0"/>
          </a:p>
        </p:txBody>
      </p:sp>
      <p:pic>
        <p:nvPicPr>
          <p:cNvPr id="5" name="Grafik 4">
            <a:extLst>
              <a:ext uri="{FF2B5EF4-FFF2-40B4-BE49-F238E27FC236}">
                <a16:creationId xmlns:a16="http://schemas.microsoft.com/office/drawing/2014/main" id="{C53F2E20-0EF1-4FFE-881C-FE48E813D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216" y="2916619"/>
            <a:ext cx="3732821" cy="3653659"/>
          </a:xfrm>
          <a:prstGeom prst="rect">
            <a:avLst/>
          </a:prstGeom>
        </p:spPr>
      </p:pic>
      <p:cxnSp>
        <p:nvCxnSpPr>
          <p:cNvPr id="6" name="Gerade Verbindung mit Pfeil 5">
            <a:extLst>
              <a:ext uri="{FF2B5EF4-FFF2-40B4-BE49-F238E27FC236}">
                <a16:creationId xmlns:a16="http://schemas.microsoft.com/office/drawing/2014/main" id="{2DB79893-42D8-4A66-9576-F5C670F057CE}"/>
              </a:ext>
            </a:extLst>
          </p:cNvPr>
          <p:cNvCxnSpPr>
            <a:cxnSpLocks/>
          </p:cNvCxnSpPr>
          <p:nvPr/>
        </p:nvCxnSpPr>
        <p:spPr>
          <a:xfrm>
            <a:off x="4441371" y="4898571"/>
            <a:ext cx="3383280" cy="13977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54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92359-06B9-42A1-8FF3-4965B0A0184F}"/>
              </a:ext>
            </a:extLst>
          </p:cNvPr>
          <p:cNvSpPr>
            <a:spLocks noGrp="1"/>
          </p:cNvSpPr>
          <p:nvPr>
            <p:ph type="title"/>
          </p:nvPr>
        </p:nvSpPr>
        <p:spPr>
          <a:xfrm>
            <a:off x="838200" y="365126"/>
            <a:ext cx="10515600" cy="832610"/>
          </a:xfrm>
        </p:spPr>
        <p:txBody>
          <a:bodyPr/>
          <a:lstStyle/>
          <a:p>
            <a:r>
              <a:rPr lang="de-DE" dirty="0"/>
              <a:t>Vorbereitung des Raumes</a:t>
            </a:r>
          </a:p>
        </p:txBody>
      </p:sp>
      <p:pic>
        <p:nvPicPr>
          <p:cNvPr id="5" name="Inhaltsplatzhalter 4">
            <a:extLst>
              <a:ext uri="{FF2B5EF4-FFF2-40B4-BE49-F238E27FC236}">
                <a16:creationId xmlns:a16="http://schemas.microsoft.com/office/drawing/2014/main" id="{58521048-A89A-4F8A-8384-4776AD7361F0}"/>
              </a:ext>
            </a:extLst>
          </p:cNvPr>
          <p:cNvPicPr>
            <a:picLocks noGrp="1" noChangeAspect="1"/>
          </p:cNvPicPr>
          <p:nvPr>
            <p:ph idx="1"/>
          </p:nvPr>
        </p:nvPicPr>
        <p:blipFill>
          <a:blip r:embed="rId2"/>
          <a:stretch>
            <a:fillRect/>
          </a:stretch>
        </p:blipFill>
        <p:spPr>
          <a:xfrm>
            <a:off x="482218" y="1041677"/>
            <a:ext cx="10515600" cy="5102868"/>
          </a:xfrm>
        </p:spPr>
      </p:pic>
      <p:sp>
        <p:nvSpPr>
          <p:cNvPr id="9" name="Ellipse 8">
            <a:extLst>
              <a:ext uri="{FF2B5EF4-FFF2-40B4-BE49-F238E27FC236}">
                <a16:creationId xmlns:a16="http://schemas.microsoft.com/office/drawing/2014/main" id="{C871BC28-C789-47C3-9444-C145D8527C68}"/>
              </a:ext>
            </a:extLst>
          </p:cNvPr>
          <p:cNvSpPr/>
          <p:nvPr/>
        </p:nvSpPr>
        <p:spPr>
          <a:xfrm>
            <a:off x="9690280" y="1359354"/>
            <a:ext cx="1586247" cy="7261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0BFE7D28-59BF-48A4-8282-2131A7B39754}"/>
              </a:ext>
            </a:extLst>
          </p:cNvPr>
          <p:cNvGrpSpPr/>
          <p:nvPr/>
        </p:nvGrpSpPr>
        <p:grpSpPr>
          <a:xfrm>
            <a:off x="1918953" y="1874287"/>
            <a:ext cx="3677807" cy="758554"/>
            <a:chOff x="1918953" y="1874287"/>
            <a:chExt cx="3677807" cy="758554"/>
          </a:xfrm>
        </p:grpSpPr>
        <p:sp>
          <p:nvSpPr>
            <p:cNvPr id="6" name="Ellipse 5">
              <a:extLst>
                <a:ext uri="{FF2B5EF4-FFF2-40B4-BE49-F238E27FC236}">
                  <a16:creationId xmlns:a16="http://schemas.microsoft.com/office/drawing/2014/main" id="{6765BFE1-903A-4240-937E-C47963B48336}"/>
                </a:ext>
              </a:extLst>
            </p:cNvPr>
            <p:cNvSpPr/>
            <p:nvPr/>
          </p:nvSpPr>
          <p:spPr>
            <a:xfrm>
              <a:off x="2112136" y="1906706"/>
              <a:ext cx="3484624" cy="726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EDBD4943-32AB-46A0-B471-A73CB92C3752}"/>
                </a:ext>
              </a:extLst>
            </p:cNvPr>
            <p:cNvSpPr txBox="1"/>
            <p:nvPr/>
          </p:nvSpPr>
          <p:spPr>
            <a:xfrm>
              <a:off x="1918953" y="1874287"/>
              <a:ext cx="386366" cy="369332"/>
            </a:xfrm>
            <a:prstGeom prst="rect">
              <a:avLst/>
            </a:prstGeom>
            <a:noFill/>
          </p:spPr>
          <p:txBody>
            <a:bodyPr wrap="square" rtlCol="0">
              <a:spAutoFit/>
            </a:bodyPr>
            <a:lstStyle/>
            <a:p>
              <a:r>
                <a:rPr lang="de-DE" b="1" dirty="0">
                  <a:solidFill>
                    <a:srgbClr val="FF0000"/>
                  </a:solidFill>
                </a:rPr>
                <a:t>1.</a:t>
              </a:r>
            </a:p>
          </p:txBody>
        </p:sp>
      </p:grpSp>
      <p:grpSp>
        <p:nvGrpSpPr>
          <p:cNvPr id="13" name="Gruppieren 12">
            <a:extLst>
              <a:ext uri="{FF2B5EF4-FFF2-40B4-BE49-F238E27FC236}">
                <a16:creationId xmlns:a16="http://schemas.microsoft.com/office/drawing/2014/main" id="{BB82BF83-F13F-41F9-A625-2390D84912FC}"/>
              </a:ext>
            </a:extLst>
          </p:cNvPr>
          <p:cNvGrpSpPr/>
          <p:nvPr/>
        </p:nvGrpSpPr>
        <p:grpSpPr>
          <a:xfrm>
            <a:off x="8515712" y="2058953"/>
            <a:ext cx="2832722" cy="805243"/>
            <a:chOff x="8515712" y="2058953"/>
            <a:chExt cx="2832722" cy="805243"/>
          </a:xfrm>
        </p:grpSpPr>
        <p:sp>
          <p:nvSpPr>
            <p:cNvPr id="8" name="Ellipse 7">
              <a:extLst>
                <a:ext uri="{FF2B5EF4-FFF2-40B4-BE49-F238E27FC236}">
                  <a16:creationId xmlns:a16="http://schemas.microsoft.com/office/drawing/2014/main" id="{14477F48-7813-4289-A79B-D5208F3BCAF7}"/>
                </a:ext>
              </a:extLst>
            </p:cNvPr>
            <p:cNvSpPr/>
            <p:nvPr/>
          </p:nvSpPr>
          <p:spPr>
            <a:xfrm>
              <a:off x="8708895" y="2138061"/>
              <a:ext cx="2639539" cy="726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2DEB36FB-2EED-412A-A7A9-962467D9A053}"/>
                </a:ext>
              </a:extLst>
            </p:cNvPr>
            <p:cNvSpPr txBox="1"/>
            <p:nvPr/>
          </p:nvSpPr>
          <p:spPr>
            <a:xfrm>
              <a:off x="8515712" y="2058953"/>
              <a:ext cx="386366" cy="369332"/>
            </a:xfrm>
            <a:prstGeom prst="rect">
              <a:avLst/>
            </a:prstGeom>
            <a:noFill/>
          </p:spPr>
          <p:txBody>
            <a:bodyPr wrap="square" rtlCol="0">
              <a:spAutoFit/>
            </a:bodyPr>
            <a:lstStyle/>
            <a:p>
              <a:r>
                <a:rPr lang="de-DE" b="1" dirty="0">
                  <a:solidFill>
                    <a:srgbClr val="FF0000"/>
                  </a:solidFill>
                </a:rPr>
                <a:t>2.</a:t>
              </a:r>
            </a:p>
          </p:txBody>
        </p:sp>
      </p:grpSp>
    </p:spTree>
    <p:extLst>
      <p:ext uri="{BB962C8B-B14F-4D97-AF65-F5344CB8AC3E}">
        <p14:creationId xmlns:p14="http://schemas.microsoft.com/office/powerpoint/2010/main" val="1473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3034495-1CE6-4F0F-A0EE-3CCE313A1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84959"/>
            <a:ext cx="7620000" cy="5600700"/>
          </a:xfrm>
          <a:prstGeom prst="rect">
            <a:avLst/>
          </a:prstGeom>
        </p:spPr>
      </p:pic>
      <p:sp>
        <p:nvSpPr>
          <p:cNvPr id="4" name="Textfeld 3">
            <a:extLst>
              <a:ext uri="{FF2B5EF4-FFF2-40B4-BE49-F238E27FC236}">
                <a16:creationId xmlns:a16="http://schemas.microsoft.com/office/drawing/2014/main" id="{B2FA04FD-4313-4F4F-89B9-3858AE3876B2}"/>
              </a:ext>
            </a:extLst>
          </p:cNvPr>
          <p:cNvSpPr txBox="1"/>
          <p:nvPr/>
        </p:nvSpPr>
        <p:spPr>
          <a:xfrm>
            <a:off x="459227" y="2254919"/>
            <a:ext cx="2194560" cy="1292662"/>
          </a:xfrm>
          <a:prstGeom prst="rect">
            <a:avLst/>
          </a:prstGeom>
          <a:noFill/>
        </p:spPr>
        <p:txBody>
          <a:bodyPr wrap="square" rtlCol="0">
            <a:spAutoFit/>
          </a:bodyPr>
          <a:lstStyle/>
          <a:p>
            <a:r>
              <a:rPr lang="de-DE" sz="2600" dirty="0"/>
              <a:t>Diese Option gibt es nun für die TN:</a:t>
            </a:r>
          </a:p>
        </p:txBody>
      </p:sp>
    </p:spTree>
    <p:extLst>
      <p:ext uri="{BB962C8B-B14F-4D97-AF65-F5344CB8AC3E}">
        <p14:creationId xmlns:p14="http://schemas.microsoft.com/office/powerpoint/2010/main" val="2365554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1EED0-8B23-445B-BA23-6155DF87E27D}"/>
              </a:ext>
            </a:extLst>
          </p:cNvPr>
          <p:cNvSpPr>
            <a:spLocks noGrp="1"/>
          </p:cNvSpPr>
          <p:nvPr>
            <p:ph type="title"/>
          </p:nvPr>
        </p:nvSpPr>
        <p:spPr/>
        <p:txBody>
          <a:bodyPr/>
          <a:lstStyle/>
          <a:p>
            <a:r>
              <a:rPr lang="de-DE" dirty="0"/>
              <a:t>Umgang mit dem Whiteboard</a:t>
            </a:r>
          </a:p>
        </p:txBody>
      </p:sp>
      <p:sp>
        <p:nvSpPr>
          <p:cNvPr id="3" name="Inhaltsplatzhalter 2">
            <a:extLst>
              <a:ext uri="{FF2B5EF4-FFF2-40B4-BE49-F238E27FC236}">
                <a16:creationId xmlns:a16="http://schemas.microsoft.com/office/drawing/2014/main" id="{FF2B51DC-E57F-4CD7-B883-BA4DD4FC5C9D}"/>
              </a:ext>
            </a:extLst>
          </p:cNvPr>
          <p:cNvSpPr>
            <a:spLocks noGrp="1"/>
          </p:cNvSpPr>
          <p:nvPr>
            <p:ph idx="1"/>
          </p:nvPr>
        </p:nvSpPr>
        <p:spPr>
          <a:xfrm>
            <a:off x="838200" y="1851750"/>
            <a:ext cx="10515600" cy="4351338"/>
          </a:xfrm>
        </p:spPr>
        <p:txBody>
          <a:bodyPr/>
          <a:lstStyle/>
          <a:p>
            <a:pPr marL="0" indent="0">
              <a:buNone/>
            </a:pPr>
            <a:r>
              <a:rPr lang="de-DE" u="sng" dirty="0"/>
              <a:t>Es lässt sich das Tablet (iPad) nutzen</a:t>
            </a:r>
          </a:p>
          <a:p>
            <a:endParaRPr lang="de-DE" dirty="0"/>
          </a:p>
          <a:p>
            <a:r>
              <a:rPr lang="de-DE" dirty="0"/>
              <a:t>Tablet als digitale Tafel nutzen  („Bildschirm streamen“)</a:t>
            </a:r>
          </a:p>
          <a:p>
            <a:endParaRPr lang="de-DE" dirty="0"/>
          </a:p>
          <a:p>
            <a:r>
              <a:rPr lang="de-DE" dirty="0"/>
              <a:t>Apple auf Windows (z.B. mit </a:t>
            </a:r>
            <a:r>
              <a:rPr lang="de-DE" dirty="0" err="1"/>
              <a:t>Airserver</a:t>
            </a:r>
            <a:r>
              <a:rPr lang="de-DE" dirty="0"/>
              <a:t>, </a:t>
            </a:r>
            <a:r>
              <a:rPr lang="de-DE" dirty="0">
                <a:hlinkClick r:id="rId2"/>
              </a:rPr>
              <a:t>5K Player</a:t>
            </a:r>
            <a:r>
              <a:rPr lang="de-DE" dirty="0"/>
              <a:t>)</a:t>
            </a:r>
          </a:p>
          <a:p>
            <a:pPr marL="0" indent="0">
              <a:buNone/>
            </a:pPr>
            <a:endParaRPr lang="de-DE" dirty="0"/>
          </a:p>
          <a:p>
            <a:r>
              <a:rPr lang="de-DE" dirty="0"/>
              <a:t>Apple auf Apple über </a:t>
            </a:r>
            <a:r>
              <a:rPr lang="de-DE" dirty="0" err="1"/>
              <a:t>Quicktime</a:t>
            </a:r>
            <a:r>
              <a:rPr lang="de-DE" dirty="0"/>
              <a:t>-Player und Kabel</a:t>
            </a:r>
          </a:p>
          <a:p>
            <a:endParaRPr lang="de-DE" dirty="0"/>
          </a:p>
        </p:txBody>
      </p:sp>
      <p:sp>
        <p:nvSpPr>
          <p:cNvPr id="4" name="Textfeld 3">
            <a:extLst>
              <a:ext uri="{FF2B5EF4-FFF2-40B4-BE49-F238E27FC236}">
                <a16:creationId xmlns:a16="http://schemas.microsoft.com/office/drawing/2014/main" id="{7F7EE683-8084-442B-BEF3-B3309E481971}"/>
              </a:ext>
            </a:extLst>
          </p:cNvPr>
          <p:cNvSpPr txBox="1"/>
          <p:nvPr/>
        </p:nvSpPr>
        <p:spPr>
          <a:xfrm>
            <a:off x="8718331" y="3696907"/>
            <a:ext cx="2900363" cy="2246769"/>
          </a:xfrm>
          <a:prstGeom prst="rect">
            <a:avLst/>
          </a:prstGeom>
          <a:noFill/>
          <a:ln>
            <a:solidFill>
              <a:srgbClr val="FFC000"/>
            </a:solidFill>
          </a:ln>
        </p:spPr>
        <p:txBody>
          <a:bodyPr wrap="square" rtlCol="0">
            <a:spAutoFit/>
          </a:bodyPr>
          <a:lstStyle/>
          <a:p>
            <a:r>
              <a:rPr lang="de-DE" sz="2000" dirty="0"/>
              <a:t>Durch die Veröffentlichung der App (Dez. 2021) ist eine </a:t>
            </a:r>
            <a:r>
              <a:rPr lang="de-DE" sz="2000" dirty="0" err="1"/>
              <a:t>Whiteboardnutzung</a:t>
            </a:r>
            <a:r>
              <a:rPr lang="de-DE" sz="2000" dirty="0"/>
              <a:t> auch </a:t>
            </a:r>
            <a:r>
              <a:rPr lang="de-DE" sz="2000" u="sng" dirty="0"/>
              <a:t>direkt</a:t>
            </a:r>
            <a:r>
              <a:rPr lang="de-DE" sz="2000" dirty="0"/>
              <a:t> vom iPad aus via </a:t>
            </a:r>
            <a:r>
              <a:rPr lang="de-DE" sz="2000" dirty="0" err="1"/>
              <a:t>Screensharing</a:t>
            </a:r>
            <a:r>
              <a:rPr lang="de-DE" sz="2000" dirty="0"/>
              <a:t> in </a:t>
            </a:r>
            <a:r>
              <a:rPr lang="de-DE" sz="2000" dirty="0" err="1"/>
              <a:t>Visavid</a:t>
            </a:r>
            <a:r>
              <a:rPr lang="de-DE" sz="2000" dirty="0"/>
              <a:t> möglich.</a:t>
            </a:r>
          </a:p>
        </p:txBody>
      </p:sp>
    </p:spTree>
    <p:extLst>
      <p:ext uri="{BB962C8B-B14F-4D97-AF65-F5344CB8AC3E}">
        <p14:creationId xmlns:p14="http://schemas.microsoft.com/office/powerpoint/2010/main" val="132469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DA468E-3E23-4047-8643-081FFD0EC518}"/>
              </a:ext>
            </a:extLst>
          </p:cNvPr>
          <p:cNvSpPr>
            <a:spLocks noGrp="1"/>
          </p:cNvSpPr>
          <p:nvPr>
            <p:ph idx="1"/>
          </p:nvPr>
        </p:nvSpPr>
        <p:spPr/>
        <p:txBody>
          <a:bodyPr/>
          <a:lstStyle/>
          <a:p>
            <a:pPr marL="0" indent="0">
              <a:buNone/>
            </a:pPr>
            <a:r>
              <a:rPr lang="de-DE" dirty="0"/>
              <a:t>Es lassen sich übrigens – wenn mehrere Teilnehmer den Dozenten-Status haben – auch mehrere Whiteboards teilen. </a:t>
            </a:r>
          </a:p>
          <a:p>
            <a:pPr marL="0" indent="0">
              <a:buNone/>
            </a:pPr>
            <a:r>
              <a:rPr lang="de-DE" dirty="0"/>
              <a:t>Damit lassen sich zum Beispiel (Gruppen-)Ergebnisse vergleichen.</a:t>
            </a:r>
          </a:p>
          <a:p>
            <a:pPr marL="0" indent="0">
              <a:buNone/>
            </a:pPr>
            <a:r>
              <a:rPr lang="de-DE" dirty="0"/>
              <a:t>Sollte auf einem bestimmten Whiteboard anschließend noch gearbeitet werden, muss es unbedingt wieder aktiviert (= angetippt) werden, so dass es im Vordergrund ist.</a:t>
            </a:r>
          </a:p>
        </p:txBody>
      </p:sp>
    </p:spTree>
    <p:extLst>
      <p:ext uri="{BB962C8B-B14F-4D97-AF65-F5344CB8AC3E}">
        <p14:creationId xmlns:p14="http://schemas.microsoft.com/office/powerpoint/2010/main" val="2656238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9AD90-6959-46BD-9592-95152A9734B5}"/>
              </a:ext>
            </a:extLst>
          </p:cNvPr>
          <p:cNvSpPr>
            <a:spLocks noGrp="1"/>
          </p:cNvSpPr>
          <p:nvPr>
            <p:ph type="title"/>
          </p:nvPr>
        </p:nvSpPr>
        <p:spPr>
          <a:xfrm>
            <a:off x="838200" y="146464"/>
            <a:ext cx="10515600" cy="1325563"/>
          </a:xfrm>
        </p:spPr>
        <p:txBody>
          <a:bodyPr/>
          <a:lstStyle/>
          <a:p>
            <a:r>
              <a:rPr lang="de-DE" dirty="0"/>
              <a:t>Gruppenarbeit ermöglichen</a:t>
            </a:r>
          </a:p>
        </p:txBody>
      </p:sp>
      <p:pic>
        <p:nvPicPr>
          <p:cNvPr id="5" name="Grafik 4">
            <a:extLst>
              <a:ext uri="{FF2B5EF4-FFF2-40B4-BE49-F238E27FC236}">
                <a16:creationId xmlns:a16="http://schemas.microsoft.com/office/drawing/2014/main" id="{366DA856-23C7-466E-8FCF-4B89F1B83F07}"/>
              </a:ext>
            </a:extLst>
          </p:cNvPr>
          <p:cNvPicPr>
            <a:picLocks noChangeAspect="1"/>
          </p:cNvPicPr>
          <p:nvPr/>
        </p:nvPicPr>
        <p:blipFill rotWithShape="1">
          <a:blip r:embed="rId2"/>
          <a:srcRect l="-260" t="14752" r="260" b="426"/>
          <a:stretch/>
        </p:blipFill>
        <p:spPr>
          <a:xfrm>
            <a:off x="3426602" y="1186527"/>
            <a:ext cx="6053958" cy="5080224"/>
          </a:xfrm>
          <a:prstGeom prst="rect">
            <a:avLst/>
          </a:prstGeom>
        </p:spPr>
      </p:pic>
      <p:cxnSp>
        <p:nvCxnSpPr>
          <p:cNvPr id="6" name="Gerade Verbindung mit Pfeil 5">
            <a:extLst>
              <a:ext uri="{FF2B5EF4-FFF2-40B4-BE49-F238E27FC236}">
                <a16:creationId xmlns:a16="http://schemas.microsoft.com/office/drawing/2014/main" id="{EB789748-D279-4C3F-B449-D4C07DC82292}"/>
              </a:ext>
            </a:extLst>
          </p:cNvPr>
          <p:cNvCxnSpPr>
            <a:cxnSpLocks/>
          </p:cNvCxnSpPr>
          <p:nvPr/>
        </p:nvCxnSpPr>
        <p:spPr>
          <a:xfrm>
            <a:off x="6897757" y="3160643"/>
            <a:ext cx="377686" cy="22661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75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Bildschirmfoto 2021-09-21 um 21.06.46.png" descr="Bildschirmfoto 2021-09-21 um 21.06.46.png"/>
          <p:cNvPicPr>
            <a:picLocks noChangeAspect="1"/>
          </p:cNvPicPr>
          <p:nvPr/>
        </p:nvPicPr>
        <p:blipFill>
          <a:blip r:embed="rId2"/>
          <a:stretch>
            <a:fillRect/>
          </a:stretch>
        </p:blipFill>
        <p:spPr>
          <a:xfrm>
            <a:off x="511431" y="3231749"/>
            <a:ext cx="9977025" cy="1620982"/>
          </a:xfrm>
          <a:prstGeom prst="rect">
            <a:avLst/>
          </a:prstGeom>
          <a:ln w="12700">
            <a:miter lim="400000"/>
          </a:ln>
        </p:spPr>
      </p:pic>
      <p:sp>
        <p:nvSpPr>
          <p:cNvPr id="162" name="Wählen Sie den entsprechenden Raum und klicken Sie im nächsten Schritt auf „Konfiguration“."/>
          <p:cNvSpPr txBox="1"/>
          <p:nvPr/>
        </p:nvSpPr>
        <p:spPr>
          <a:xfrm>
            <a:off x="3494317" y="1110667"/>
            <a:ext cx="5334292" cy="1036181"/>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Wählen</a:t>
            </a:r>
            <a:r>
              <a:rPr sz="1600" dirty="0"/>
              <a:t> Sie den </a:t>
            </a:r>
            <a:r>
              <a:rPr sz="1600" dirty="0" err="1"/>
              <a:t>entsprechenden</a:t>
            </a:r>
            <a:r>
              <a:rPr sz="1600" dirty="0"/>
              <a:t> </a:t>
            </a:r>
            <a:r>
              <a:rPr sz="1600" dirty="0" err="1"/>
              <a:t>Raum</a:t>
            </a:r>
            <a:r>
              <a:rPr sz="1600" dirty="0"/>
              <a:t> und </a:t>
            </a:r>
            <a:r>
              <a:rPr sz="1600" dirty="0" err="1"/>
              <a:t>klicken</a:t>
            </a:r>
            <a:r>
              <a:rPr sz="1600" dirty="0"/>
              <a:t> Sie </a:t>
            </a:r>
            <a:r>
              <a:rPr sz="1600" dirty="0" err="1"/>
              <a:t>im</a:t>
            </a:r>
            <a:r>
              <a:rPr sz="1600" dirty="0"/>
              <a:t> </a:t>
            </a:r>
            <a:r>
              <a:rPr sz="1600" dirty="0" err="1"/>
              <a:t>nächsten</a:t>
            </a:r>
            <a:r>
              <a:rPr sz="1600" dirty="0"/>
              <a:t> Schritt auf „</a:t>
            </a:r>
            <a:r>
              <a:rPr sz="1600" dirty="0" err="1"/>
              <a:t>Konfiguration</a:t>
            </a:r>
            <a:r>
              <a:rPr sz="1600" dirty="0"/>
              <a:t>“.</a:t>
            </a:r>
            <a:endParaRPr lang="de-DE" sz="1600" dirty="0"/>
          </a:p>
          <a:p>
            <a:endParaRPr sz="1600" dirty="0"/>
          </a:p>
        </p:txBody>
      </p:sp>
      <p:sp>
        <p:nvSpPr>
          <p:cNvPr id="164"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
        <p:nvSpPr>
          <p:cNvPr id="166" name="Pfeil"/>
          <p:cNvSpPr/>
          <p:nvPr/>
        </p:nvSpPr>
        <p:spPr>
          <a:xfrm rot="3565715">
            <a:off x="6613917" y="2478877"/>
            <a:ext cx="1594144" cy="373285"/>
          </a:xfrm>
          <a:prstGeom prst="rightArrow">
            <a:avLst>
              <a:gd name="adj1" fmla="val 32000"/>
              <a:gd name="adj2" fmla="val 105383"/>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Bildschirmfoto 2021-09-21 um 21.07.16.png" descr="Bildschirmfoto 2021-09-21 um 21.07.16.png"/>
          <p:cNvPicPr>
            <a:picLocks noChangeAspect="1"/>
          </p:cNvPicPr>
          <p:nvPr/>
        </p:nvPicPr>
        <p:blipFill>
          <a:blip r:embed="rId2"/>
          <a:stretch>
            <a:fillRect/>
          </a:stretch>
        </p:blipFill>
        <p:spPr>
          <a:xfrm>
            <a:off x="5948504" y="2885748"/>
            <a:ext cx="4449510" cy="2838631"/>
          </a:xfrm>
          <a:prstGeom prst="rect">
            <a:avLst/>
          </a:prstGeom>
          <a:ln w="12700">
            <a:miter lim="400000"/>
          </a:ln>
        </p:spPr>
      </p:pic>
      <p:pic>
        <p:nvPicPr>
          <p:cNvPr id="169" name="Bildschirmfoto 2021-09-21 um 21.07.09.png" descr="Bildschirmfoto 2021-09-21 um 21.07.09.png"/>
          <p:cNvPicPr>
            <a:picLocks noChangeAspect="1"/>
          </p:cNvPicPr>
          <p:nvPr/>
        </p:nvPicPr>
        <p:blipFill>
          <a:blip r:embed="rId3"/>
          <a:stretch>
            <a:fillRect/>
          </a:stretch>
        </p:blipFill>
        <p:spPr>
          <a:xfrm>
            <a:off x="513037" y="2089661"/>
            <a:ext cx="4198788" cy="2678679"/>
          </a:xfrm>
          <a:prstGeom prst="rect">
            <a:avLst/>
          </a:prstGeom>
          <a:ln w="12700">
            <a:miter lim="400000"/>
          </a:ln>
        </p:spPr>
      </p:pic>
      <p:sp>
        <p:nvSpPr>
          <p:cNvPr id="170" name="Stellen Sie den Schiebeschalter auf „Gruppenräume“."/>
          <p:cNvSpPr txBox="1"/>
          <p:nvPr/>
        </p:nvSpPr>
        <p:spPr>
          <a:xfrm>
            <a:off x="3494317" y="1233777"/>
            <a:ext cx="5334292" cy="789960"/>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Stellen</a:t>
            </a:r>
            <a:r>
              <a:rPr sz="1600" dirty="0"/>
              <a:t> Sie den </a:t>
            </a:r>
            <a:r>
              <a:rPr sz="1600" dirty="0" err="1"/>
              <a:t>Schiebeschalter</a:t>
            </a:r>
            <a:r>
              <a:rPr sz="1600" dirty="0"/>
              <a:t> auf „</a:t>
            </a:r>
            <a:r>
              <a:rPr sz="1600" dirty="0" err="1"/>
              <a:t>Gruppenräume</a:t>
            </a:r>
            <a:r>
              <a:rPr sz="1600" dirty="0"/>
              <a:t>“.</a:t>
            </a:r>
            <a:endParaRPr lang="de-DE" sz="1600" dirty="0"/>
          </a:p>
          <a:p>
            <a:endParaRPr sz="1600" dirty="0"/>
          </a:p>
        </p:txBody>
      </p:sp>
      <p:sp>
        <p:nvSpPr>
          <p:cNvPr id="172"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
        <p:nvSpPr>
          <p:cNvPr id="174" name="Pfeil"/>
          <p:cNvSpPr/>
          <p:nvPr/>
        </p:nvSpPr>
        <p:spPr>
          <a:xfrm rot="5491566">
            <a:off x="5479802" y="2890890"/>
            <a:ext cx="2633251" cy="470731"/>
          </a:xfrm>
          <a:prstGeom prst="rightArrow">
            <a:avLst>
              <a:gd name="adj1" fmla="val 32000"/>
              <a:gd name="adj2" fmla="val 138039"/>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Bildschirmfoto 2021-09-21 um 21.07.44.png" descr="Bildschirmfoto 2021-09-21 um 21.07.44.png"/>
          <p:cNvPicPr>
            <a:picLocks noChangeAspect="1"/>
          </p:cNvPicPr>
          <p:nvPr/>
        </p:nvPicPr>
        <p:blipFill>
          <a:blip r:embed="rId2"/>
          <a:stretch>
            <a:fillRect/>
          </a:stretch>
        </p:blipFill>
        <p:spPr>
          <a:xfrm>
            <a:off x="1831411" y="561783"/>
            <a:ext cx="8193457" cy="4995501"/>
          </a:xfrm>
          <a:prstGeom prst="rect">
            <a:avLst/>
          </a:prstGeom>
          <a:ln w="12700">
            <a:miter lim="400000"/>
          </a:ln>
        </p:spPr>
      </p:pic>
      <p:sp>
        <p:nvSpPr>
          <p:cNvPr id="177" name="Scrollen Sie auf jeden Fall bis ans Ende des Bildschirms, um die Einstellung zu speichern. Ansonsten kommt folgender Hinweis."/>
          <p:cNvSpPr txBox="1"/>
          <p:nvPr/>
        </p:nvSpPr>
        <p:spPr>
          <a:xfrm>
            <a:off x="1349757" y="525469"/>
            <a:ext cx="5334293" cy="1282402"/>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Scrollen</a:t>
            </a:r>
            <a:r>
              <a:rPr sz="1600" dirty="0"/>
              <a:t> Sie auf </a:t>
            </a:r>
            <a:r>
              <a:rPr sz="1600" dirty="0" err="1"/>
              <a:t>jeden</a:t>
            </a:r>
            <a:r>
              <a:rPr sz="1600" dirty="0"/>
              <a:t> Fall bis </a:t>
            </a:r>
            <a:r>
              <a:rPr sz="1600" dirty="0" err="1"/>
              <a:t>ans</a:t>
            </a:r>
            <a:r>
              <a:rPr sz="1600" dirty="0"/>
              <a:t> Ende des </a:t>
            </a:r>
            <a:r>
              <a:rPr sz="1600" dirty="0" err="1"/>
              <a:t>Bildschirms</a:t>
            </a:r>
            <a:r>
              <a:rPr sz="1600" dirty="0"/>
              <a:t>, um die </a:t>
            </a:r>
            <a:r>
              <a:rPr sz="1600" dirty="0" err="1"/>
              <a:t>Einstellung</a:t>
            </a:r>
            <a:r>
              <a:rPr sz="1600" dirty="0"/>
              <a:t> </a:t>
            </a:r>
            <a:r>
              <a:rPr sz="1600" dirty="0" err="1"/>
              <a:t>zu</a:t>
            </a:r>
            <a:r>
              <a:rPr sz="1600" dirty="0"/>
              <a:t> </a:t>
            </a:r>
            <a:r>
              <a:rPr sz="1600" dirty="0" err="1"/>
              <a:t>speichern</a:t>
            </a:r>
            <a:r>
              <a:rPr sz="1600" dirty="0"/>
              <a:t>. </a:t>
            </a:r>
            <a:r>
              <a:rPr sz="1600" dirty="0" err="1"/>
              <a:t>Ansonsten</a:t>
            </a:r>
            <a:r>
              <a:rPr sz="1600" dirty="0"/>
              <a:t> </a:t>
            </a:r>
            <a:r>
              <a:rPr sz="1600" dirty="0" err="1"/>
              <a:t>kommt</a:t>
            </a:r>
            <a:r>
              <a:rPr sz="1600" dirty="0"/>
              <a:t> </a:t>
            </a:r>
            <a:r>
              <a:rPr sz="1600" dirty="0" err="1"/>
              <a:t>folgender</a:t>
            </a:r>
            <a:r>
              <a:rPr sz="1600" dirty="0"/>
              <a:t> </a:t>
            </a:r>
            <a:r>
              <a:rPr sz="1600" dirty="0" err="1"/>
              <a:t>Hinweis</a:t>
            </a:r>
            <a:r>
              <a:rPr sz="1600" dirty="0"/>
              <a:t>.</a:t>
            </a:r>
            <a:endParaRPr lang="de-DE" sz="1600" dirty="0"/>
          </a:p>
          <a:p>
            <a:endParaRPr sz="1600" dirty="0"/>
          </a:p>
        </p:txBody>
      </p:sp>
      <p:sp>
        <p:nvSpPr>
          <p:cNvPr id="179"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Bildschirmfoto 2021-09-21 um 21.08.51.png" descr="Bildschirmfoto 2021-09-21 um 21.08.51.png"/>
          <p:cNvPicPr>
            <a:picLocks noChangeAspect="1"/>
          </p:cNvPicPr>
          <p:nvPr/>
        </p:nvPicPr>
        <p:blipFill>
          <a:blip r:embed="rId2"/>
          <a:stretch>
            <a:fillRect/>
          </a:stretch>
        </p:blipFill>
        <p:spPr>
          <a:xfrm>
            <a:off x="1270927" y="349180"/>
            <a:ext cx="9370592" cy="5186115"/>
          </a:xfrm>
          <a:prstGeom prst="rect">
            <a:avLst/>
          </a:prstGeom>
          <a:ln w="12700">
            <a:miter lim="400000"/>
          </a:ln>
        </p:spPr>
      </p:pic>
      <p:sp>
        <p:nvSpPr>
          <p:cNvPr id="183" name="Wenn Sie jetzt im Konferenzraum sind, erscheint in der unteren Menüzeile ein Symbol zur Bearbeitung der Gruppenräume."/>
          <p:cNvSpPr txBox="1"/>
          <p:nvPr/>
        </p:nvSpPr>
        <p:spPr>
          <a:xfrm>
            <a:off x="3628382" y="2135712"/>
            <a:ext cx="5334293" cy="1282402"/>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Wenn</a:t>
            </a:r>
            <a:r>
              <a:rPr sz="1600" dirty="0"/>
              <a:t> Sie </a:t>
            </a:r>
            <a:r>
              <a:rPr sz="1600" dirty="0" err="1"/>
              <a:t>jetzt</a:t>
            </a:r>
            <a:r>
              <a:rPr sz="1600" dirty="0"/>
              <a:t> </a:t>
            </a:r>
            <a:r>
              <a:rPr sz="1600" dirty="0" err="1"/>
              <a:t>im</a:t>
            </a:r>
            <a:r>
              <a:rPr sz="1600" dirty="0"/>
              <a:t> </a:t>
            </a:r>
            <a:r>
              <a:rPr sz="1600" dirty="0" err="1"/>
              <a:t>Konferenzraum</a:t>
            </a:r>
            <a:r>
              <a:rPr sz="1600" dirty="0"/>
              <a:t> </a:t>
            </a:r>
            <a:r>
              <a:rPr sz="1600" dirty="0" err="1"/>
              <a:t>sind</a:t>
            </a:r>
            <a:r>
              <a:rPr sz="1600" dirty="0"/>
              <a:t>, </a:t>
            </a:r>
            <a:r>
              <a:rPr sz="1600" dirty="0" err="1"/>
              <a:t>erscheint</a:t>
            </a:r>
            <a:r>
              <a:rPr sz="1600" dirty="0"/>
              <a:t> in der </a:t>
            </a:r>
            <a:r>
              <a:rPr sz="1600" dirty="0" err="1"/>
              <a:t>unteren</a:t>
            </a:r>
            <a:r>
              <a:rPr sz="1600" dirty="0"/>
              <a:t> </a:t>
            </a:r>
            <a:r>
              <a:rPr sz="1600" dirty="0" err="1"/>
              <a:t>Menüzeile</a:t>
            </a:r>
            <a:r>
              <a:rPr sz="1600" dirty="0"/>
              <a:t> </a:t>
            </a:r>
            <a:r>
              <a:rPr sz="1600" dirty="0" err="1"/>
              <a:t>ein</a:t>
            </a:r>
            <a:r>
              <a:rPr sz="1600" dirty="0"/>
              <a:t> Symbol </a:t>
            </a:r>
            <a:r>
              <a:rPr sz="1600" dirty="0" err="1"/>
              <a:t>zur</a:t>
            </a:r>
            <a:r>
              <a:rPr sz="1600" dirty="0"/>
              <a:t> </a:t>
            </a:r>
            <a:r>
              <a:rPr sz="1600" dirty="0" err="1"/>
              <a:t>Bearbeitung</a:t>
            </a:r>
            <a:r>
              <a:rPr sz="1600" dirty="0"/>
              <a:t> der </a:t>
            </a:r>
            <a:r>
              <a:rPr sz="1600" dirty="0" err="1"/>
              <a:t>Gruppenräume</a:t>
            </a:r>
            <a:r>
              <a:rPr sz="1600" dirty="0"/>
              <a:t>.</a:t>
            </a:r>
            <a:endParaRPr lang="de-DE" sz="1600" dirty="0"/>
          </a:p>
          <a:p>
            <a:endParaRPr sz="1600" dirty="0"/>
          </a:p>
        </p:txBody>
      </p:sp>
      <p:sp>
        <p:nvSpPr>
          <p:cNvPr id="185"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
        <p:nvSpPr>
          <p:cNvPr id="187" name="Pfeil"/>
          <p:cNvSpPr/>
          <p:nvPr/>
        </p:nvSpPr>
        <p:spPr>
          <a:xfrm rot="6747926">
            <a:off x="5570409" y="4023023"/>
            <a:ext cx="1962704" cy="351984"/>
          </a:xfrm>
          <a:prstGeom prst="rightArrow">
            <a:avLst>
              <a:gd name="adj1" fmla="val 32000"/>
              <a:gd name="adj2" fmla="val 111761"/>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Bildschirmfoto 2021-09-21 um 21.09.24.png" descr="Bildschirmfoto 2021-09-21 um 21.09.24.png"/>
          <p:cNvPicPr>
            <a:picLocks noChangeAspect="1"/>
          </p:cNvPicPr>
          <p:nvPr/>
        </p:nvPicPr>
        <p:blipFill>
          <a:blip r:embed="rId2"/>
          <a:stretch>
            <a:fillRect/>
          </a:stretch>
        </p:blipFill>
        <p:spPr>
          <a:xfrm>
            <a:off x="2649741" y="665593"/>
            <a:ext cx="8261265" cy="5973531"/>
          </a:xfrm>
          <a:prstGeom prst="rect">
            <a:avLst/>
          </a:prstGeom>
          <a:ln w="12700">
            <a:miter lim="400000"/>
          </a:ln>
        </p:spPr>
      </p:pic>
      <p:sp>
        <p:nvSpPr>
          <p:cNvPr id="190" name="Hier können Sie die Anzahl der Gruppen und die maximale Teilnehmerzahl je Gruppenraum festlegen."/>
          <p:cNvSpPr txBox="1"/>
          <p:nvPr/>
        </p:nvSpPr>
        <p:spPr>
          <a:xfrm>
            <a:off x="993871" y="1506853"/>
            <a:ext cx="1898691" cy="2021066"/>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Hier</a:t>
            </a:r>
            <a:r>
              <a:rPr sz="1600" dirty="0"/>
              <a:t> </a:t>
            </a:r>
            <a:r>
              <a:rPr sz="1600" dirty="0" err="1"/>
              <a:t>können</a:t>
            </a:r>
            <a:r>
              <a:rPr sz="1600" dirty="0"/>
              <a:t> Sie die </a:t>
            </a:r>
            <a:r>
              <a:rPr sz="1600" dirty="0" err="1"/>
              <a:t>Anzahl</a:t>
            </a:r>
            <a:r>
              <a:rPr sz="1600" dirty="0"/>
              <a:t> der Gruppen und die </a:t>
            </a:r>
            <a:r>
              <a:rPr sz="1600" dirty="0" err="1"/>
              <a:t>maximale</a:t>
            </a:r>
            <a:r>
              <a:rPr sz="1600" dirty="0"/>
              <a:t> </a:t>
            </a:r>
            <a:r>
              <a:rPr sz="1600" dirty="0" err="1"/>
              <a:t>Teilnehmerzahl</a:t>
            </a:r>
            <a:r>
              <a:rPr sz="1600" dirty="0"/>
              <a:t> je </a:t>
            </a:r>
            <a:r>
              <a:rPr sz="1600" dirty="0" err="1"/>
              <a:t>Gruppenraum</a:t>
            </a:r>
            <a:r>
              <a:rPr sz="1600" dirty="0"/>
              <a:t> </a:t>
            </a:r>
            <a:r>
              <a:rPr sz="1600" dirty="0" err="1"/>
              <a:t>festlegen</a:t>
            </a:r>
            <a:r>
              <a:rPr sz="1600" dirty="0"/>
              <a:t>.</a:t>
            </a:r>
            <a:endParaRPr lang="de-DE" sz="1600" dirty="0"/>
          </a:p>
          <a:p>
            <a:endParaRPr sz="1600" dirty="0"/>
          </a:p>
        </p:txBody>
      </p:sp>
      <p:sp>
        <p:nvSpPr>
          <p:cNvPr id="191" name="An dieser Stelle lässt sich festlegen, wie die Teilnehmerauswahl für die Gruppenräume erfolgt."/>
          <p:cNvSpPr txBox="1"/>
          <p:nvPr/>
        </p:nvSpPr>
        <p:spPr>
          <a:xfrm>
            <a:off x="8958982" y="2888047"/>
            <a:ext cx="2528096" cy="1528624"/>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a:t>An </a:t>
            </a:r>
            <a:r>
              <a:rPr sz="1600" dirty="0" err="1"/>
              <a:t>dieser</a:t>
            </a:r>
            <a:r>
              <a:rPr sz="1600" dirty="0"/>
              <a:t> Stelle </a:t>
            </a:r>
            <a:r>
              <a:rPr sz="1600" dirty="0" err="1"/>
              <a:t>lässt</a:t>
            </a:r>
            <a:r>
              <a:rPr sz="1600" dirty="0"/>
              <a:t> </a:t>
            </a:r>
            <a:r>
              <a:rPr sz="1600" dirty="0" err="1"/>
              <a:t>sich</a:t>
            </a:r>
            <a:r>
              <a:rPr sz="1600" dirty="0"/>
              <a:t> </a:t>
            </a:r>
            <a:r>
              <a:rPr sz="1600" dirty="0" err="1"/>
              <a:t>festlegen</a:t>
            </a:r>
            <a:r>
              <a:rPr sz="1600" dirty="0"/>
              <a:t>, </a:t>
            </a:r>
            <a:r>
              <a:rPr sz="1600" dirty="0" err="1"/>
              <a:t>wie</a:t>
            </a:r>
            <a:r>
              <a:rPr sz="1600" dirty="0"/>
              <a:t> die </a:t>
            </a:r>
            <a:r>
              <a:rPr sz="1600" dirty="0" err="1"/>
              <a:t>Teilnehmerauswahl</a:t>
            </a:r>
            <a:r>
              <a:rPr sz="1600" dirty="0"/>
              <a:t> für die </a:t>
            </a:r>
            <a:r>
              <a:rPr sz="1600" dirty="0" err="1"/>
              <a:t>Gruppenräume</a:t>
            </a:r>
            <a:r>
              <a:rPr sz="1600" dirty="0"/>
              <a:t> </a:t>
            </a:r>
            <a:r>
              <a:rPr sz="1600" dirty="0" err="1"/>
              <a:t>erfolgt</a:t>
            </a:r>
            <a:r>
              <a:rPr sz="1600" dirty="0"/>
              <a:t>.</a:t>
            </a:r>
            <a:endParaRPr lang="de-DE" sz="1600" dirty="0"/>
          </a:p>
          <a:p>
            <a:endParaRPr sz="1600" dirty="0"/>
          </a:p>
        </p:txBody>
      </p:sp>
      <p:sp>
        <p:nvSpPr>
          <p:cNvPr id="192" name="Mit einem Klick hier können Sie die Räume sofort starten."/>
          <p:cNvSpPr txBox="1"/>
          <p:nvPr/>
        </p:nvSpPr>
        <p:spPr>
          <a:xfrm>
            <a:off x="8772268" y="5683789"/>
            <a:ext cx="5334293" cy="789960"/>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Mit</a:t>
            </a:r>
            <a:r>
              <a:rPr sz="1600" dirty="0"/>
              <a:t> </a:t>
            </a:r>
            <a:r>
              <a:rPr sz="1600" dirty="0" err="1"/>
              <a:t>einem</a:t>
            </a:r>
            <a:r>
              <a:rPr sz="1600" dirty="0"/>
              <a:t> Klick </a:t>
            </a:r>
            <a:r>
              <a:rPr sz="1600" dirty="0" err="1"/>
              <a:t>hier</a:t>
            </a:r>
            <a:r>
              <a:rPr sz="1600" dirty="0"/>
              <a:t> </a:t>
            </a:r>
            <a:r>
              <a:rPr sz="1600" dirty="0" err="1"/>
              <a:t>können</a:t>
            </a:r>
            <a:r>
              <a:rPr sz="1600" dirty="0"/>
              <a:t> Sie die </a:t>
            </a:r>
            <a:r>
              <a:rPr sz="1600" dirty="0" err="1"/>
              <a:t>Räume</a:t>
            </a:r>
            <a:r>
              <a:rPr sz="1600" dirty="0"/>
              <a:t> </a:t>
            </a:r>
            <a:r>
              <a:rPr sz="1600" dirty="0" err="1"/>
              <a:t>sofort</a:t>
            </a:r>
            <a:r>
              <a:rPr sz="1600" dirty="0"/>
              <a:t> </a:t>
            </a:r>
            <a:r>
              <a:rPr sz="1600" dirty="0" err="1"/>
              <a:t>starten</a:t>
            </a:r>
            <a:r>
              <a:rPr sz="1600" dirty="0"/>
              <a:t>.</a:t>
            </a:r>
            <a:endParaRPr lang="de-DE" sz="1600" dirty="0"/>
          </a:p>
          <a:p>
            <a:endParaRPr sz="1600" dirty="0"/>
          </a:p>
        </p:txBody>
      </p:sp>
      <p:sp>
        <p:nvSpPr>
          <p:cNvPr id="193" name="Wenn Sie für die Räume noch genauere Einstellungen vornehmen wollen, geht das hier (siehe nächste Folie)."/>
          <p:cNvSpPr txBox="1"/>
          <p:nvPr/>
        </p:nvSpPr>
        <p:spPr>
          <a:xfrm>
            <a:off x="22736" y="4878457"/>
            <a:ext cx="5334293" cy="1036181"/>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Wenn</a:t>
            </a:r>
            <a:r>
              <a:rPr sz="1600" dirty="0"/>
              <a:t> Sie für die </a:t>
            </a:r>
            <a:r>
              <a:rPr sz="1600" dirty="0" err="1"/>
              <a:t>Räume</a:t>
            </a:r>
            <a:r>
              <a:rPr sz="1600" dirty="0"/>
              <a:t> </a:t>
            </a:r>
            <a:r>
              <a:rPr sz="1600" dirty="0" err="1"/>
              <a:t>noch</a:t>
            </a:r>
            <a:r>
              <a:rPr sz="1600" dirty="0"/>
              <a:t> </a:t>
            </a:r>
            <a:r>
              <a:rPr sz="1600" dirty="0" err="1"/>
              <a:t>genauere</a:t>
            </a:r>
            <a:r>
              <a:rPr sz="1600" dirty="0"/>
              <a:t> </a:t>
            </a:r>
            <a:r>
              <a:rPr sz="1600" dirty="0" err="1"/>
              <a:t>Einstellungen</a:t>
            </a:r>
            <a:r>
              <a:rPr sz="1600" dirty="0"/>
              <a:t> </a:t>
            </a:r>
            <a:r>
              <a:rPr sz="1600" dirty="0" err="1"/>
              <a:t>vornehmen</a:t>
            </a:r>
            <a:r>
              <a:rPr sz="1600" dirty="0"/>
              <a:t> </a:t>
            </a:r>
            <a:r>
              <a:rPr sz="1600" dirty="0" err="1"/>
              <a:t>wollen</a:t>
            </a:r>
            <a:r>
              <a:rPr sz="1600" dirty="0"/>
              <a:t>, </a:t>
            </a:r>
            <a:r>
              <a:rPr sz="1600" dirty="0" err="1"/>
              <a:t>geht</a:t>
            </a:r>
            <a:r>
              <a:rPr sz="1600" dirty="0"/>
              <a:t> das </a:t>
            </a:r>
            <a:r>
              <a:rPr sz="1600" dirty="0" err="1"/>
              <a:t>hier</a:t>
            </a:r>
            <a:r>
              <a:rPr sz="1600" dirty="0"/>
              <a:t> (</a:t>
            </a:r>
            <a:r>
              <a:rPr sz="1600" dirty="0" err="1"/>
              <a:t>siehe</a:t>
            </a:r>
            <a:r>
              <a:rPr sz="1600" dirty="0"/>
              <a:t> </a:t>
            </a:r>
            <a:r>
              <a:rPr sz="1600" dirty="0" err="1"/>
              <a:t>nächste</a:t>
            </a:r>
            <a:r>
              <a:rPr sz="1600" dirty="0"/>
              <a:t> Folie).</a:t>
            </a:r>
            <a:endParaRPr lang="de-DE" sz="1600" dirty="0"/>
          </a:p>
          <a:p>
            <a:endParaRPr sz="1600" dirty="0"/>
          </a:p>
        </p:txBody>
      </p:sp>
      <p:sp>
        <p:nvSpPr>
          <p:cNvPr id="194"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
        <p:nvSpPr>
          <p:cNvPr id="196" name="Pfeil"/>
          <p:cNvSpPr/>
          <p:nvPr/>
        </p:nvSpPr>
        <p:spPr>
          <a:xfrm rot="10943249">
            <a:off x="6599496" y="3191175"/>
            <a:ext cx="2102142" cy="248893"/>
          </a:xfrm>
          <a:prstGeom prst="rightArrow">
            <a:avLst>
              <a:gd name="adj1" fmla="val 32000"/>
              <a:gd name="adj2" fmla="val 65767"/>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Bildschirmfoto 2021-09-21 um 21.11.07.png" descr="Bildschirmfoto 2021-09-21 um 21.11.07.png"/>
          <p:cNvPicPr>
            <a:picLocks noChangeAspect="1"/>
          </p:cNvPicPr>
          <p:nvPr/>
        </p:nvPicPr>
        <p:blipFill>
          <a:blip r:embed="rId2"/>
          <a:stretch>
            <a:fillRect/>
          </a:stretch>
        </p:blipFill>
        <p:spPr>
          <a:xfrm>
            <a:off x="1084983" y="1232265"/>
            <a:ext cx="9723947" cy="4463339"/>
          </a:xfrm>
          <a:prstGeom prst="rect">
            <a:avLst/>
          </a:prstGeom>
          <a:ln w="12700">
            <a:miter lim="400000"/>
          </a:ln>
        </p:spPr>
      </p:pic>
      <p:sp>
        <p:nvSpPr>
          <p:cNvPr id="199" name="So sieht die Übersicht der Gruppenräume in visavid…"/>
          <p:cNvSpPr txBox="1"/>
          <p:nvPr/>
        </p:nvSpPr>
        <p:spPr>
          <a:xfrm>
            <a:off x="3149478" y="118217"/>
            <a:ext cx="5334293" cy="1036181"/>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12750">
              <a:defRPr sz="3200">
                <a:solidFill>
                  <a:srgbClr val="000000"/>
                </a:solidFill>
                <a:latin typeface="Helvetica Neue Medium"/>
                <a:ea typeface="Helvetica Neue Medium"/>
                <a:cs typeface="Helvetica Neue Medium"/>
                <a:sym typeface="Helvetica Neue Medium"/>
              </a:defRPr>
            </a:pPr>
            <a:endParaRPr lang="de-DE" sz="1600" dirty="0"/>
          </a:p>
          <a:p>
            <a:pPr defTabSz="412750">
              <a:defRPr sz="3200">
                <a:solidFill>
                  <a:srgbClr val="000000"/>
                </a:solidFill>
                <a:latin typeface="Helvetica Neue Medium"/>
                <a:ea typeface="Helvetica Neue Medium"/>
                <a:cs typeface="Helvetica Neue Medium"/>
                <a:sym typeface="Helvetica Neue Medium"/>
              </a:defRPr>
            </a:pPr>
            <a:r>
              <a:rPr sz="1600" dirty="0"/>
              <a:t>So </a:t>
            </a:r>
            <a:r>
              <a:rPr sz="1600" dirty="0" err="1"/>
              <a:t>sieht</a:t>
            </a:r>
            <a:r>
              <a:rPr sz="1600" dirty="0"/>
              <a:t> die </a:t>
            </a:r>
            <a:r>
              <a:rPr sz="1600" dirty="0" err="1"/>
              <a:t>Übersicht</a:t>
            </a:r>
            <a:r>
              <a:rPr sz="1600" dirty="0"/>
              <a:t> der </a:t>
            </a:r>
            <a:r>
              <a:rPr sz="1600" dirty="0" err="1"/>
              <a:t>Gruppenräume</a:t>
            </a:r>
            <a:r>
              <a:rPr sz="1600" dirty="0"/>
              <a:t> in </a:t>
            </a:r>
            <a:r>
              <a:rPr sz="1600" dirty="0" err="1"/>
              <a:t>visavid</a:t>
            </a:r>
            <a:r>
              <a:rPr sz="1600" dirty="0"/>
              <a:t> </a:t>
            </a:r>
          </a:p>
          <a:p>
            <a:pPr defTabSz="412750">
              <a:defRPr sz="3200">
                <a:solidFill>
                  <a:srgbClr val="000000"/>
                </a:solidFill>
                <a:latin typeface="Helvetica Neue Medium"/>
                <a:ea typeface="Helvetica Neue Medium"/>
                <a:cs typeface="Helvetica Neue Medium"/>
                <a:sym typeface="Helvetica Neue Medium"/>
              </a:defRPr>
            </a:pPr>
            <a:r>
              <a:rPr sz="1600" dirty="0"/>
              <a:t>in der </a:t>
            </a:r>
            <a:r>
              <a:rPr sz="1600" dirty="0" err="1"/>
              <a:t>Moderatorenansicht</a:t>
            </a:r>
            <a:r>
              <a:rPr sz="1600" dirty="0"/>
              <a:t> </a:t>
            </a:r>
            <a:r>
              <a:rPr sz="1600" dirty="0" err="1"/>
              <a:t>aus.</a:t>
            </a:r>
            <a:endParaRPr lang="de-DE" sz="1600" dirty="0"/>
          </a:p>
          <a:p>
            <a:pPr defTabSz="412750">
              <a:defRPr sz="3200">
                <a:solidFill>
                  <a:srgbClr val="000000"/>
                </a:solidFill>
                <a:latin typeface="Helvetica Neue Medium"/>
                <a:ea typeface="Helvetica Neue Medium"/>
                <a:cs typeface="Helvetica Neue Medium"/>
                <a:sym typeface="Helvetica Neue Medium"/>
              </a:defRPr>
            </a:pPr>
            <a:endParaRPr sz="1600" dirty="0"/>
          </a:p>
        </p:txBody>
      </p:sp>
      <p:sp>
        <p:nvSpPr>
          <p:cNvPr id="200" name="Es lassen sich hier die Einstellungen der einzelnen Räume vornehmen."/>
          <p:cNvSpPr txBox="1"/>
          <p:nvPr/>
        </p:nvSpPr>
        <p:spPr>
          <a:xfrm>
            <a:off x="3149478" y="2568019"/>
            <a:ext cx="5334293" cy="1036181"/>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a:t>Es </a:t>
            </a:r>
            <a:r>
              <a:rPr sz="1600" dirty="0" err="1"/>
              <a:t>lassen</a:t>
            </a:r>
            <a:r>
              <a:rPr sz="1600" dirty="0"/>
              <a:t> </a:t>
            </a:r>
            <a:r>
              <a:rPr sz="1600" dirty="0" err="1"/>
              <a:t>sich</a:t>
            </a:r>
            <a:r>
              <a:rPr sz="1600" dirty="0"/>
              <a:t> </a:t>
            </a:r>
            <a:r>
              <a:rPr sz="1600" dirty="0" err="1"/>
              <a:t>hier</a:t>
            </a:r>
            <a:r>
              <a:rPr sz="1600" dirty="0"/>
              <a:t> die </a:t>
            </a:r>
            <a:r>
              <a:rPr sz="1600" dirty="0" err="1"/>
              <a:t>Einstellungen</a:t>
            </a:r>
            <a:r>
              <a:rPr sz="1600" dirty="0"/>
              <a:t> der </a:t>
            </a:r>
            <a:r>
              <a:rPr sz="1600" dirty="0" err="1"/>
              <a:t>einzelnen</a:t>
            </a:r>
            <a:r>
              <a:rPr sz="1600" dirty="0"/>
              <a:t> </a:t>
            </a:r>
            <a:r>
              <a:rPr sz="1600" dirty="0" err="1"/>
              <a:t>Räume</a:t>
            </a:r>
            <a:r>
              <a:rPr sz="1600" dirty="0"/>
              <a:t> </a:t>
            </a:r>
            <a:r>
              <a:rPr sz="1600" dirty="0" err="1"/>
              <a:t>vornehmen</a:t>
            </a:r>
            <a:r>
              <a:rPr sz="1600" dirty="0"/>
              <a:t>.</a:t>
            </a:r>
            <a:endParaRPr lang="de-DE" sz="1600" dirty="0"/>
          </a:p>
          <a:p>
            <a:endParaRPr sz="1600" dirty="0"/>
          </a:p>
        </p:txBody>
      </p:sp>
      <p:sp>
        <p:nvSpPr>
          <p:cNvPr id="202"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
        <p:nvSpPr>
          <p:cNvPr id="204" name="Auch die Rechte der TeilnehmerInnen lassen sich ändern."/>
          <p:cNvSpPr txBox="1"/>
          <p:nvPr/>
        </p:nvSpPr>
        <p:spPr>
          <a:xfrm>
            <a:off x="3149478" y="4994292"/>
            <a:ext cx="5334293" cy="789960"/>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a:t>Auch die </a:t>
            </a:r>
            <a:r>
              <a:rPr sz="1600" dirty="0" err="1"/>
              <a:t>Rechte</a:t>
            </a:r>
            <a:r>
              <a:rPr sz="1600" dirty="0"/>
              <a:t> der </a:t>
            </a:r>
            <a:r>
              <a:rPr sz="1600" dirty="0" err="1"/>
              <a:t>TeilnehmerInnen</a:t>
            </a:r>
            <a:r>
              <a:rPr sz="1600" dirty="0"/>
              <a:t> </a:t>
            </a:r>
            <a:r>
              <a:rPr sz="1600" dirty="0" err="1"/>
              <a:t>lassen</a:t>
            </a:r>
            <a:r>
              <a:rPr sz="1600" dirty="0"/>
              <a:t> </a:t>
            </a:r>
            <a:r>
              <a:rPr sz="1600" dirty="0" err="1"/>
              <a:t>sich</a:t>
            </a:r>
            <a:r>
              <a:rPr sz="1600" dirty="0"/>
              <a:t> </a:t>
            </a:r>
            <a:r>
              <a:rPr sz="1600" dirty="0" err="1"/>
              <a:t>ändern</a:t>
            </a:r>
            <a:r>
              <a:rPr sz="1600" dirty="0"/>
              <a:t>.</a:t>
            </a:r>
            <a:endParaRPr lang="de-DE" sz="1600" dirty="0"/>
          </a:p>
          <a:p>
            <a:endParaRPr sz="1600" dirty="0"/>
          </a:p>
        </p:txBody>
      </p:sp>
      <p:sp>
        <p:nvSpPr>
          <p:cNvPr id="205" name="Pfeil"/>
          <p:cNvSpPr/>
          <p:nvPr/>
        </p:nvSpPr>
        <p:spPr>
          <a:xfrm rot="13398267">
            <a:off x="5620484" y="4563572"/>
            <a:ext cx="663338" cy="248893"/>
          </a:xfrm>
          <a:prstGeom prst="rightArrow">
            <a:avLst>
              <a:gd name="adj1" fmla="val 32000"/>
              <a:gd name="adj2" fmla="val 65767"/>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494CC17-7BDE-458D-9AE7-A915BCCE2B4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1000" contrast="8000"/>
                    </a14:imgEffect>
                  </a14:imgLayer>
                </a14:imgProps>
              </a:ext>
            </a:extLst>
          </a:blip>
          <a:stretch>
            <a:fillRect/>
          </a:stretch>
        </p:blipFill>
        <p:spPr>
          <a:xfrm>
            <a:off x="1576552" y="695489"/>
            <a:ext cx="4876800" cy="4962525"/>
          </a:xfrm>
          <a:prstGeom prst="rect">
            <a:avLst/>
          </a:prstGeom>
        </p:spPr>
      </p:pic>
      <p:cxnSp>
        <p:nvCxnSpPr>
          <p:cNvPr id="7" name="Gerade Verbindung mit Pfeil 6">
            <a:extLst>
              <a:ext uri="{FF2B5EF4-FFF2-40B4-BE49-F238E27FC236}">
                <a16:creationId xmlns:a16="http://schemas.microsoft.com/office/drawing/2014/main" id="{CB56825F-037E-4424-861C-754EAF75D2DE}"/>
              </a:ext>
            </a:extLst>
          </p:cNvPr>
          <p:cNvCxnSpPr/>
          <p:nvPr/>
        </p:nvCxnSpPr>
        <p:spPr>
          <a:xfrm flipH="1">
            <a:off x="3909848" y="1844566"/>
            <a:ext cx="4146331" cy="13400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09FD16E-1324-46BC-9C86-F4CF6B942CF3}"/>
              </a:ext>
            </a:extLst>
          </p:cNvPr>
          <p:cNvSpPr txBox="1"/>
          <p:nvPr/>
        </p:nvSpPr>
        <p:spPr>
          <a:xfrm>
            <a:off x="8192812" y="1368580"/>
            <a:ext cx="2932386" cy="646331"/>
          </a:xfrm>
          <a:prstGeom prst="rect">
            <a:avLst/>
          </a:prstGeom>
          <a:noFill/>
        </p:spPr>
        <p:txBody>
          <a:bodyPr wrap="square" rtlCol="0">
            <a:spAutoFit/>
          </a:bodyPr>
          <a:lstStyle/>
          <a:p>
            <a:r>
              <a:rPr lang="de-DE" dirty="0"/>
              <a:t>Format des online-Treffens einrichten</a:t>
            </a:r>
          </a:p>
        </p:txBody>
      </p:sp>
      <p:sp>
        <p:nvSpPr>
          <p:cNvPr id="10" name="Textfeld 9">
            <a:extLst>
              <a:ext uri="{FF2B5EF4-FFF2-40B4-BE49-F238E27FC236}">
                <a16:creationId xmlns:a16="http://schemas.microsoft.com/office/drawing/2014/main" id="{6CDEB511-8921-4844-89E5-9141D1FD76BE}"/>
              </a:ext>
            </a:extLst>
          </p:cNvPr>
          <p:cNvSpPr txBox="1"/>
          <p:nvPr/>
        </p:nvSpPr>
        <p:spPr>
          <a:xfrm>
            <a:off x="2307021" y="1661580"/>
            <a:ext cx="390197" cy="365969"/>
          </a:xfrm>
          <a:prstGeom prst="rect">
            <a:avLst/>
          </a:prstGeom>
          <a:noFill/>
        </p:spPr>
        <p:txBody>
          <a:bodyPr wrap="square">
            <a:spAutoFit/>
          </a:bodyPr>
          <a:lstStyle/>
          <a:p>
            <a:r>
              <a:rPr lang="de-DE" b="1" dirty="0">
                <a:solidFill>
                  <a:srgbClr val="FF0000"/>
                </a:solidFill>
              </a:rPr>
              <a:t>3.</a:t>
            </a:r>
          </a:p>
        </p:txBody>
      </p:sp>
      <p:sp>
        <p:nvSpPr>
          <p:cNvPr id="11" name="Textfeld 10">
            <a:extLst>
              <a:ext uri="{FF2B5EF4-FFF2-40B4-BE49-F238E27FC236}">
                <a16:creationId xmlns:a16="http://schemas.microsoft.com/office/drawing/2014/main" id="{55B654CA-3A2D-435C-860E-5EAB52887348}"/>
              </a:ext>
            </a:extLst>
          </p:cNvPr>
          <p:cNvSpPr txBox="1"/>
          <p:nvPr/>
        </p:nvSpPr>
        <p:spPr>
          <a:xfrm>
            <a:off x="7839403" y="1338415"/>
            <a:ext cx="390197" cy="365969"/>
          </a:xfrm>
          <a:prstGeom prst="rect">
            <a:avLst/>
          </a:prstGeom>
          <a:noFill/>
        </p:spPr>
        <p:txBody>
          <a:bodyPr wrap="square">
            <a:spAutoFit/>
          </a:bodyPr>
          <a:lstStyle/>
          <a:p>
            <a:r>
              <a:rPr lang="de-DE" b="1" dirty="0">
                <a:solidFill>
                  <a:srgbClr val="FF0000"/>
                </a:solidFill>
              </a:rPr>
              <a:t>4.</a:t>
            </a:r>
          </a:p>
        </p:txBody>
      </p:sp>
      <p:sp>
        <p:nvSpPr>
          <p:cNvPr id="12" name="Textfeld 11">
            <a:extLst>
              <a:ext uri="{FF2B5EF4-FFF2-40B4-BE49-F238E27FC236}">
                <a16:creationId xmlns:a16="http://schemas.microsoft.com/office/drawing/2014/main" id="{DBB9DC95-96DA-41FD-939D-CF0ECC5A3970}"/>
              </a:ext>
            </a:extLst>
          </p:cNvPr>
          <p:cNvSpPr txBox="1"/>
          <p:nvPr/>
        </p:nvSpPr>
        <p:spPr>
          <a:xfrm>
            <a:off x="7861080" y="3429000"/>
            <a:ext cx="390197" cy="365969"/>
          </a:xfrm>
          <a:prstGeom prst="rect">
            <a:avLst/>
          </a:prstGeom>
          <a:noFill/>
        </p:spPr>
        <p:txBody>
          <a:bodyPr wrap="square">
            <a:spAutoFit/>
          </a:bodyPr>
          <a:lstStyle/>
          <a:p>
            <a:r>
              <a:rPr lang="de-DE" b="1" dirty="0">
                <a:solidFill>
                  <a:srgbClr val="FF0000"/>
                </a:solidFill>
              </a:rPr>
              <a:t>5.</a:t>
            </a:r>
          </a:p>
        </p:txBody>
      </p:sp>
      <p:sp>
        <p:nvSpPr>
          <p:cNvPr id="13" name="Textfeld 12">
            <a:extLst>
              <a:ext uri="{FF2B5EF4-FFF2-40B4-BE49-F238E27FC236}">
                <a16:creationId xmlns:a16="http://schemas.microsoft.com/office/drawing/2014/main" id="{5139AD43-1781-44E3-B894-2FFD49573462}"/>
              </a:ext>
            </a:extLst>
          </p:cNvPr>
          <p:cNvSpPr txBox="1"/>
          <p:nvPr/>
        </p:nvSpPr>
        <p:spPr>
          <a:xfrm>
            <a:off x="8192812" y="3419435"/>
            <a:ext cx="2932386" cy="2031325"/>
          </a:xfrm>
          <a:prstGeom prst="rect">
            <a:avLst/>
          </a:prstGeom>
          <a:noFill/>
        </p:spPr>
        <p:txBody>
          <a:bodyPr wrap="square" rtlCol="0">
            <a:spAutoFit/>
          </a:bodyPr>
          <a:lstStyle/>
          <a:p>
            <a:r>
              <a:rPr lang="de-DE" dirty="0"/>
              <a:t>Zeitfenster erstellen</a:t>
            </a:r>
          </a:p>
          <a:p>
            <a:endParaRPr lang="de-DE" dirty="0"/>
          </a:p>
          <a:p>
            <a:r>
              <a:rPr lang="de-DE" dirty="0">
                <a:solidFill>
                  <a:srgbClr val="FF0000"/>
                </a:solidFill>
              </a:rPr>
              <a:t>ACHTUNG</a:t>
            </a:r>
            <a:r>
              <a:rPr lang="de-DE" dirty="0"/>
              <a:t>: Während der Veranstaltung kann die Zeit nicht verlängert werden – darum lieber großzügiger eingeben.</a:t>
            </a:r>
          </a:p>
        </p:txBody>
      </p:sp>
      <p:cxnSp>
        <p:nvCxnSpPr>
          <p:cNvPr id="14" name="Gerade Verbindung mit Pfeil 13">
            <a:extLst>
              <a:ext uri="{FF2B5EF4-FFF2-40B4-BE49-F238E27FC236}">
                <a16:creationId xmlns:a16="http://schemas.microsoft.com/office/drawing/2014/main" id="{8DD94B17-8BE8-4125-A709-0C59EDC8ED98}"/>
              </a:ext>
            </a:extLst>
          </p:cNvPr>
          <p:cNvCxnSpPr>
            <a:cxnSpLocks/>
          </p:cNvCxnSpPr>
          <p:nvPr/>
        </p:nvCxnSpPr>
        <p:spPr>
          <a:xfrm flipH="1">
            <a:off x="4115458" y="4099034"/>
            <a:ext cx="3723945" cy="1829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0550107-ECC3-453E-AEE8-2AE15E55DC82}"/>
              </a:ext>
            </a:extLst>
          </p:cNvPr>
          <p:cNvSpPr txBox="1"/>
          <p:nvPr/>
        </p:nvSpPr>
        <p:spPr>
          <a:xfrm>
            <a:off x="4461642" y="5013433"/>
            <a:ext cx="390197" cy="365969"/>
          </a:xfrm>
          <a:prstGeom prst="rect">
            <a:avLst/>
          </a:prstGeom>
          <a:noFill/>
        </p:spPr>
        <p:txBody>
          <a:bodyPr wrap="square">
            <a:spAutoFit/>
          </a:bodyPr>
          <a:lstStyle/>
          <a:p>
            <a:r>
              <a:rPr lang="de-DE" b="1" dirty="0">
                <a:solidFill>
                  <a:srgbClr val="FF0000"/>
                </a:solidFill>
              </a:rPr>
              <a:t>6.</a:t>
            </a:r>
          </a:p>
        </p:txBody>
      </p:sp>
    </p:spTree>
    <p:extLst>
      <p:ext uri="{BB962C8B-B14F-4D97-AF65-F5344CB8AC3E}">
        <p14:creationId xmlns:p14="http://schemas.microsoft.com/office/powerpoint/2010/main" val="4168323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Bildschirmfoto 2021-09-21 um 21.10.13.png" descr="Bildschirmfoto 2021-09-21 um 21.10.13.png"/>
          <p:cNvPicPr>
            <a:picLocks noChangeAspect="1"/>
          </p:cNvPicPr>
          <p:nvPr/>
        </p:nvPicPr>
        <p:blipFill>
          <a:blip r:embed="rId2"/>
          <a:stretch>
            <a:fillRect/>
          </a:stretch>
        </p:blipFill>
        <p:spPr>
          <a:xfrm>
            <a:off x="1151243" y="858823"/>
            <a:ext cx="9889514" cy="4539336"/>
          </a:xfrm>
          <a:prstGeom prst="rect">
            <a:avLst/>
          </a:prstGeom>
          <a:ln w="12700">
            <a:miter lim="400000"/>
          </a:ln>
        </p:spPr>
      </p:pic>
      <p:sp>
        <p:nvSpPr>
          <p:cNvPr id="208" name="Gruppenraum hinzufügen."/>
          <p:cNvSpPr txBox="1"/>
          <p:nvPr/>
        </p:nvSpPr>
        <p:spPr>
          <a:xfrm>
            <a:off x="5874752" y="2283978"/>
            <a:ext cx="2612160" cy="789960"/>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Gruppenraum</a:t>
            </a:r>
            <a:r>
              <a:rPr sz="1600" dirty="0"/>
              <a:t> </a:t>
            </a:r>
            <a:r>
              <a:rPr sz="1600" dirty="0" err="1"/>
              <a:t>hinzufügen</a:t>
            </a:r>
            <a:r>
              <a:rPr sz="1600" dirty="0"/>
              <a:t>.</a:t>
            </a:r>
            <a:endParaRPr lang="de-DE" sz="1600" dirty="0"/>
          </a:p>
          <a:p>
            <a:endParaRPr sz="1600" dirty="0"/>
          </a:p>
        </p:txBody>
      </p:sp>
      <p:sp>
        <p:nvSpPr>
          <p:cNvPr id="209" name="Personen händisch den Räumen zuordnen."/>
          <p:cNvSpPr txBox="1"/>
          <p:nvPr/>
        </p:nvSpPr>
        <p:spPr>
          <a:xfrm>
            <a:off x="592536" y="2873275"/>
            <a:ext cx="1741768" cy="1528624"/>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Personen</a:t>
            </a:r>
            <a:r>
              <a:rPr sz="1600" dirty="0"/>
              <a:t> </a:t>
            </a:r>
            <a:r>
              <a:rPr sz="1600" dirty="0" err="1"/>
              <a:t>händisch</a:t>
            </a:r>
            <a:r>
              <a:rPr sz="1600" dirty="0"/>
              <a:t> den </a:t>
            </a:r>
            <a:r>
              <a:rPr sz="1600" dirty="0" err="1"/>
              <a:t>Räumen</a:t>
            </a:r>
            <a:r>
              <a:rPr sz="1600" dirty="0"/>
              <a:t> </a:t>
            </a:r>
            <a:r>
              <a:rPr sz="1600" dirty="0" err="1"/>
              <a:t>zuordnen</a:t>
            </a:r>
            <a:r>
              <a:rPr sz="1600" dirty="0"/>
              <a:t>.</a:t>
            </a:r>
            <a:endParaRPr lang="de-DE" sz="1600" dirty="0"/>
          </a:p>
          <a:p>
            <a:endParaRPr sz="1600" dirty="0"/>
          </a:p>
        </p:txBody>
      </p:sp>
      <p:sp>
        <p:nvSpPr>
          <p:cNvPr id="211"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
        <p:nvSpPr>
          <p:cNvPr id="213" name="Pfeil"/>
          <p:cNvSpPr/>
          <p:nvPr/>
        </p:nvSpPr>
        <p:spPr>
          <a:xfrm rot="17838404">
            <a:off x="7501979" y="1668475"/>
            <a:ext cx="1666611" cy="274424"/>
          </a:xfrm>
          <a:prstGeom prst="rightArrow">
            <a:avLst>
              <a:gd name="adj1" fmla="val 32000"/>
              <a:gd name="adj2" fmla="val 104123"/>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14" name="Pfeil"/>
          <p:cNvSpPr/>
          <p:nvPr/>
        </p:nvSpPr>
        <p:spPr>
          <a:xfrm rot="3565715">
            <a:off x="6511554" y="3077672"/>
            <a:ext cx="663338" cy="248893"/>
          </a:xfrm>
          <a:prstGeom prst="rightArrow">
            <a:avLst>
              <a:gd name="adj1" fmla="val 32000"/>
              <a:gd name="adj2" fmla="val 65767"/>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Bildschirmfoto 2021-09-21 um 21.16.52.png" descr="Bildschirmfoto 2021-09-21 um 21.16.52.png"/>
          <p:cNvPicPr>
            <a:picLocks noChangeAspect="1"/>
          </p:cNvPicPr>
          <p:nvPr/>
        </p:nvPicPr>
        <p:blipFill>
          <a:blip r:embed="rId2"/>
          <a:stretch>
            <a:fillRect/>
          </a:stretch>
        </p:blipFill>
        <p:spPr>
          <a:xfrm>
            <a:off x="6456635" y="941652"/>
            <a:ext cx="4290713" cy="4659502"/>
          </a:xfrm>
          <a:prstGeom prst="rect">
            <a:avLst/>
          </a:prstGeom>
          <a:ln w="12700">
            <a:miter lim="400000"/>
          </a:ln>
        </p:spPr>
      </p:pic>
      <p:pic>
        <p:nvPicPr>
          <p:cNvPr id="217" name="Bild" descr="Bild"/>
          <p:cNvPicPr>
            <a:picLocks noChangeAspect="1"/>
          </p:cNvPicPr>
          <p:nvPr/>
        </p:nvPicPr>
        <p:blipFill>
          <a:blip r:embed="rId3"/>
          <a:stretch>
            <a:fillRect/>
          </a:stretch>
        </p:blipFill>
        <p:spPr>
          <a:xfrm>
            <a:off x="1069674" y="966828"/>
            <a:ext cx="4400516" cy="1318887"/>
          </a:xfrm>
          <a:prstGeom prst="rect">
            <a:avLst/>
          </a:prstGeom>
          <a:ln w="12700">
            <a:miter lim="400000"/>
          </a:ln>
        </p:spPr>
      </p:pic>
      <p:sp>
        <p:nvSpPr>
          <p:cNvPr id="218" name="Nach Anklicken dieses Feldes in einem beliebigen Gruppenraum erscheint eine Übersicht der TeilnehmerInnen, die dem Raum hinzugefügt werden können."/>
          <p:cNvSpPr txBox="1"/>
          <p:nvPr/>
        </p:nvSpPr>
        <p:spPr>
          <a:xfrm>
            <a:off x="1539026" y="3521060"/>
            <a:ext cx="3461813" cy="1774845"/>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Nach</a:t>
            </a:r>
            <a:r>
              <a:rPr sz="1600" dirty="0"/>
              <a:t> </a:t>
            </a:r>
            <a:r>
              <a:rPr sz="1600" dirty="0" err="1"/>
              <a:t>Anklicken</a:t>
            </a:r>
            <a:r>
              <a:rPr sz="1600" dirty="0"/>
              <a:t> dieses </a:t>
            </a:r>
            <a:r>
              <a:rPr sz="1600" dirty="0" err="1"/>
              <a:t>Feldes</a:t>
            </a:r>
            <a:r>
              <a:rPr sz="1600" dirty="0"/>
              <a:t> in </a:t>
            </a:r>
            <a:r>
              <a:rPr sz="1600" dirty="0" err="1"/>
              <a:t>einem</a:t>
            </a:r>
            <a:r>
              <a:rPr sz="1600" dirty="0"/>
              <a:t> </a:t>
            </a:r>
            <a:r>
              <a:rPr sz="1600" dirty="0" err="1"/>
              <a:t>beliebigen</a:t>
            </a:r>
            <a:r>
              <a:rPr sz="1600" dirty="0"/>
              <a:t> </a:t>
            </a:r>
            <a:r>
              <a:rPr sz="1600" dirty="0" err="1"/>
              <a:t>Gruppenraum</a:t>
            </a:r>
            <a:r>
              <a:rPr sz="1600" dirty="0"/>
              <a:t> </a:t>
            </a:r>
            <a:r>
              <a:rPr sz="1600" dirty="0" err="1"/>
              <a:t>erscheint</a:t>
            </a:r>
            <a:r>
              <a:rPr sz="1600" dirty="0"/>
              <a:t> </a:t>
            </a:r>
            <a:r>
              <a:rPr sz="1600" dirty="0" err="1"/>
              <a:t>eine</a:t>
            </a:r>
            <a:r>
              <a:rPr sz="1600" dirty="0"/>
              <a:t> </a:t>
            </a:r>
            <a:r>
              <a:rPr sz="1600" dirty="0" err="1"/>
              <a:t>Übersicht</a:t>
            </a:r>
            <a:r>
              <a:rPr sz="1600" dirty="0"/>
              <a:t> der </a:t>
            </a:r>
            <a:r>
              <a:rPr sz="1600" dirty="0" err="1"/>
              <a:t>TeilnehmerInnen</a:t>
            </a:r>
            <a:r>
              <a:rPr sz="1600" dirty="0"/>
              <a:t>, die dem </a:t>
            </a:r>
            <a:r>
              <a:rPr sz="1600" dirty="0" err="1"/>
              <a:t>Raum</a:t>
            </a:r>
            <a:r>
              <a:rPr sz="1600" dirty="0"/>
              <a:t> </a:t>
            </a:r>
            <a:r>
              <a:rPr sz="1600" dirty="0" err="1"/>
              <a:t>hinzugefügt</a:t>
            </a:r>
            <a:r>
              <a:rPr sz="1600" dirty="0"/>
              <a:t> </a:t>
            </a:r>
            <a:r>
              <a:rPr sz="1600" dirty="0" err="1"/>
              <a:t>werden</a:t>
            </a:r>
            <a:r>
              <a:rPr sz="1600" dirty="0"/>
              <a:t> </a:t>
            </a:r>
            <a:r>
              <a:rPr sz="1600" dirty="0" err="1"/>
              <a:t>können</a:t>
            </a:r>
            <a:r>
              <a:rPr sz="1600" dirty="0"/>
              <a:t>.</a:t>
            </a:r>
            <a:endParaRPr lang="de-DE" sz="1600" dirty="0"/>
          </a:p>
          <a:p>
            <a:endParaRPr sz="1600" dirty="0"/>
          </a:p>
        </p:txBody>
      </p:sp>
      <p:sp>
        <p:nvSpPr>
          <p:cNvPr id="220"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
        <p:nvSpPr>
          <p:cNvPr id="222" name="Pfeil"/>
          <p:cNvSpPr/>
          <p:nvPr/>
        </p:nvSpPr>
        <p:spPr>
          <a:xfrm rot="15933576">
            <a:off x="2618785" y="2642775"/>
            <a:ext cx="1354181" cy="382790"/>
          </a:xfrm>
          <a:prstGeom prst="rightArrow">
            <a:avLst>
              <a:gd name="adj1" fmla="val 32000"/>
              <a:gd name="adj2" fmla="val 89344"/>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Bildschirmfoto 2021-09-21 um 21.19.43.png" descr="Bildschirmfoto 2021-09-21 um 21.19.43.png"/>
          <p:cNvPicPr>
            <a:picLocks noChangeAspect="1"/>
          </p:cNvPicPr>
          <p:nvPr/>
        </p:nvPicPr>
        <p:blipFill>
          <a:blip r:embed="rId2"/>
          <a:stretch>
            <a:fillRect/>
          </a:stretch>
        </p:blipFill>
        <p:spPr>
          <a:xfrm>
            <a:off x="7394758" y="611055"/>
            <a:ext cx="2720877" cy="5122108"/>
          </a:xfrm>
          <a:prstGeom prst="rect">
            <a:avLst/>
          </a:prstGeom>
          <a:ln w="12700">
            <a:miter lim="400000"/>
          </a:ln>
        </p:spPr>
      </p:pic>
      <p:pic>
        <p:nvPicPr>
          <p:cNvPr id="225" name="Bildschirmfoto 2021-09-21 um 21.16.01.png" descr="Bildschirmfoto 2021-09-21 um 21.16.01.png"/>
          <p:cNvPicPr>
            <a:picLocks noChangeAspect="1"/>
          </p:cNvPicPr>
          <p:nvPr/>
        </p:nvPicPr>
        <p:blipFill>
          <a:blip r:embed="rId3"/>
          <a:stretch>
            <a:fillRect/>
          </a:stretch>
        </p:blipFill>
        <p:spPr>
          <a:xfrm>
            <a:off x="859505" y="603050"/>
            <a:ext cx="3177096" cy="3730997"/>
          </a:xfrm>
          <a:prstGeom prst="rect">
            <a:avLst/>
          </a:prstGeom>
          <a:ln w="12700">
            <a:miter lim="400000"/>
          </a:ln>
        </p:spPr>
      </p:pic>
      <p:sp>
        <p:nvSpPr>
          <p:cNvPr id="226" name="Weitere Einstellungen lassen sich nach Auswahl des Zahnrades am unteren Bildrand vornehmen."/>
          <p:cNvSpPr txBox="1"/>
          <p:nvPr/>
        </p:nvSpPr>
        <p:spPr>
          <a:xfrm>
            <a:off x="4725659" y="2161577"/>
            <a:ext cx="1980040" cy="2021066"/>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err="1"/>
              <a:t>Weitere</a:t>
            </a:r>
            <a:r>
              <a:rPr sz="1600" dirty="0"/>
              <a:t> </a:t>
            </a:r>
            <a:r>
              <a:rPr sz="1600" dirty="0" err="1"/>
              <a:t>Einstellungen</a:t>
            </a:r>
            <a:r>
              <a:rPr sz="1600" dirty="0"/>
              <a:t> </a:t>
            </a:r>
            <a:r>
              <a:rPr sz="1600" dirty="0" err="1"/>
              <a:t>lassen</a:t>
            </a:r>
            <a:r>
              <a:rPr sz="1600" dirty="0"/>
              <a:t> </a:t>
            </a:r>
            <a:r>
              <a:rPr sz="1600" dirty="0" err="1"/>
              <a:t>sich</a:t>
            </a:r>
            <a:r>
              <a:rPr sz="1600" dirty="0"/>
              <a:t> </a:t>
            </a:r>
            <a:r>
              <a:rPr sz="1600" dirty="0" err="1"/>
              <a:t>nach</a:t>
            </a:r>
            <a:r>
              <a:rPr sz="1600" dirty="0"/>
              <a:t> </a:t>
            </a:r>
            <a:r>
              <a:rPr sz="1600" dirty="0" err="1"/>
              <a:t>Auswahl</a:t>
            </a:r>
            <a:r>
              <a:rPr sz="1600" dirty="0"/>
              <a:t> des </a:t>
            </a:r>
            <a:r>
              <a:rPr sz="1600" dirty="0" err="1"/>
              <a:t>Zahnrades</a:t>
            </a:r>
            <a:r>
              <a:rPr sz="1600" dirty="0"/>
              <a:t> am </a:t>
            </a:r>
            <a:r>
              <a:rPr sz="1600" dirty="0" err="1"/>
              <a:t>unteren</a:t>
            </a:r>
            <a:r>
              <a:rPr sz="1600" dirty="0"/>
              <a:t> </a:t>
            </a:r>
            <a:r>
              <a:rPr sz="1600" dirty="0" err="1"/>
              <a:t>Bildrand</a:t>
            </a:r>
            <a:r>
              <a:rPr sz="1600" dirty="0"/>
              <a:t> </a:t>
            </a:r>
            <a:r>
              <a:rPr sz="1600" dirty="0" err="1"/>
              <a:t>vornehmen</a:t>
            </a:r>
            <a:r>
              <a:rPr sz="1600" dirty="0"/>
              <a:t>.</a:t>
            </a:r>
            <a:endParaRPr lang="de-DE" sz="1600" dirty="0"/>
          </a:p>
          <a:p>
            <a:endParaRPr sz="1600" dirty="0"/>
          </a:p>
        </p:txBody>
      </p:sp>
      <p:sp>
        <p:nvSpPr>
          <p:cNvPr id="228"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pic>
        <p:nvPicPr>
          <p:cNvPr id="230" name="Oval Oval" descr="Oval Oval"/>
          <p:cNvPicPr>
            <a:picLocks/>
          </p:cNvPicPr>
          <p:nvPr/>
        </p:nvPicPr>
        <p:blipFill>
          <a:blip r:embed="rId4"/>
          <a:stretch>
            <a:fillRect/>
          </a:stretch>
        </p:blipFill>
        <p:spPr>
          <a:xfrm>
            <a:off x="7023100" y="3949700"/>
            <a:ext cx="3009969" cy="858323"/>
          </a:xfrm>
          <a:prstGeom prst="rect">
            <a:avLst/>
          </a:prstGeom>
        </p:spPr>
      </p:pic>
      <p:pic>
        <p:nvPicPr>
          <p:cNvPr id="232" name="Oval Oval" descr="Oval Oval"/>
          <p:cNvPicPr>
            <a:picLocks/>
          </p:cNvPicPr>
          <p:nvPr/>
        </p:nvPicPr>
        <p:blipFill>
          <a:blip r:embed="rId4"/>
          <a:stretch>
            <a:fillRect/>
          </a:stretch>
        </p:blipFill>
        <p:spPr>
          <a:xfrm>
            <a:off x="7124700" y="368300"/>
            <a:ext cx="3009969" cy="858323"/>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Bildschirmfoto 2021-09-21 um 21.15.18.png" descr="Bildschirmfoto 2021-09-21 um 21.15.18.png"/>
          <p:cNvPicPr>
            <a:picLocks noChangeAspect="1"/>
          </p:cNvPicPr>
          <p:nvPr/>
        </p:nvPicPr>
        <p:blipFill>
          <a:blip r:embed="rId2"/>
          <a:stretch>
            <a:fillRect/>
          </a:stretch>
        </p:blipFill>
        <p:spPr>
          <a:xfrm>
            <a:off x="648970" y="667896"/>
            <a:ext cx="10802171" cy="4958250"/>
          </a:xfrm>
          <a:prstGeom prst="rect">
            <a:avLst/>
          </a:prstGeom>
          <a:ln w="12700">
            <a:miter lim="400000"/>
          </a:ln>
        </p:spPr>
      </p:pic>
      <p:sp>
        <p:nvSpPr>
          <p:cNvPr id="236" name="Es lassen sich übrigens sehr, sehr viele Gruppenräume einrichten, wie Sie an der Zahl oben sehen können. Die Bedienung des Gesamtraums wird jedoch ab einem bestimmten Wert und mit steigender Anzahl immer langsamer!!"/>
          <p:cNvSpPr txBox="1"/>
          <p:nvPr/>
        </p:nvSpPr>
        <p:spPr>
          <a:xfrm>
            <a:off x="3643145" y="1699734"/>
            <a:ext cx="3461813" cy="2267287"/>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endParaRPr lang="de-DE" sz="1600" dirty="0"/>
          </a:p>
          <a:p>
            <a:r>
              <a:rPr sz="1600" dirty="0"/>
              <a:t>Es </a:t>
            </a:r>
            <a:r>
              <a:rPr sz="1600" dirty="0" err="1"/>
              <a:t>lassen</a:t>
            </a:r>
            <a:r>
              <a:rPr sz="1600" dirty="0"/>
              <a:t> </a:t>
            </a:r>
            <a:r>
              <a:rPr sz="1600" dirty="0" err="1"/>
              <a:t>sich</a:t>
            </a:r>
            <a:r>
              <a:rPr sz="1600" dirty="0"/>
              <a:t> </a:t>
            </a:r>
            <a:r>
              <a:rPr sz="1600" dirty="0" err="1"/>
              <a:t>übrigens</a:t>
            </a:r>
            <a:r>
              <a:rPr sz="1600" dirty="0"/>
              <a:t> </a:t>
            </a:r>
            <a:r>
              <a:rPr sz="1600" dirty="0" err="1"/>
              <a:t>sehr</a:t>
            </a:r>
            <a:r>
              <a:rPr sz="1600" dirty="0"/>
              <a:t>, </a:t>
            </a:r>
            <a:r>
              <a:rPr sz="1600" dirty="0" err="1"/>
              <a:t>sehr</a:t>
            </a:r>
            <a:r>
              <a:rPr sz="1600" dirty="0"/>
              <a:t> </a:t>
            </a:r>
            <a:r>
              <a:rPr sz="1600" dirty="0" err="1"/>
              <a:t>viele</a:t>
            </a:r>
            <a:r>
              <a:rPr sz="1600" dirty="0"/>
              <a:t> </a:t>
            </a:r>
            <a:r>
              <a:rPr sz="1600" dirty="0" err="1"/>
              <a:t>Gruppenräume</a:t>
            </a:r>
            <a:r>
              <a:rPr sz="1600" dirty="0"/>
              <a:t> </a:t>
            </a:r>
            <a:r>
              <a:rPr sz="1600" dirty="0" err="1"/>
              <a:t>einrichten</a:t>
            </a:r>
            <a:r>
              <a:rPr sz="1600" dirty="0"/>
              <a:t>, </a:t>
            </a:r>
            <a:r>
              <a:rPr sz="1600" dirty="0" err="1"/>
              <a:t>wie</a:t>
            </a:r>
            <a:r>
              <a:rPr sz="1600" dirty="0"/>
              <a:t> Sie an der </a:t>
            </a:r>
            <a:r>
              <a:rPr sz="1600" dirty="0" err="1"/>
              <a:t>Zahl</a:t>
            </a:r>
            <a:r>
              <a:rPr sz="1600" dirty="0"/>
              <a:t> </a:t>
            </a:r>
            <a:r>
              <a:rPr sz="1600" dirty="0" err="1"/>
              <a:t>oben</a:t>
            </a:r>
            <a:r>
              <a:rPr sz="1600" dirty="0"/>
              <a:t> </a:t>
            </a:r>
            <a:r>
              <a:rPr sz="1600" dirty="0" err="1"/>
              <a:t>sehen</a:t>
            </a:r>
            <a:r>
              <a:rPr sz="1600" dirty="0"/>
              <a:t> </a:t>
            </a:r>
            <a:r>
              <a:rPr sz="1600" dirty="0" err="1"/>
              <a:t>können</a:t>
            </a:r>
            <a:r>
              <a:rPr sz="1600" dirty="0"/>
              <a:t>. Die </a:t>
            </a:r>
            <a:r>
              <a:rPr sz="1600" dirty="0" err="1"/>
              <a:t>Bedienung</a:t>
            </a:r>
            <a:r>
              <a:rPr sz="1600" dirty="0"/>
              <a:t> des </a:t>
            </a:r>
            <a:r>
              <a:rPr sz="1600" dirty="0" err="1"/>
              <a:t>Gesamtraums</a:t>
            </a:r>
            <a:r>
              <a:rPr sz="1600" dirty="0"/>
              <a:t> </a:t>
            </a:r>
            <a:r>
              <a:rPr sz="1600" dirty="0" err="1"/>
              <a:t>wird</a:t>
            </a:r>
            <a:r>
              <a:rPr sz="1600" dirty="0"/>
              <a:t> </a:t>
            </a:r>
            <a:r>
              <a:rPr sz="1600" dirty="0" err="1"/>
              <a:t>jedoch</a:t>
            </a:r>
            <a:r>
              <a:rPr sz="1600" dirty="0"/>
              <a:t> ab </a:t>
            </a:r>
            <a:r>
              <a:rPr sz="1600" dirty="0" err="1"/>
              <a:t>einem</a:t>
            </a:r>
            <a:r>
              <a:rPr sz="1600" dirty="0"/>
              <a:t> </a:t>
            </a:r>
            <a:r>
              <a:rPr sz="1600" dirty="0" err="1"/>
              <a:t>bestimmten</a:t>
            </a:r>
            <a:r>
              <a:rPr sz="1600" dirty="0"/>
              <a:t> Wert und </a:t>
            </a:r>
            <a:r>
              <a:rPr sz="1600" dirty="0" err="1"/>
              <a:t>mit</a:t>
            </a:r>
            <a:r>
              <a:rPr sz="1600" dirty="0"/>
              <a:t> </a:t>
            </a:r>
            <a:r>
              <a:rPr sz="1600" dirty="0" err="1"/>
              <a:t>steigender</a:t>
            </a:r>
            <a:r>
              <a:rPr sz="1600" dirty="0"/>
              <a:t> </a:t>
            </a:r>
            <a:r>
              <a:rPr sz="1600" dirty="0" err="1"/>
              <a:t>Anzahl</a:t>
            </a:r>
            <a:r>
              <a:rPr sz="1600" dirty="0"/>
              <a:t> </a:t>
            </a:r>
            <a:r>
              <a:rPr sz="1600" dirty="0" err="1"/>
              <a:t>immer</a:t>
            </a:r>
            <a:r>
              <a:rPr sz="1600" dirty="0"/>
              <a:t> </a:t>
            </a:r>
            <a:r>
              <a:rPr sz="1600" dirty="0" err="1"/>
              <a:t>langsamer</a:t>
            </a:r>
            <a:r>
              <a:rPr sz="1600" dirty="0"/>
              <a:t>!!</a:t>
            </a:r>
            <a:endParaRPr lang="de-DE" sz="1600" dirty="0"/>
          </a:p>
          <a:p>
            <a:endParaRPr sz="1600" dirty="0"/>
          </a:p>
        </p:txBody>
      </p:sp>
      <p:sp>
        <p:nvSpPr>
          <p:cNvPr id="238"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
        <p:nvSpPr>
          <p:cNvPr id="240" name="Pfeil"/>
          <p:cNvSpPr/>
          <p:nvPr/>
        </p:nvSpPr>
        <p:spPr>
          <a:xfrm rot="14828101">
            <a:off x="3438232" y="1304621"/>
            <a:ext cx="774608" cy="290643"/>
          </a:xfrm>
          <a:prstGeom prst="rightArrow">
            <a:avLst>
              <a:gd name="adj1" fmla="val 32000"/>
              <a:gd name="adj2" fmla="val 65767"/>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Bildschirmfoto 2021-09-21 um 21.11.07.png" descr="Bildschirmfoto 2021-09-21 um 21.11.07.png"/>
          <p:cNvPicPr>
            <a:picLocks noChangeAspect="1"/>
          </p:cNvPicPr>
          <p:nvPr/>
        </p:nvPicPr>
        <p:blipFill>
          <a:blip r:embed="rId2"/>
          <a:stretch>
            <a:fillRect/>
          </a:stretch>
        </p:blipFill>
        <p:spPr>
          <a:xfrm>
            <a:off x="1993877" y="1808724"/>
            <a:ext cx="8403860" cy="3857413"/>
          </a:xfrm>
          <a:prstGeom prst="rect">
            <a:avLst/>
          </a:prstGeom>
          <a:ln w="12700">
            <a:miter lim="400000"/>
          </a:ln>
        </p:spPr>
      </p:pic>
      <p:sp>
        <p:nvSpPr>
          <p:cNvPr id="243" name="Wenn Sie mit allen Einstellungen zufrieden sind, können Sie die Arbeit in den Gruppenräumen endgültig starten.…"/>
          <p:cNvSpPr txBox="1"/>
          <p:nvPr/>
        </p:nvSpPr>
        <p:spPr>
          <a:xfrm>
            <a:off x="1389493" y="223760"/>
            <a:ext cx="9413014" cy="1774845"/>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12750">
              <a:defRPr sz="3200">
                <a:solidFill>
                  <a:srgbClr val="000000"/>
                </a:solidFill>
                <a:latin typeface="Helvetica Neue Medium"/>
                <a:ea typeface="Helvetica Neue Medium"/>
                <a:cs typeface="Helvetica Neue Medium"/>
                <a:sym typeface="Helvetica Neue Medium"/>
              </a:defRPr>
            </a:pPr>
            <a:endParaRPr lang="de-DE" sz="1600" dirty="0"/>
          </a:p>
          <a:p>
            <a:pPr defTabSz="412750">
              <a:defRPr sz="3200">
                <a:solidFill>
                  <a:srgbClr val="000000"/>
                </a:solidFill>
                <a:latin typeface="Helvetica Neue Medium"/>
                <a:ea typeface="Helvetica Neue Medium"/>
                <a:cs typeface="Helvetica Neue Medium"/>
                <a:sym typeface="Helvetica Neue Medium"/>
              </a:defRPr>
            </a:pPr>
            <a:r>
              <a:rPr sz="1600" dirty="0" err="1"/>
              <a:t>Wenn</a:t>
            </a:r>
            <a:r>
              <a:rPr sz="1600" dirty="0"/>
              <a:t> Sie </a:t>
            </a:r>
            <a:r>
              <a:rPr sz="1600" dirty="0" err="1"/>
              <a:t>mit</a:t>
            </a:r>
            <a:r>
              <a:rPr sz="1600" dirty="0"/>
              <a:t> </a:t>
            </a:r>
            <a:r>
              <a:rPr sz="1600" dirty="0" err="1"/>
              <a:t>allen</a:t>
            </a:r>
            <a:r>
              <a:rPr sz="1600" dirty="0"/>
              <a:t> </a:t>
            </a:r>
            <a:r>
              <a:rPr sz="1600" dirty="0" err="1"/>
              <a:t>Einstellungen</a:t>
            </a:r>
            <a:r>
              <a:rPr sz="1600" dirty="0"/>
              <a:t> </a:t>
            </a:r>
            <a:r>
              <a:rPr sz="1600" dirty="0" err="1"/>
              <a:t>zufrieden</a:t>
            </a:r>
            <a:r>
              <a:rPr sz="1600" dirty="0"/>
              <a:t> </a:t>
            </a:r>
            <a:r>
              <a:rPr sz="1600" dirty="0" err="1"/>
              <a:t>sind</a:t>
            </a:r>
            <a:r>
              <a:rPr sz="1600" dirty="0"/>
              <a:t>, </a:t>
            </a:r>
            <a:r>
              <a:rPr sz="1600" dirty="0" err="1"/>
              <a:t>können</a:t>
            </a:r>
            <a:r>
              <a:rPr sz="1600" dirty="0"/>
              <a:t> Sie die Arbeit in den </a:t>
            </a:r>
            <a:r>
              <a:rPr sz="1600" dirty="0" err="1"/>
              <a:t>Gruppenräumen</a:t>
            </a:r>
            <a:r>
              <a:rPr sz="1600" dirty="0"/>
              <a:t> </a:t>
            </a:r>
            <a:r>
              <a:rPr sz="1600" dirty="0" err="1"/>
              <a:t>endgültig</a:t>
            </a:r>
            <a:r>
              <a:rPr sz="1600" dirty="0"/>
              <a:t> </a:t>
            </a:r>
            <a:r>
              <a:rPr sz="1600" dirty="0" err="1"/>
              <a:t>starten</a:t>
            </a:r>
            <a:r>
              <a:rPr sz="1600" dirty="0"/>
              <a:t>.</a:t>
            </a:r>
          </a:p>
          <a:p>
            <a:pPr defTabSz="412750">
              <a:defRPr sz="3200">
                <a:solidFill>
                  <a:srgbClr val="000000"/>
                </a:solidFill>
                <a:latin typeface="Helvetica Neue Medium"/>
                <a:ea typeface="Helvetica Neue Medium"/>
                <a:cs typeface="Helvetica Neue Medium"/>
                <a:sym typeface="Helvetica Neue Medium"/>
              </a:defRPr>
            </a:pPr>
            <a:endParaRPr sz="1600" dirty="0"/>
          </a:p>
          <a:p>
            <a:pPr defTabSz="412750">
              <a:defRPr sz="3200">
                <a:solidFill>
                  <a:srgbClr val="000000"/>
                </a:solidFill>
                <a:latin typeface="Helvetica Neue Medium"/>
                <a:ea typeface="Helvetica Neue Medium"/>
                <a:cs typeface="Helvetica Neue Medium"/>
                <a:sym typeface="Helvetica Neue Medium"/>
              </a:defRPr>
            </a:pPr>
            <a:r>
              <a:rPr sz="1600" dirty="0" err="1"/>
              <a:t>Keine</a:t>
            </a:r>
            <a:r>
              <a:rPr sz="1600" dirty="0"/>
              <a:t> Sorge:</a:t>
            </a:r>
          </a:p>
          <a:p>
            <a:pPr defTabSz="412750">
              <a:defRPr sz="3200">
                <a:solidFill>
                  <a:srgbClr val="000000"/>
                </a:solidFill>
                <a:latin typeface="Helvetica Neue Medium"/>
                <a:ea typeface="Helvetica Neue Medium"/>
                <a:cs typeface="Helvetica Neue Medium"/>
                <a:sym typeface="Helvetica Neue Medium"/>
              </a:defRPr>
            </a:pPr>
            <a:r>
              <a:rPr sz="1600" dirty="0"/>
              <a:t>Die </a:t>
            </a:r>
            <a:r>
              <a:rPr sz="1600" dirty="0" err="1"/>
              <a:t>Einstellungen</a:t>
            </a:r>
            <a:r>
              <a:rPr sz="1600" dirty="0"/>
              <a:t> </a:t>
            </a:r>
            <a:r>
              <a:rPr sz="1600" dirty="0" err="1"/>
              <a:t>lassen</a:t>
            </a:r>
            <a:r>
              <a:rPr sz="1600" dirty="0"/>
              <a:t> </a:t>
            </a:r>
            <a:r>
              <a:rPr sz="1600" dirty="0" err="1"/>
              <a:t>sich</a:t>
            </a:r>
            <a:r>
              <a:rPr sz="1600" dirty="0"/>
              <a:t> </a:t>
            </a:r>
            <a:r>
              <a:rPr sz="1600" dirty="0" err="1"/>
              <a:t>letztlich</a:t>
            </a:r>
            <a:r>
              <a:rPr sz="1600" dirty="0"/>
              <a:t> </a:t>
            </a:r>
            <a:r>
              <a:rPr sz="1600" dirty="0" err="1"/>
              <a:t>schneller</a:t>
            </a:r>
            <a:r>
              <a:rPr sz="1600" dirty="0"/>
              <a:t> </a:t>
            </a:r>
            <a:r>
              <a:rPr sz="1600" dirty="0" err="1"/>
              <a:t>vornehmen</a:t>
            </a:r>
            <a:r>
              <a:rPr sz="1600" dirty="0"/>
              <a:t>, </a:t>
            </a:r>
            <a:r>
              <a:rPr sz="1600" dirty="0" err="1"/>
              <a:t>als</a:t>
            </a:r>
            <a:r>
              <a:rPr sz="1600" dirty="0"/>
              <a:t> Sie </a:t>
            </a:r>
            <a:r>
              <a:rPr sz="1600" dirty="0" err="1"/>
              <a:t>bisher</a:t>
            </a:r>
            <a:r>
              <a:rPr sz="1600" dirty="0"/>
              <a:t> </a:t>
            </a:r>
            <a:r>
              <a:rPr sz="1600" dirty="0" err="1"/>
              <a:t>zum</a:t>
            </a:r>
            <a:r>
              <a:rPr sz="1600" dirty="0"/>
              <a:t> </a:t>
            </a:r>
            <a:r>
              <a:rPr sz="1600" dirty="0" err="1"/>
              <a:t>Lesen</a:t>
            </a:r>
            <a:r>
              <a:rPr sz="1600" dirty="0"/>
              <a:t> </a:t>
            </a:r>
            <a:r>
              <a:rPr sz="1600" dirty="0" err="1"/>
              <a:t>brauchten</a:t>
            </a:r>
            <a:r>
              <a:rPr sz="1600" dirty="0"/>
              <a:t>.</a:t>
            </a:r>
            <a:endParaRPr lang="de-DE" sz="1600" dirty="0"/>
          </a:p>
          <a:p>
            <a:pPr defTabSz="412750">
              <a:defRPr sz="3200">
                <a:solidFill>
                  <a:srgbClr val="000000"/>
                </a:solidFill>
                <a:latin typeface="Helvetica Neue Medium"/>
                <a:ea typeface="Helvetica Neue Medium"/>
                <a:cs typeface="Helvetica Neue Medium"/>
                <a:sym typeface="Helvetica Neue Medium"/>
              </a:defRPr>
            </a:pPr>
            <a:endParaRPr sz="1600" dirty="0"/>
          </a:p>
        </p:txBody>
      </p:sp>
      <p:sp>
        <p:nvSpPr>
          <p:cNvPr id="245"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Bildschirmfoto 2021-09-21 um 21.18.31.png" descr="Bildschirmfoto 2021-09-21 um 21.18.31.png"/>
          <p:cNvPicPr>
            <a:picLocks noChangeAspect="1"/>
          </p:cNvPicPr>
          <p:nvPr/>
        </p:nvPicPr>
        <p:blipFill>
          <a:blip r:embed="rId2"/>
          <a:srcRect l="71656" t="149" b="149"/>
          <a:stretch>
            <a:fillRect/>
          </a:stretch>
        </p:blipFill>
        <p:spPr>
          <a:xfrm>
            <a:off x="8264307" y="653883"/>
            <a:ext cx="2407863" cy="4920251"/>
          </a:xfrm>
          <a:prstGeom prst="rect">
            <a:avLst/>
          </a:prstGeom>
          <a:ln w="12700">
            <a:miter lim="400000"/>
          </a:ln>
        </p:spPr>
      </p:pic>
      <p:sp>
        <p:nvSpPr>
          <p:cNvPr id="249" name="Wird die Funktion „Gruppenräume pausieren“ ausgewählt, werden die TeilnehmerInnen „sozusagen“ in den Hauptraum zurückgeholt.…"/>
          <p:cNvSpPr txBox="1"/>
          <p:nvPr/>
        </p:nvSpPr>
        <p:spPr>
          <a:xfrm>
            <a:off x="1189766" y="1302440"/>
            <a:ext cx="5644206" cy="3252172"/>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12750">
              <a:defRPr sz="3200">
                <a:solidFill>
                  <a:srgbClr val="000000"/>
                </a:solidFill>
                <a:latin typeface="Helvetica Neue Medium"/>
                <a:ea typeface="Helvetica Neue Medium"/>
                <a:cs typeface="Helvetica Neue Medium"/>
                <a:sym typeface="Helvetica Neue Medium"/>
              </a:defRPr>
            </a:pPr>
            <a:endParaRPr lang="de-DE" sz="1600" dirty="0"/>
          </a:p>
          <a:p>
            <a:pPr defTabSz="412750">
              <a:defRPr sz="3200">
                <a:solidFill>
                  <a:srgbClr val="000000"/>
                </a:solidFill>
                <a:latin typeface="Helvetica Neue Medium"/>
                <a:ea typeface="Helvetica Neue Medium"/>
                <a:cs typeface="Helvetica Neue Medium"/>
                <a:sym typeface="Helvetica Neue Medium"/>
              </a:defRPr>
            </a:pPr>
            <a:r>
              <a:rPr sz="1600" dirty="0" err="1"/>
              <a:t>Wird</a:t>
            </a:r>
            <a:r>
              <a:rPr sz="1600" dirty="0"/>
              <a:t> die </a:t>
            </a:r>
            <a:r>
              <a:rPr sz="1600" dirty="0" err="1"/>
              <a:t>Funktion</a:t>
            </a:r>
            <a:r>
              <a:rPr sz="1600" dirty="0"/>
              <a:t> „</a:t>
            </a:r>
            <a:r>
              <a:rPr sz="1600" dirty="0" err="1"/>
              <a:t>Gruppenräume</a:t>
            </a:r>
            <a:r>
              <a:rPr sz="1600" dirty="0"/>
              <a:t> </a:t>
            </a:r>
            <a:r>
              <a:rPr sz="1600" dirty="0" err="1"/>
              <a:t>pausieren</a:t>
            </a:r>
            <a:r>
              <a:rPr sz="1600" dirty="0"/>
              <a:t>“ </a:t>
            </a:r>
            <a:r>
              <a:rPr sz="1600" dirty="0" err="1"/>
              <a:t>ausgewählt</a:t>
            </a:r>
            <a:r>
              <a:rPr sz="1600" dirty="0"/>
              <a:t>, </a:t>
            </a:r>
            <a:r>
              <a:rPr sz="1600" dirty="0" err="1"/>
              <a:t>werden</a:t>
            </a:r>
            <a:r>
              <a:rPr sz="1600" dirty="0"/>
              <a:t> die </a:t>
            </a:r>
            <a:r>
              <a:rPr sz="1600" dirty="0" err="1"/>
              <a:t>TeilnehmerInnen</a:t>
            </a:r>
            <a:r>
              <a:rPr sz="1600" dirty="0"/>
              <a:t> „</a:t>
            </a:r>
            <a:r>
              <a:rPr sz="1600" dirty="0" err="1"/>
              <a:t>sozusagen</a:t>
            </a:r>
            <a:r>
              <a:rPr sz="1600" dirty="0"/>
              <a:t>“ in den </a:t>
            </a:r>
            <a:r>
              <a:rPr sz="1600" dirty="0" err="1"/>
              <a:t>Hauptraum</a:t>
            </a:r>
            <a:r>
              <a:rPr sz="1600" dirty="0"/>
              <a:t> </a:t>
            </a:r>
            <a:r>
              <a:rPr sz="1600" dirty="0" err="1"/>
              <a:t>zurückgeholt</a:t>
            </a:r>
            <a:r>
              <a:rPr sz="1600" dirty="0"/>
              <a:t>.</a:t>
            </a:r>
          </a:p>
          <a:p>
            <a:pPr defTabSz="412750">
              <a:defRPr sz="3200">
                <a:solidFill>
                  <a:srgbClr val="000000"/>
                </a:solidFill>
                <a:latin typeface="Helvetica Neue Medium"/>
                <a:ea typeface="Helvetica Neue Medium"/>
                <a:cs typeface="Helvetica Neue Medium"/>
                <a:sym typeface="Helvetica Neue Medium"/>
              </a:defRPr>
            </a:pPr>
            <a:endParaRPr sz="1600" dirty="0"/>
          </a:p>
          <a:p>
            <a:pPr defTabSz="412750">
              <a:defRPr sz="3200">
                <a:solidFill>
                  <a:srgbClr val="000000"/>
                </a:solidFill>
                <a:latin typeface="Helvetica Neue Medium"/>
                <a:ea typeface="Helvetica Neue Medium"/>
                <a:cs typeface="Helvetica Neue Medium"/>
                <a:sym typeface="Helvetica Neue Medium"/>
              </a:defRPr>
            </a:pPr>
            <a:r>
              <a:rPr sz="1600" dirty="0" err="1"/>
              <a:t>Nach</a:t>
            </a:r>
            <a:r>
              <a:rPr sz="1600" dirty="0"/>
              <a:t> </a:t>
            </a:r>
            <a:r>
              <a:rPr sz="1600" dirty="0" err="1"/>
              <a:t>Beendigung</a:t>
            </a:r>
            <a:r>
              <a:rPr sz="1600" dirty="0"/>
              <a:t> </a:t>
            </a:r>
            <a:r>
              <a:rPr sz="1600" dirty="0" err="1"/>
              <a:t>dieser</a:t>
            </a:r>
            <a:r>
              <a:rPr sz="1600" dirty="0"/>
              <a:t> Pause (</a:t>
            </a:r>
            <a:r>
              <a:rPr sz="1600" i="1" dirty="0" err="1">
                <a:sym typeface="Helvetica Neue"/>
              </a:rPr>
              <a:t>fortsetzen</a:t>
            </a:r>
            <a:r>
              <a:rPr sz="1600" dirty="0"/>
              <a:t>)</a:t>
            </a:r>
          </a:p>
          <a:p>
            <a:pPr defTabSz="412750">
              <a:defRPr sz="3200">
                <a:solidFill>
                  <a:srgbClr val="000000"/>
                </a:solidFill>
                <a:latin typeface="Helvetica Neue Medium"/>
                <a:ea typeface="Helvetica Neue Medium"/>
                <a:cs typeface="Helvetica Neue Medium"/>
                <a:sym typeface="Helvetica Neue Medium"/>
              </a:defRPr>
            </a:pPr>
            <a:r>
              <a:rPr sz="1600" dirty="0" err="1"/>
              <a:t>werden</a:t>
            </a:r>
            <a:r>
              <a:rPr sz="1600" dirty="0"/>
              <a:t> die </a:t>
            </a:r>
            <a:r>
              <a:rPr sz="1600" dirty="0" err="1"/>
              <a:t>TeilnehmerInnen</a:t>
            </a:r>
            <a:r>
              <a:rPr sz="1600" dirty="0"/>
              <a:t> </a:t>
            </a:r>
            <a:r>
              <a:rPr sz="1600" dirty="0" err="1"/>
              <a:t>automatisch</a:t>
            </a:r>
            <a:r>
              <a:rPr sz="1600" dirty="0"/>
              <a:t> </a:t>
            </a:r>
            <a:r>
              <a:rPr sz="1600" dirty="0" err="1"/>
              <a:t>wieder</a:t>
            </a:r>
            <a:r>
              <a:rPr sz="1600" dirty="0"/>
              <a:t> in den </a:t>
            </a:r>
            <a:r>
              <a:rPr sz="1600" dirty="0" err="1"/>
              <a:t>bisherigen</a:t>
            </a:r>
            <a:r>
              <a:rPr sz="1600" dirty="0"/>
              <a:t> </a:t>
            </a:r>
            <a:r>
              <a:rPr sz="1600" dirty="0" err="1"/>
              <a:t>Gruppenraum</a:t>
            </a:r>
            <a:r>
              <a:rPr sz="1600" dirty="0"/>
              <a:t> </a:t>
            </a:r>
            <a:r>
              <a:rPr sz="1600" dirty="0" err="1"/>
              <a:t>zurückgeschickt</a:t>
            </a:r>
            <a:r>
              <a:rPr sz="1600" dirty="0"/>
              <a:t>.</a:t>
            </a:r>
          </a:p>
          <a:p>
            <a:pPr defTabSz="412750">
              <a:defRPr sz="3200">
                <a:solidFill>
                  <a:srgbClr val="000000"/>
                </a:solidFill>
                <a:latin typeface="Helvetica Neue Medium"/>
                <a:ea typeface="Helvetica Neue Medium"/>
                <a:cs typeface="Helvetica Neue Medium"/>
                <a:sym typeface="Helvetica Neue Medium"/>
              </a:defRPr>
            </a:pPr>
            <a:endParaRPr sz="1600" dirty="0"/>
          </a:p>
          <a:p>
            <a:pPr defTabSz="412750">
              <a:defRPr sz="3200">
                <a:solidFill>
                  <a:srgbClr val="000000"/>
                </a:solidFill>
                <a:latin typeface="Helvetica Neue Medium"/>
                <a:ea typeface="Helvetica Neue Medium"/>
                <a:cs typeface="Helvetica Neue Medium"/>
                <a:sym typeface="Helvetica Neue Medium"/>
              </a:defRPr>
            </a:pPr>
            <a:r>
              <a:rPr sz="1600" dirty="0"/>
              <a:t>„</a:t>
            </a:r>
            <a:r>
              <a:rPr sz="1600" dirty="0" err="1"/>
              <a:t>Sozusagen</a:t>
            </a:r>
            <a:r>
              <a:rPr sz="1600" dirty="0"/>
              <a:t>“ </a:t>
            </a:r>
            <a:r>
              <a:rPr sz="1600" dirty="0" err="1"/>
              <a:t>bedeutet</a:t>
            </a:r>
            <a:r>
              <a:rPr sz="1600" dirty="0"/>
              <a:t> in </a:t>
            </a:r>
            <a:r>
              <a:rPr sz="1600" dirty="0" err="1"/>
              <a:t>diesem</a:t>
            </a:r>
            <a:r>
              <a:rPr sz="1600" dirty="0"/>
              <a:t> Fall - die </a:t>
            </a:r>
            <a:r>
              <a:rPr sz="1600" dirty="0" err="1"/>
              <a:t>TeilnehmerInnen</a:t>
            </a:r>
            <a:r>
              <a:rPr sz="1600" dirty="0"/>
              <a:t> </a:t>
            </a:r>
            <a:r>
              <a:rPr sz="1600" dirty="0" err="1"/>
              <a:t>bleiben</a:t>
            </a:r>
            <a:r>
              <a:rPr sz="1600" dirty="0"/>
              <a:t> </a:t>
            </a:r>
            <a:r>
              <a:rPr sz="1600" dirty="0" err="1"/>
              <a:t>als</a:t>
            </a:r>
            <a:r>
              <a:rPr sz="1600" dirty="0"/>
              <a:t> </a:t>
            </a:r>
            <a:r>
              <a:rPr sz="1600" dirty="0" err="1"/>
              <a:t>Namenskarte</a:t>
            </a:r>
            <a:r>
              <a:rPr sz="1600" dirty="0"/>
              <a:t> in </a:t>
            </a:r>
            <a:r>
              <a:rPr sz="1600" dirty="0" err="1"/>
              <a:t>ihrem</a:t>
            </a:r>
            <a:r>
              <a:rPr sz="1600" dirty="0"/>
              <a:t> </a:t>
            </a:r>
            <a:r>
              <a:rPr sz="1600" dirty="0" err="1"/>
              <a:t>bisherigen</a:t>
            </a:r>
            <a:r>
              <a:rPr sz="1600" dirty="0"/>
              <a:t> </a:t>
            </a:r>
            <a:r>
              <a:rPr sz="1600" dirty="0" err="1"/>
              <a:t>Gruppenraum</a:t>
            </a:r>
            <a:r>
              <a:rPr sz="1600" dirty="0"/>
              <a:t>, Sie </a:t>
            </a:r>
            <a:r>
              <a:rPr sz="1600" dirty="0" err="1"/>
              <a:t>als</a:t>
            </a:r>
            <a:r>
              <a:rPr sz="1600" dirty="0"/>
              <a:t> </a:t>
            </a:r>
            <a:r>
              <a:rPr sz="1600" dirty="0" err="1"/>
              <a:t>Lehrkraft</a:t>
            </a:r>
            <a:r>
              <a:rPr sz="1600" dirty="0"/>
              <a:t> </a:t>
            </a:r>
            <a:r>
              <a:rPr sz="1600" dirty="0" err="1"/>
              <a:t>werden</a:t>
            </a:r>
            <a:r>
              <a:rPr sz="1600" dirty="0"/>
              <a:t> </a:t>
            </a:r>
            <a:r>
              <a:rPr sz="1600" dirty="0" err="1"/>
              <a:t>aber</a:t>
            </a:r>
            <a:r>
              <a:rPr sz="1600" dirty="0"/>
              <a:t> von </a:t>
            </a:r>
            <a:r>
              <a:rPr sz="1600" dirty="0" err="1"/>
              <a:t>jeder</a:t>
            </a:r>
            <a:r>
              <a:rPr sz="1600" dirty="0"/>
              <a:t> Person </a:t>
            </a:r>
            <a:r>
              <a:rPr sz="1600" dirty="0" err="1"/>
              <a:t>gehört</a:t>
            </a:r>
            <a:r>
              <a:rPr sz="1600" dirty="0"/>
              <a:t>.</a:t>
            </a:r>
            <a:endParaRPr lang="de-DE" sz="1600" dirty="0"/>
          </a:p>
          <a:p>
            <a:pPr defTabSz="412750">
              <a:defRPr sz="3200">
                <a:solidFill>
                  <a:srgbClr val="000000"/>
                </a:solidFill>
                <a:latin typeface="Helvetica Neue Medium"/>
                <a:ea typeface="Helvetica Neue Medium"/>
                <a:cs typeface="Helvetica Neue Medium"/>
                <a:sym typeface="Helvetica Neue Medium"/>
              </a:defRPr>
            </a:pPr>
            <a:endParaRPr sz="1600" dirty="0"/>
          </a:p>
        </p:txBody>
      </p:sp>
      <p:sp>
        <p:nvSpPr>
          <p:cNvPr id="251"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Weitere Informationen, auch zu geplanten Entwicklungen, finden Sie im…"/>
          <p:cNvSpPr txBox="1"/>
          <p:nvPr/>
        </p:nvSpPr>
        <p:spPr>
          <a:xfrm>
            <a:off x="1189766" y="2124003"/>
            <a:ext cx="10129823" cy="3282950"/>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12750">
              <a:defRPr sz="3500">
                <a:solidFill>
                  <a:srgbClr val="000000"/>
                </a:solidFill>
                <a:latin typeface="Helvetica Neue Medium"/>
                <a:ea typeface="Helvetica Neue Medium"/>
                <a:cs typeface="Helvetica Neue Medium"/>
                <a:sym typeface="Helvetica Neue Medium"/>
              </a:defRPr>
            </a:pPr>
            <a:r>
              <a:rPr sz="1750"/>
              <a:t>Weitere Informationen, auch zu geplanten Entwicklungen, finden Sie im </a:t>
            </a:r>
          </a:p>
          <a:p>
            <a:pPr defTabSz="412750">
              <a:defRPr sz="3500">
                <a:solidFill>
                  <a:srgbClr val="000000"/>
                </a:solidFill>
                <a:latin typeface="Helvetica Neue Medium"/>
                <a:ea typeface="Helvetica Neue Medium"/>
                <a:cs typeface="Helvetica Neue Medium"/>
                <a:sym typeface="Helvetica Neue Medium"/>
              </a:defRPr>
            </a:pPr>
            <a:endParaRPr sz="1750"/>
          </a:p>
          <a:p>
            <a:pPr defTabSz="412750">
              <a:defRPr sz="3500">
                <a:solidFill>
                  <a:srgbClr val="000000"/>
                </a:solidFill>
                <a:latin typeface="Helvetica Neue Medium"/>
                <a:ea typeface="Helvetica Neue Medium"/>
                <a:cs typeface="Helvetica Neue Medium"/>
                <a:sym typeface="Helvetica Neue Medium"/>
              </a:defRPr>
            </a:pPr>
            <a:r>
              <a:rPr sz="1750"/>
              <a:t>Infoportal von mebis</a:t>
            </a:r>
          </a:p>
          <a:p>
            <a:pPr defTabSz="412750">
              <a:defRPr sz="3500">
                <a:solidFill>
                  <a:srgbClr val="000000"/>
                </a:solidFill>
                <a:latin typeface="Helvetica Neue Medium"/>
                <a:ea typeface="Helvetica Neue Medium"/>
                <a:cs typeface="Helvetica Neue Medium"/>
                <a:sym typeface="Helvetica Neue Medium"/>
              </a:defRPr>
            </a:pPr>
            <a:endParaRPr sz="1750"/>
          </a:p>
          <a:p>
            <a:pPr defTabSz="412750">
              <a:defRPr sz="3500">
                <a:solidFill>
                  <a:schemeClr val="accent1">
                    <a:lumOff val="-13575"/>
                  </a:schemeClr>
                </a:solidFill>
                <a:latin typeface="Helvetica Neue Medium"/>
                <a:ea typeface="Helvetica Neue Medium"/>
                <a:cs typeface="Helvetica Neue Medium"/>
                <a:sym typeface="Helvetica Neue Medium"/>
              </a:defRPr>
            </a:pPr>
            <a:r>
              <a:rPr sz="1750" u="sng">
                <a:hlinkClick r:id="rId2"/>
              </a:rPr>
              <a:t>https://www.mebis.bayern.de/infoportal?s=visavid</a:t>
            </a:r>
          </a:p>
          <a:p>
            <a:pPr defTabSz="412750">
              <a:defRPr sz="3500">
                <a:solidFill>
                  <a:srgbClr val="000000"/>
                </a:solidFill>
                <a:latin typeface="Helvetica Neue Medium"/>
                <a:ea typeface="Helvetica Neue Medium"/>
                <a:cs typeface="Helvetica Neue Medium"/>
                <a:sym typeface="Helvetica Neue Medium"/>
              </a:defRPr>
            </a:pPr>
            <a:endParaRPr sz="1750" u="sng">
              <a:hlinkClick r:id="rId2"/>
            </a:endParaRPr>
          </a:p>
          <a:p>
            <a:pPr defTabSz="412750">
              <a:defRPr sz="3500">
                <a:solidFill>
                  <a:srgbClr val="000000"/>
                </a:solidFill>
                <a:latin typeface="Helvetica Neue Medium"/>
                <a:ea typeface="Helvetica Neue Medium"/>
                <a:cs typeface="Helvetica Neue Medium"/>
                <a:sym typeface="Helvetica Neue Medium"/>
              </a:defRPr>
            </a:pPr>
            <a:r>
              <a:rPr sz="1750"/>
              <a:t>sowie </a:t>
            </a:r>
          </a:p>
          <a:p>
            <a:pPr defTabSz="412750">
              <a:defRPr sz="3500">
                <a:solidFill>
                  <a:srgbClr val="000000"/>
                </a:solidFill>
                <a:latin typeface="Helvetica Neue Medium"/>
                <a:ea typeface="Helvetica Neue Medium"/>
                <a:cs typeface="Helvetica Neue Medium"/>
                <a:sym typeface="Helvetica Neue Medium"/>
              </a:defRPr>
            </a:pPr>
            <a:endParaRPr sz="1750"/>
          </a:p>
          <a:p>
            <a:pPr defTabSz="412750">
              <a:defRPr sz="3500">
                <a:solidFill>
                  <a:srgbClr val="000000"/>
                </a:solidFill>
                <a:latin typeface="Helvetica Neue Medium"/>
                <a:ea typeface="Helvetica Neue Medium"/>
                <a:cs typeface="Helvetica Neue Medium"/>
                <a:sym typeface="Helvetica Neue Medium"/>
              </a:defRPr>
            </a:pPr>
            <a:r>
              <a:rPr sz="1750"/>
              <a:t>auf der Seite von visavid</a:t>
            </a:r>
          </a:p>
          <a:p>
            <a:pPr defTabSz="412750">
              <a:defRPr sz="3500">
                <a:solidFill>
                  <a:srgbClr val="000000"/>
                </a:solidFill>
                <a:latin typeface="Helvetica Neue Medium"/>
                <a:ea typeface="Helvetica Neue Medium"/>
                <a:cs typeface="Helvetica Neue Medium"/>
                <a:sym typeface="Helvetica Neue Medium"/>
              </a:defRPr>
            </a:pPr>
            <a:endParaRPr sz="1750"/>
          </a:p>
          <a:p>
            <a:pPr defTabSz="412750">
              <a:defRPr sz="3500">
                <a:solidFill>
                  <a:schemeClr val="accent1">
                    <a:lumOff val="-13575"/>
                  </a:schemeClr>
                </a:solidFill>
                <a:latin typeface="Helvetica Neue Medium"/>
                <a:ea typeface="Helvetica Neue Medium"/>
                <a:cs typeface="Helvetica Neue Medium"/>
                <a:sym typeface="Helvetica Neue Medium"/>
              </a:defRPr>
            </a:pPr>
            <a:r>
              <a:rPr sz="1750" u="sng">
                <a:hlinkClick r:id="rId3"/>
              </a:rPr>
              <a:t>https://visavid.de/startseite/</a:t>
            </a:r>
          </a:p>
          <a:p>
            <a:pPr defTabSz="412750">
              <a:defRPr sz="3500">
                <a:solidFill>
                  <a:srgbClr val="000000"/>
                </a:solidFill>
                <a:latin typeface="Helvetica Neue Medium"/>
                <a:ea typeface="Helvetica Neue Medium"/>
                <a:cs typeface="Helvetica Neue Medium"/>
                <a:sym typeface="Helvetica Neue Medium"/>
              </a:defRPr>
            </a:pPr>
            <a:r>
              <a:rPr sz="1750"/>
              <a:t>(Dort besonders interessant sind die Rubriken </a:t>
            </a:r>
            <a:r>
              <a:rPr sz="1750" u="sng">
                <a:solidFill>
                  <a:schemeClr val="accent1">
                    <a:lumOff val="-13575"/>
                  </a:schemeClr>
                </a:solidFill>
                <a:hlinkClick r:id="rId4"/>
              </a:rPr>
              <a:t>Schule</a:t>
            </a:r>
            <a:r>
              <a:rPr sz="1750">
                <a:solidFill>
                  <a:schemeClr val="accent1">
                    <a:lumOff val="-13575"/>
                  </a:schemeClr>
                </a:solidFill>
              </a:rPr>
              <a:t> </a:t>
            </a:r>
            <a:r>
              <a:rPr sz="1750"/>
              <a:t>und</a:t>
            </a:r>
            <a:r>
              <a:rPr sz="1750">
                <a:solidFill>
                  <a:schemeClr val="accent1">
                    <a:lumOff val="-13575"/>
                  </a:schemeClr>
                </a:solidFill>
              </a:rPr>
              <a:t> </a:t>
            </a:r>
            <a:r>
              <a:rPr sz="1750" u="sng">
                <a:solidFill>
                  <a:schemeClr val="accent1">
                    <a:lumOff val="-13575"/>
                  </a:schemeClr>
                </a:solidFill>
                <a:hlinkClick r:id="rId5"/>
              </a:rPr>
              <a:t>Hilfe</a:t>
            </a:r>
            <a:r>
              <a:rPr sz="1750"/>
              <a:t>)</a:t>
            </a:r>
          </a:p>
        </p:txBody>
      </p:sp>
      <p:sp>
        <p:nvSpPr>
          <p:cNvPr id="256" name="Text"/>
          <p:cNvSpPr txBox="1"/>
          <p:nvPr/>
        </p:nvSpPr>
        <p:spPr>
          <a:xfrm>
            <a:off x="8798260" y="5914622"/>
            <a:ext cx="2100468"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endParaRPr sz="900"/>
          </a:p>
          <a:p>
            <a:endParaRPr sz="90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C79BF-7C53-46A4-9C2F-26C63D6ADADA}"/>
              </a:ext>
            </a:extLst>
          </p:cNvPr>
          <p:cNvSpPr>
            <a:spLocks noGrp="1"/>
          </p:cNvSpPr>
          <p:nvPr>
            <p:ph type="title"/>
          </p:nvPr>
        </p:nvSpPr>
        <p:spPr>
          <a:xfrm>
            <a:off x="725785" y="365125"/>
            <a:ext cx="10515600" cy="1325563"/>
          </a:xfrm>
        </p:spPr>
        <p:txBody>
          <a:bodyPr/>
          <a:lstStyle/>
          <a:p>
            <a:r>
              <a:rPr lang="de-DE" dirty="0"/>
              <a:t>Die iOS-App nutzen</a:t>
            </a:r>
          </a:p>
        </p:txBody>
      </p:sp>
      <p:sp>
        <p:nvSpPr>
          <p:cNvPr id="4" name="Textplatzhalter 3">
            <a:extLst>
              <a:ext uri="{FF2B5EF4-FFF2-40B4-BE49-F238E27FC236}">
                <a16:creationId xmlns:a16="http://schemas.microsoft.com/office/drawing/2014/main" id="{C1AA14A8-1966-4F5F-BF84-E34FD8A1C1D2}"/>
              </a:ext>
            </a:extLst>
          </p:cNvPr>
          <p:cNvSpPr>
            <a:spLocks noGrp="1"/>
          </p:cNvSpPr>
          <p:nvPr>
            <p:ph type="body" idx="1"/>
          </p:nvPr>
        </p:nvSpPr>
        <p:spPr>
          <a:xfrm>
            <a:off x="725785" y="1494983"/>
            <a:ext cx="10515600" cy="4666215"/>
          </a:xfrm>
        </p:spPr>
        <p:txBody>
          <a:bodyPr/>
          <a:lstStyle/>
          <a:p>
            <a:pPr marL="0" indent="0">
              <a:buNone/>
            </a:pPr>
            <a:r>
              <a:rPr lang="de-DE" dirty="0"/>
              <a:t>Seit Dezember 2021 lässt sich für das iPad eine </a:t>
            </a:r>
            <a:r>
              <a:rPr lang="de-DE" dirty="0" err="1"/>
              <a:t>Visavid</a:t>
            </a:r>
            <a:r>
              <a:rPr lang="de-DE" dirty="0"/>
              <a:t>-App nutzen. Dadurch kann, z.B. im Distanzunterricht, auch der Bildschirm des iPads problemlos geteilt werden. </a:t>
            </a:r>
          </a:p>
          <a:p>
            <a:pPr marL="0" indent="0">
              <a:buNone/>
            </a:pPr>
            <a:endParaRPr lang="de-DE" dirty="0"/>
          </a:p>
          <a:p>
            <a:pPr marL="0" indent="0">
              <a:buNone/>
            </a:pPr>
            <a:r>
              <a:rPr lang="de-DE" dirty="0">
                <a:hlinkClick r:id="rId2"/>
              </a:rPr>
              <a:t>Hier geht es direkt zum App-Store</a:t>
            </a: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1026" name="Picture 2">
            <a:extLst>
              <a:ext uri="{FF2B5EF4-FFF2-40B4-BE49-F238E27FC236}">
                <a16:creationId xmlns:a16="http://schemas.microsoft.com/office/drawing/2014/main" id="{780E89DB-2B14-4619-A5E1-F89E6ACC4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817" y="4217505"/>
            <a:ext cx="1745974" cy="174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1441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enthält.&#10;&#10;Automatisch generierte Beschreibung">
            <a:extLst>
              <a:ext uri="{FF2B5EF4-FFF2-40B4-BE49-F238E27FC236}">
                <a16:creationId xmlns:a16="http://schemas.microsoft.com/office/drawing/2014/main" id="{625ED16F-FF55-4194-94E4-900E1BD44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416" y="370199"/>
            <a:ext cx="8648115" cy="5879697"/>
          </a:xfrm>
          <a:prstGeom prst="rect">
            <a:avLst/>
          </a:prstGeom>
        </p:spPr>
      </p:pic>
      <p:sp>
        <p:nvSpPr>
          <p:cNvPr id="8" name="Weitere Einstellungen lassen sich nach Auswahl des Zahnrades am unteren Bildrand vornehmen.">
            <a:extLst>
              <a:ext uri="{FF2B5EF4-FFF2-40B4-BE49-F238E27FC236}">
                <a16:creationId xmlns:a16="http://schemas.microsoft.com/office/drawing/2014/main" id="{B9750326-8443-4B6B-9361-930DBB2CDC7F}"/>
              </a:ext>
            </a:extLst>
          </p:cNvPr>
          <p:cNvSpPr txBox="1"/>
          <p:nvPr/>
        </p:nvSpPr>
        <p:spPr>
          <a:xfrm>
            <a:off x="4725658" y="3337011"/>
            <a:ext cx="4398464" cy="1128514"/>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pPr marL="0" indent="0">
              <a:buNone/>
            </a:pPr>
            <a:endParaRPr lang="de-DE" sz="1400" dirty="0"/>
          </a:p>
          <a:p>
            <a:pPr marL="0" indent="0">
              <a:buNone/>
            </a:pPr>
            <a:r>
              <a:rPr lang="de-DE" sz="1400" dirty="0"/>
              <a:t>Nach Erhalt der Einladung und dem Klicken auf den entsprechenden Einladungslink erscheint diese Übersicht.</a:t>
            </a:r>
          </a:p>
          <a:p>
            <a:pPr marL="0" indent="0">
              <a:buNone/>
            </a:pPr>
            <a:endParaRPr lang="de-DE" sz="1400" dirty="0"/>
          </a:p>
        </p:txBody>
      </p:sp>
    </p:spTree>
    <p:extLst>
      <p:ext uri="{BB962C8B-B14F-4D97-AF65-F5344CB8AC3E}">
        <p14:creationId xmlns:p14="http://schemas.microsoft.com/office/powerpoint/2010/main" val="307478366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87253D0-F2C2-423F-9D46-39534AB94361}"/>
              </a:ext>
            </a:extLst>
          </p:cNvPr>
          <p:cNvPicPr>
            <a:picLocks noChangeAspect="1"/>
          </p:cNvPicPr>
          <p:nvPr/>
        </p:nvPicPr>
        <p:blipFill rotWithShape="1">
          <a:blip r:embed="rId2">
            <a:extLst>
              <a:ext uri="{28A0092B-C50C-407E-A947-70E740481C1C}">
                <a14:useLocalDpi xmlns:a14="http://schemas.microsoft.com/office/drawing/2010/main" val="0"/>
              </a:ext>
            </a:extLst>
          </a:blip>
          <a:srcRect l="10258" t="9204" r="5893" b="10256"/>
          <a:stretch/>
        </p:blipFill>
        <p:spPr>
          <a:xfrm>
            <a:off x="1948070" y="477078"/>
            <a:ext cx="8448260" cy="5668163"/>
          </a:xfrm>
          <a:prstGeom prst="rect">
            <a:avLst/>
          </a:prstGeom>
        </p:spPr>
      </p:pic>
      <p:sp>
        <p:nvSpPr>
          <p:cNvPr id="8" name="Weitere Einstellungen lassen sich nach Auswahl des Zahnrades am unteren Bildrand vornehmen.">
            <a:extLst>
              <a:ext uri="{FF2B5EF4-FFF2-40B4-BE49-F238E27FC236}">
                <a16:creationId xmlns:a16="http://schemas.microsoft.com/office/drawing/2014/main" id="{B9750326-8443-4B6B-9361-930DBB2CDC7F}"/>
              </a:ext>
            </a:extLst>
          </p:cNvPr>
          <p:cNvSpPr txBox="1"/>
          <p:nvPr/>
        </p:nvSpPr>
        <p:spPr>
          <a:xfrm>
            <a:off x="6952023" y="3428999"/>
            <a:ext cx="4398464" cy="913070"/>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pPr marL="0" indent="0">
              <a:buNone/>
            </a:pPr>
            <a:endParaRPr lang="de-DE" sz="1400" dirty="0"/>
          </a:p>
          <a:p>
            <a:pPr marL="0" indent="0">
              <a:buNone/>
            </a:pPr>
            <a:r>
              <a:rPr lang="de-DE" sz="1400" dirty="0"/>
              <a:t>Das entsprechende </a:t>
            </a:r>
            <a:r>
              <a:rPr lang="de-DE" sz="1400" dirty="0" err="1"/>
              <a:t>Visavid</a:t>
            </a:r>
            <a:r>
              <a:rPr lang="de-DE" sz="1400" dirty="0"/>
              <a:t>-System muss ausgewählt und bestätigt werden.</a:t>
            </a:r>
          </a:p>
          <a:p>
            <a:pPr marL="0" indent="0">
              <a:buNone/>
            </a:pPr>
            <a:r>
              <a:rPr lang="de-DE" sz="1400" dirty="0"/>
              <a:t> </a:t>
            </a:r>
          </a:p>
        </p:txBody>
      </p:sp>
      <p:sp>
        <p:nvSpPr>
          <p:cNvPr id="9" name="Pfeil">
            <a:extLst>
              <a:ext uri="{FF2B5EF4-FFF2-40B4-BE49-F238E27FC236}">
                <a16:creationId xmlns:a16="http://schemas.microsoft.com/office/drawing/2014/main" id="{8CEA6488-5975-42D4-96B5-024E4A7A2E6E}"/>
              </a:ext>
            </a:extLst>
          </p:cNvPr>
          <p:cNvSpPr/>
          <p:nvPr/>
        </p:nvSpPr>
        <p:spPr>
          <a:xfrm rot="11614409">
            <a:off x="4497168" y="3337034"/>
            <a:ext cx="2232000" cy="290643"/>
          </a:xfrm>
          <a:prstGeom prst="rightArrow">
            <a:avLst>
              <a:gd name="adj1" fmla="val 32000"/>
              <a:gd name="adj2" fmla="val 65767"/>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0" name="Pfeil">
            <a:extLst>
              <a:ext uri="{FF2B5EF4-FFF2-40B4-BE49-F238E27FC236}">
                <a16:creationId xmlns:a16="http://schemas.microsoft.com/office/drawing/2014/main" id="{7CE972DE-6BFE-47E3-AB8B-664320980F5E}"/>
              </a:ext>
            </a:extLst>
          </p:cNvPr>
          <p:cNvSpPr/>
          <p:nvPr/>
        </p:nvSpPr>
        <p:spPr>
          <a:xfrm rot="8296248">
            <a:off x="6344800" y="4732087"/>
            <a:ext cx="774608" cy="290643"/>
          </a:xfrm>
          <a:prstGeom prst="rightArrow">
            <a:avLst>
              <a:gd name="adj1" fmla="val 32000"/>
              <a:gd name="adj2" fmla="val 65767"/>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1849811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BF101C9-85F7-4F42-A5D5-1C47E27C7646}"/>
              </a:ext>
            </a:extLst>
          </p:cNvPr>
          <p:cNvPicPr>
            <a:picLocks noChangeAspect="1"/>
          </p:cNvPicPr>
          <p:nvPr/>
        </p:nvPicPr>
        <p:blipFill>
          <a:blip r:embed="rId2"/>
          <a:stretch>
            <a:fillRect/>
          </a:stretch>
        </p:blipFill>
        <p:spPr>
          <a:xfrm>
            <a:off x="596242" y="0"/>
            <a:ext cx="10733397" cy="6350460"/>
          </a:xfrm>
          <a:prstGeom prst="rect">
            <a:avLst/>
          </a:prstGeom>
        </p:spPr>
      </p:pic>
    </p:spTree>
    <p:extLst>
      <p:ext uri="{BB962C8B-B14F-4D97-AF65-F5344CB8AC3E}">
        <p14:creationId xmlns:p14="http://schemas.microsoft.com/office/powerpoint/2010/main" val="2398657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C3F8484E-A0DB-4343-B31B-DDC2E73B1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850" y="377687"/>
            <a:ext cx="9746557" cy="5804452"/>
          </a:xfrm>
          <a:prstGeom prst="rect">
            <a:avLst/>
          </a:prstGeom>
        </p:spPr>
      </p:pic>
    </p:spTree>
    <p:extLst>
      <p:ext uri="{BB962C8B-B14F-4D97-AF65-F5344CB8AC3E}">
        <p14:creationId xmlns:p14="http://schemas.microsoft.com/office/powerpoint/2010/main" val="117134326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6F6685C-9D73-4F02-98BF-B82AAB3F2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047" y="824948"/>
            <a:ext cx="8752254" cy="5208104"/>
          </a:xfrm>
          <a:prstGeom prst="rect">
            <a:avLst/>
          </a:prstGeom>
        </p:spPr>
      </p:pic>
    </p:spTree>
    <p:extLst>
      <p:ext uri="{BB962C8B-B14F-4D97-AF65-F5344CB8AC3E}">
        <p14:creationId xmlns:p14="http://schemas.microsoft.com/office/powerpoint/2010/main" val="403224901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7FFE1B9-F664-440C-B646-B9832C3DF3A3}"/>
              </a:ext>
            </a:extLst>
          </p:cNvPr>
          <p:cNvPicPr>
            <a:picLocks noChangeAspect="1"/>
          </p:cNvPicPr>
          <p:nvPr/>
        </p:nvPicPr>
        <p:blipFill rotWithShape="1">
          <a:blip r:embed="rId2">
            <a:extLst>
              <a:ext uri="{28A0092B-C50C-407E-A947-70E740481C1C}">
                <a14:useLocalDpi xmlns:a14="http://schemas.microsoft.com/office/drawing/2010/main" val="0"/>
              </a:ext>
            </a:extLst>
          </a:blip>
          <a:srcRect t="3479" r="1139"/>
          <a:stretch/>
        </p:blipFill>
        <p:spPr>
          <a:xfrm>
            <a:off x="1782031" y="487018"/>
            <a:ext cx="8627937" cy="5883964"/>
          </a:xfrm>
          <a:prstGeom prst="rect">
            <a:avLst/>
          </a:prstGeom>
        </p:spPr>
      </p:pic>
      <p:sp>
        <p:nvSpPr>
          <p:cNvPr id="4" name="Weitere Einstellungen lassen sich nach Auswahl des Zahnrades am unteren Bildrand vornehmen.">
            <a:extLst>
              <a:ext uri="{FF2B5EF4-FFF2-40B4-BE49-F238E27FC236}">
                <a16:creationId xmlns:a16="http://schemas.microsoft.com/office/drawing/2014/main" id="{F776798E-7C47-433E-B728-5AE001CFABC4}"/>
              </a:ext>
            </a:extLst>
          </p:cNvPr>
          <p:cNvSpPr txBox="1"/>
          <p:nvPr/>
        </p:nvSpPr>
        <p:spPr>
          <a:xfrm>
            <a:off x="6952023" y="3321277"/>
            <a:ext cx="4398464" cy="1128514"/>
          </a:xfrm>
          <a:prstGeom prst="rect">
            <a:avLst/>
          </a:prstGeom>
          <a:solidFill>
            <a:schemeClr val="accent4"/>
          </a:solidFill>
          <a:ln w="12700">
            <a:miter lim="400000"/>
          </a:ln>
          <a:effectLst>
            <a:outerShdw blurRad="190500" dist="8455"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825500">
              <a:defRPr sz="3200">
                <a:solidFill>
                  <a:srgbClr val="000000"/>
                </a:solidFill>
                <a:latin typeface="Helvetica Neue Medium"/>
                <a:ea typeface="Helvetica Neue Medium"/>
                <a:cs typeface="Helvetica Neue Medium"/>
                <a:sym typeface="Helvetica Neue Medium"/>
              </a:defRPr>
            </a:lvl1pPr>
          </a:lstStyle>
          <a:p>
            <a:pPr marL="0" indent="0">
              <a:buNone/>
            </a:pPr>
            <a:endParaRPr lang="de-DE" sz="1400" dirty="0"/>
          </a:p>
          <a:p>
            <a:pPr marL="0" indent="0">
              <a:buNone/>
            </a:pPr>
            <a:r>
              <a:rPr lang="de-DE" sz="1400" dirty="0"/>
              <a:t>Die Grundeinstellungen lassen sich auf dem iPad speichern. (bei Nutzung von iPads als Schülerleihgerät eventuell im Vorfeld durch </a:t>
            </a:r>
            <a:r>
              <a:rPr lang="de-DE" sz="1400" dirty="0" err="1"/>
              <a:t>SysAdmin</a:t>
            </a:r>
            <a:r>
              <a:rPr lang="de-DE" sz="1400" dirty="0"/>
              <a:t> einrichten)</a:t>
            </a:r>
          </a:p>
          <a:p>
            <a:pPr marL="0" indent="0">
              <a:buNone/>
            </a:pPr>
            <a:r>
              <a:rPr lang="de-DE" sz="1400" dirty="0"/>
              <a:t> </a:t>
            </a:r>
          </a:p>
        </p:txBody>
      </p:sp>
      <p:sp>
        <p:nvSpPr>
          <p:cNvPr id="5" name="Pfeil">
            <a:extLst>
              <a:ext uri="{FF2B5EF4-FFF2-40B4-BE49-F238E27FC236}">
                <a16:creationId xmlns:a16="http://schemas.microsoft.com/office/drawing/2014/main" id="{F8FF484A-0FC6-4972-81BF-9AEDA91A96EE}"/>
              </a:ext>
            </a:extLst>
          </p:cNvPr>
          <p:cNvSpPr/>
          <p:nvPr/>
        </p:nvSpPr>
        <p:spPr>
          <a:xfrm rot="8532518">
            <a:off x="7081342" y="4862848"/>
            <a:ext cx="2232000" cy="290643"/>
          </a:xfrm>
          <a:prstGeom prst="rightArrow">
            <a:avLst>
              <a:gd name="adj1" fmla="val 32000"/>
              <a:gd name="adj2" fmla="val 65767"/>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68853379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1AA14A8-1966-4F5F-BF84-E34FD8A1C1D2}"/>
              </a:ext>
            </a:extLst>
          </p:cNvPr>
          <p:cNvSpPr>
            <a:spLocks noGrp="1"/>
          </p:cNvSpPr>
          <p:nvPr>
            <p:ph type="body" idx="1"/>
          </p:nvPr>
        </p:nvSpPr>
        <p:spPr>
          <a:xfrm>
            <a:off x="678489" y="2560526"/>
            <a:ext cx="10515600" cy="1144372"/>
          </a:xfrm>
        </p:spPr>
        <p:txBody>
          <a:bodyPr>
            <a:normAutofit/>
          </a:bodyPr>
          <a:lstStyle/>
          <a:p>
            <a:pPr marL="0" indent="0">
              <a:buNone/>
            </a:pPr>
            <a:r>
              <a:rPr lang="de-DE" dirty="0"/>
              <a:t>Die Nutzung des Whiteboards unterscheidet sich auch nach der Installation der </a:t>
            </a:r>
            <a:r>
              <a:rPr lang="de-DE" dirty="0" err="1"/>
              <a:t>visavid</a:t>
            </a:r>
            <a:r>
              <a:rPr lang="de-DE" dirty="0"/>
              <a:t>-App nicht von dem vorherigen Weg:</a:t>
            </a:r>
          </a:p>
        </p:txBody>
      </p:sp>
    </p:spTree>
    <p:extLst>
      <p:ext uri="{BB962C8B-B14F-4D97-AF65-F5344CB8AC3E}">
        <p14:creationId xmlns:p14="http://schemas.microsoft.com/office/powerpoint/2010/main" val="308992953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94A19437-BA73-4438-8EF7-58E5F7678CA6}"/>
              </a:ext>
            </a:extLst>
          </p:cNvPr>
          <p:cNvSpPr txBox="1">
            <a:spLocks/>
          </p:cNvSpPr>
          <p:nvPr/>
        </p:nvSpPr>
        <p:spPr>
          <a:xfrm>
            <a:off x="326049" y="558978"/>
            <a:ext cx="2117606" cy="5683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600" u="sng" dirty="0"/>
              <a:t>Ansicht der Lehrkraft </a:t>
            </a:r>
          </a:p>
          <a:p>
            <a:endParaRPr lang="de-DE" dirty="0"/>
          </a:p>
          <a:p>
            <a:pPr marL="0" indent="0">
              <a:buNone/>
            </a:pPr>
            <a:r>
              <a:rPr lang="de-DE" sz="2600" dirty="0"/>
              <a:t>Das Whiteboard wurde aktiviert und kann nun von der Lehrkraft genutzt werden.</a:t>
            </a:r>
          </a:p>
        </p:txBody>
      </p:sp>
      <p:pic>
        <p:nvPicPr>
          <p:cNvPr id="4" name="Grafik 3" descr="Ein Bild, das Text, Screenshot, Elektronik, Computer enthält.&#10;&#10;Automatisch generierte Beschreibung">
            <a:extLst>
              <a:ext uri="{FF2B5EF4-FFF2-40B4-BE49-F238E27FC236}">
                <a16:creationId xmlns:a16="http://schemas.microsoft.com/office/drawing/2014/main" id="{80DD804E-5216-4CEF-8118-08A3FD5B8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739" y="952692"/>
            <a:ext cx="9494612" cy="4895891"/>
          </a:xfrm>
          <a:prstGeom prst="rect">
            <a:avLst/>
          </a:prstGeom>
        </p:spPr>
      </p:pic>
    </p:spTree>
    <p:extLst>
      <p:ext uri="{BB962C8B-B14F-4D97-AF65-F5344CB8AC3E}">
        <p14:creationId xmlns:p14="http://schemas.microsoft.com/office/powerpoint/2010/main" val="291405405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D873E05F-701F-434C-8D26-97AB285D3DAC}"/>
              </a:ext>
            </a:extLst>
          </p:cNvPr>
          <p:cNvSpPr txBox="1">
            <a:spLocks/>
          </p:cNvSpPr>
          <p:nvPr/>
        </p:nvSpPr>
        <p:spPr>
          <a:xfrm>
            <a:off x="9895885" y="448619"/>
            <a:ext cx="2117606" cy="564603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u="sng" dirty="0"/>
              <a:t>Ansicht der Teilnehmer</a:t>
            </a:r>
          </a:p>
          <a:p>
            <a:endParaRPr lang="de-DE" dirty="0"/>
          </a:p>
          <a:p>
            <a:pPr marL="0" indent="0">
              <a:buNone/>
            </a:pPr>
            <a:r>
              <a:rPr lang="de-DE" sz="2600" dirty="0"/>
              <a:t>(Durch die Lehrkraft wurde </a:t>
            </a:r>
          </a:p>
          <a:p>
            <a:pPr marL="0" indent="0">
              <a:buNone/>
            </a:pPr>
            <a:r>
              <a:rPr lang="de-DE" sz="2600" dirty="0"/>
              <a:t> </a:t>
            </a:r>
            <a:r>
              <a:rPr lang="de-DE" sz="2600" i="1" dirty="0"/>
              <a:t>Screen-Sharing</a:t>
            </a:r>
          </a:p>
          <a:p>
            <a:pPr marL="0" indent="0">
              <a:buNone/>
            </a:pPr>
            <a:endParaRPr lang="de-DE" sz="2600" dirty="0"/>
          </a:p>
          <a:p>
            <a:pPr marL="0" indent="0">
              <a:buNone/>
            </a:pPr>
            <a:r>
              <a:rPr lang="de-DE" sz="2600" dirty="0"/>
              <a:t> </a:t>
            </a:r>
            <a:r>
              <a:rPr lang="de-DE" sz="2600" u="sng" dirty="0"/>
              <a:t>und</a:t>
            </a:r>
            <a:r>
              <a:rPr lang="de-DE" sz="2600" dirty="0"/>
              <a:t> </a:t>
            </a:r>
          </a:p>
          <a:p>
            <a:pPr marL="0" indent="0">
              <a:buNone/>
            </a:pPr>
            <a:endParaRPr lang="de-DE" sz="2600" dirty="0"/>
          </a:p>
          <a:p>
            <a:pPr marL="0" indent="0">
              <a:buNone/>
            </a:pPr>
            <a:r>
              <a:rPr lang="de-DE" sz="2600" i="1" dirty="0"/>
              <a:t>Whiteboard</a:t>
            </a:r>
          </a:p>
          <a:p>
            <a:pPr marL="0" indent="0">
              <a:buNone/>
            </a:pPr>
            <a:endParaRPr lang="de-DE" sz="2600" dirty="0"/>
          </a:p>
          <a:p>
            <a:pPr marL="0" indent="0">
              <a:buNone/>
            </a:pPr>
            <a:r>
              <a:rPr lang="de-DE" sz="2600" dirty="0"/>
              <a:t>ausgewählt.)</a:t>
            </a:r>
          </a:p>
        </p:txBody>
      </p:sp>
      <p:pic>
        <p:nvPicPr>
          <p:cNvPr id="4" name="Grafik 3">
            <a:extLst>
              <a:ext uri="{FF2B5EF4-FFF2-40B4-BE49-F238E27FC236}">
                <a16:creationId xmlns:a16="http://schemas.microsoft.com/office/drawing/2014/main" id="{6B4ED149-F660-46F8-A277-4FC3A85A4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17" y="448619"/>
            <a:ext cx="8325945" cy="5646031"/>
          </a:xfrm>
          <a:prstGeom prst="rect">
            <a:avLst/>
          </a:prstGeom>
        </p:spPr>
      </p:pic>
      <p:sp>
        <p:nvSpPr>
          <p:cNvPr id="6" name="Pfeil">
            <a:extLst>
              <a:ext uri="{FF2B5EF4-FFF2-40B4-BE49-F238E27FC236}">
                <a16:creationId xmlns:a16="http://schemas.microsoft.com/office/drawing/2014/main" id="{F860CAD3-061D-496F-8228-852C5305D6EB}"/>
              </a:ext>
            </a:extLst>
          </p:cNvPr>
          <p:cNvSpPr/>
          <p:nvPr/>
        </p:nvSpPr>
        <p:spPr>
          <a:xfrm rot="11368934">
            <a:off x="7655866" y="4521504"/>
            <a:ext cx="2232000" cy="290643"/>
          </a:xfrm>
          <a:prstGeom prst="rightArrow">
            <a:avLst>
              <a:gd name="adj1" fmla="val 32000"/>
              <a:gd name="adj2" fmla="val 65767"/>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7" name="Pfeil">
            <a:extLst>
              <a:ext uri="{FF2B5EF4-FFF2-40B4-BE49-F238E27FC236}">
                <a16:creationId xmlns:a16="http://schemas.microsoft.com/office/drawing/2014/main" id="{07DB7E6B-78F2-4F08-BFEF-E19A315A6464}"/>
              </a:ext>
            </a:extLst>
          </p:cNvPr>
          <p:cNvSpPr/>
          <p:nvPr/>
        </p:nvSpPr>
        <p:spPr>
          <a:xfrm rot="10541428" flipV="1">
            <a:off x="3158415" y="3167180"/>
            <a:ext cx="6690513" cy="288000"/>
          </a:xfrm>
          <a:prstGeom prst="rightArrow">
            <a:avLst>
              <a:gd name="adj1" fmla="val 32000"/>
              <a:gd name="adj2" fmla="val 65767"/>
            </a:avLst>
          </a:prstGeom>
          <a:solidFill>
            <a:schemeClr val="accent4"/>
          </a:solidFill>
          <a:ln w="12700">
            <a:miter lim="400000"/>
          </a:ln>
        </p:spPr>
        <p:txBody>
          <a:bodyPr lIns="19050" tIns="19050" rIns="19050" bIns="1905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385635811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83A7C2BC-357F-4378-A599-50447D7962CE}"/>
              </a:ext>
            </a:extLst>
          </p:cNvPr>
          <p:cNvSpPr txBox="1">
            <a:spLocks/>
          </p:cNvSpPr>
          <p:nvPr/>
        </p:nvSpPr>
        <p:spPr>
          <a:xfrm>
            <a:off x="326049" y="558977"/>
            <a:ext cx="2117606" cy="5763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600" u="sng" dirty="0"/>
              <a:t>Ansicht der Lehrkraft</a:t>
            </a:r>
          </a:p>
          <a:p>
            <a:endParaRPr lang="de-DE" dirty="0"/>
          </a:p>
          <a:p>
            <a:pPr marL="0" indent="0">
              <a:buNone/>
            </a:pPr>
            <a:r>
              <a:rPr lang="de-DE" sz="2600" dirty="0"/>
              <a:t>Die Berechtigung für den Zugriff auf das Whiteboard lassen sich individuell steuern.</a:t>
            </a:r>
          </a:p>
        </p:txBody>
      </p:sp>
      <p:pic>
        <p:nvPicPr>
          <p:cNvPr id="5" name="Grafik 4">
            <a:extLst>
              <a:ext uri="{FF2B5EF4-FFF2-40B4-BE49-F238E27FC236}">
                <a16:creationId xmlns:a16="http://schemas.microsoft.com/office/drawing/2014/main" id="{E27AA82B-8DA4-4374-B078-C4A4601D0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372" y="487333"/>
            <a:ext cx="8986345" cy="5682369"/>
          </a:xfrm>
          <a:prstGeom prst="rect">
            <a:avLst/>
          </a:prstGeom>
        </p:spPr>
      </p:pic>
      <p:pic>
        <p:nvPicPr>
          <p:cNvPr id="6" name="Oval Oval" descr="Oval Oval">
            <a:extLst>
              <a:ext uri="{FF2B5EF4-FFF2-40B4-BE49-F238E27FC236}">
                <a16:creationId xmlns:a16="http://schemas.microsoft.com/office/drawing/2014/main" id="{46366AF0-92C3-41D5-9B78-55C0DB424717}"/>
              </a:ext>
            </a:extLst>
          </p:cNvPr>
          <p:cNvPicPr>
            <a:picLocks/>
          </p:cNvPicPr>
          <p:nvPr/>
        </p:nvPicPr>
        <p:blipFill>
          <a:blip r:embed="rId3"/>
          <a:stretch>
            <a:fillRect/>
          </a:stretch>
        </p:blipFill>
        <p:spPr>
          <a:xfrm>
            <a:off x="7882760" y="5224080"/>
            <a:ext cx="2157317" cy="640693"/>
          </a:xfrm>
          <a:prstGeom prst="rect">
            <a:avLst/>
          </a:prstGeom>
        </p:spPr>
      </p:pic>
    </p:spTree>
    <p:extLst>
      <p:ext uri="{BB962C8B-B14F-4D97-AF65-F5344CB8AC3E}">
        <p14:creationId xmlns:p14="http://schemas.microsoft.com/office/powerpoint/2010/main" val="39911134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AAC0F18-1824-48EE-BA54-3C0F9A7D7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45" y="403569"/>
            <a:ext cx="8686800" cy="5877163"/>
          </a:xfrm>
          <a:prstGeom prst="rect">
            <a:avLst/>
          </a:prstGeom>
        </p:spPr>
      </p:pic>
      <p:sp>
        <p:nvSpPr>
          <p:cNvPr id="5" name="Inhaltsplatzhalter 2">
            <a:extLst>
              <a:ext uri="{FF2B5EF4-FFF2-40B4-BE49-F238E27FC236}">
                <a16:creationId xmlns:a16="http://schemas.microsoft.com/office/drawing/2014/main" id="{94A19437-BA73-4438-8EF7-58E5F7678CA6}"/>
              </a:ext>
            </a:extLst>
          </p:cNvPr>
          <p:cNvSpPr txBox="1">
            <a:spLocks/>
          </p:cNvSpPr>
          <p:nvPr/>
        </p:nvSpPr>
        <p:spPr>
          <a:xfrm>
            <a:off x="9303231" y="587340"/>
            <a:ext cx="2117606" cy="5683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600" u="sng" dirty="0"/>
              <a:t>Ansicht der Teilnehmer</a:t>
            </a:r>
          </a:p>
          <a:p>
            <a:endParaRPr lang="de-DE" dirty="0"/>
          </a:p>
          <a:p>
            <a:pPr marL="0" indent="0">
              <a:buNone/>
            </a:pPr>
            <a:r>
              <a:rPr lang="de-DE" sz="2600" dirty="0"/>
              <a:t>Es lässt sich dann auch auf einer </a:t>
            </a:r>
            <a:r>
              <a:rPr lang="de-DE" sz="2600" u="sng" dirty="0"/>
              <a:t>extra Fläche </a:t>
            </a:r>
            <a:r>
              <a:rPr lang="de-DE" sz="2600" dirty="0"/>
              <a:t>zu einem geteilten Bild  schreiben.</a:t>
            </a:r>
          </a:p>
        </p:txBody>
      </p:sp>
      <p:pic>
        <p:nvPicPr>
          <p:cNvPr id="6" name="Oval Oval" descr="Oval Oval">
            <a:extLst>
              <a:ext uri="{FF2B5EF4-FFF2-40B4-BE49-F238E27FC236}">
                <a16:creationId xmlns:a16="http://schemas.microsoft.com/office/drawing/2014/main" id="{D4CFC841-9ACE-4CA3-A004-DCABA6694E53}"/>
              </a:ext>
            </a:extLst>
          </p:cNvPr>
          <p:cNvPicPr>
            <a:picLocks/>
          </p:cNvPicPr>
          <p:nvPr/>
        </p:nvPicPr>
        <p:blipFill>
          <a:blip r:embed="rId3"/>
          <a:stretch>
            <a:fillRect/>
          </a:stretch>
        </p:blipFill>
        <p:spPr>
          <a:xfrm>
            <a:off x="7788166" y="4829942"/>
            <a:ext cx="2157317" cy="640693"/>
          </a:xfrm>
          <a:prstGeom prst="rect">
            <a:avLst/>
          </a:prstGeom>
        </p:spPr>
      </p:pic>
    </p:spTree>
    <p:extLst>
      <p:ext uri="{BB962C8B-B14F-4D97-AF65-F5344CB8AC3E}">
        <p14:creationId xmlns:p14="http://schemas.microsoft.com/office/powerpoint/2010/main" val="31416773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FDA5F6D4-E27C-4F3C-B7C5-FBA5C75D3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2" y="414011"/>
            <a:ext cx="8734988" cy="5896667"/>
          </a:xfrm>
          <a:prstGeom prst="rect">
            <a:avLst/>
          </a:prstGeom>
        </p:spPr>
      </p:pic>
      <p:sp>
        <p:nvSpPr>
          <p:cNvPr id="4" name="Inhaltsplatzhalter 2">
            <a:extLst>
              <a:ext uri="{FF2B5EF4-FFF2-40B4-BE49-F238E27FC236}">
                <a16:creationId xmlns:a16="http://schemas.microsoft.com/office/drawing/2014/main" id="{83A7C2BC-357F-4378-A599-50447D7962CE}"/>
              </a:ext>
            </a:extLst>
          </p:cNvPr>
          <p:cNvSpPr txBox="1">
            <a:spLocks/>
          </p:cNvSpPr>
          <p:nvPr/>
        </p:nvSpPr>
        <p:spPr>
          <a:xfrm>
            <a:off x="9801125" y="547321"/>
            <a:ext cx="2117606" cy="57633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600" u="sng" dirty="0"/>
              <a:t>Ansicht der Teilnehmer</a:t>
            </a:r>
          </a:p>
          <a:p>
            <a:endParaRPr lang="de-DE" dirty="0"/>
          </a:p>
          <a:p>
            <a:pPr marL="0" indent="0">
              <a:buNone/>
            </a:pPr>
            <a:r>
              <a:rPr lang="de-DE" sz="2600" dirty="0"/>
              <a:t>In dieser Ansicht ist das Bearbeiten des Whiteboards (=Tafel) möglich.</a:t>
            </a:r>
          </a:p>
          <a:p>
            <a:pPr marL="0" indent="0">
              <a:buNone/>
            </a:pPr>
            <a:r>
              <a:rPr lang="de-DE" sz="2600" dirty="0"/>
              <a:t>Es kann z.B. ein Satzteil </a:t>
            </a:r>
            <a:r>
              <a:rPr lang="de-DE" sz="2600" dirty="0" err="1"/>
              <a:t>unterstrichenoder</a:t>
            </a:r>
            <a:r>
              <a:rPr lang="de-DE" sz="2600" dirty="0"/>
              <a:t> ein AB ausgefüllt werden.</a:t>
            </a:r>
          </a:p>
        </p:txBody>
      </p:sp>
    </p:spTree>
    <p:extLst>
      <p:ext uri="{BB962C8B-B14F-4D97-AF65-F5344CB8AC3E}">
        <p14:creationId xmlns:p14="http://schemas.microsoft.com/office/powerpoint/2010/main" val="192598605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1AA14A8-1966-4F5F-BF84-E34FD8A1C1D2}"/>
              </a:ext>
            </a:extLst>
          </p:cNvPr>
          <p:cNvSpPr>
            <a:spLocks noGrp="1"/>
          </p:cNvSpPr>
          <p:nvPr>
            <p:ph type="body" idx="1"/>
          </p:nvPr>
        </p:nvSpPr>
        <p:spPr>
          <a:xfrm>
            <a:off x="678489" y="2560525"/>
            <a:ext cx="10515600" cy="1736949"/>
          </a:xfrm>
        </p:spPr>
        <p:txBody>
          <a:bodyPr>
            <a:normAutofit/>
          </a:bodyPr>
          <a:lstStyle/>
          <a:p>
            <a:pPr marL="0" indent="0">
              <a:buNone/>
            </a:pPr>
            <a:r>
              <a:rPr lang="de-DE" dirty="0"/>
              <a:t>Es kann aber auch direkt vom iPad der Bildschirm geteilt werden, ohne dass vorher von der Lehrkraft eine Freigabe des eigenen Whiteboards gegeben wurde. </a:t>
            </a:r>
          </a:p>
          <a:p>
            <a:pPr marL="0" indent="0">
              <a:buNone/>
            </a:pPr>
            <a:endParaRPr lang="de-DE" dirty="0"/>
          </a:p>
        </p:txBody>
      </p:sp>
    </p:spTree>
    <p:extLst>
      <p:ext uri="{BB962C8B-B14F-4D97-AF65-F5344CB8AC3E}">
        <p14:creationId xmlns:p14="http://schemas.microsoft.com/office/powerpoint/2010/main" val="8942279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7AA7C7B-B832-4D45-8C50-2381E9E91E43}"/>
              </a:ext>
            </a:extLst>
          </p:cNvPr>
          <p:cNvPicPr>
            <a:picLocks noChangeAspect="1"/>
          </p:cNvPicPr>
          <p:nvPr/>
        </p:nvPicPr>
        <p:blipFill>
          <a:blip r:embed="rId2"/>
          <a:stretch>
            <a:fillRect/>
          </a:stretch>
        </p:blipFill>
        <p:spPr>
          <a:xfrm>
            <a:off x="772423" y="0"/>
            <a:ext cx="10647153" cy="6278478"/>
          </a:xfrm>
          <a:prstGeom prst="rect">
            <a:avLst/>
          </a:prstGeom>
        </p:spPr>
      </p:pic>
    </p:spTree>
    <p:extLst>
      <p:ext uri="{BB962C8B-B14F-4D97-AF65-F5344CB8AC3E}">
        <p14:creationId xmlns:p14="http://schemas.microsoft.com/office/powerpoint/2010/main" val="1974121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83A7C2BC-357F-4378-A599-50447D7962CE}"/>
              </a:ext>
            </a:extLst>
          </p:cNvPr>
          <p:cNvSpPr txBox="1">
            <a:spLocks/>
          </p:cNvSpPr>
          <p:nvPr/>
        </p:nvSpPr>
        <p:spPr>
          <a:xfrm>
            <a:off x="9265098" y="547321"/>
            <a:ext cx="2117606" cy="5763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600" u="sng" dirty="0"/>
              <a:t>Ansicht der Teilnehmer</a:t>
            </a:r>
          </a:p>
          <a:p>
            <a:endParaRPr lang="de-DE" dirty="0"/>
          </a:p>
          <a:p>
            <a:pPr marL="0" indent="0">
              <a:buNone/>
            </a:pPr>
            <a:r>
              <a:rPr lang="de-DE" sz="2600" dirty="0"/>
              <a:t>Nach der Auswahl der Funktion Screen-Sharing erscheint folgendes Dialogfeld.</a:t>
            </a:r>
          </a:p>
        </p:txBody>
      </p:sp>
      <p:pic>
        <p:nvPicPr>
          <p:cNvPr id="3" name="Grafik 2">
            <a:extLst>
              <a:ext uri="{FF2B5EF4-FFF2-40B4-BE49-F238E27FC236}">
                <a16:creationId xmlns:a16="http://schemas.microsoft.com/office/drawing/2014/main" id="{1AAF4095-A2B5-4A2D-91A0-70DC9C383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34" y="575624"/>
            <a:ext cx="8224117" cy="5548180"/>
          </a:xfrm>
          <a:prstGeom prst="rect">
            <a:avLst/>
          </a:prstGeom>
        </p:spPr>
      </p:pic>
      <p:pic>
        <p:nvPicPr>
          <p:cNvPr id="6" name="Oval Oval" descr="Oval Oval">
            <a:extLst>
              <a:ext uri="{FF2B5EF4-FFF2-40B4-BE49-F238E27FC236}">
                <a16:creationId xmlns:a16="http://schemas.microsoft.com/office/drawing/2014/main" id="{92F426C7-87D5-41E2-82CD-0C3DAB916D5D}"/>
              </a:ext>
            </a:extLst>
          </p:cNvPr>
          <p:cNvPicPr>
            <a:picLocks/>
          </p:cNvPicPr>
          <p:nvPr/>
        </p:nvPicPr>
        <p:blipFill>
          <a:blip r:embed="rId3"/>
          <a:stretch>
            <a:fillRect/>
          </a:stretch>
        </p:blipFill>
        <p:spPr>
          <a:xfrm>
            <a:off x="3474833" y="3584466"/>
            <a:ext cx="2157317" cy="640693"/>
          </a:xfrm>
          <a:prstGeom prst="rect">
            <a:avLst/>
          </a:prstGeom>
        </p:spPr>
      </p:pic>
    </p:spTree>
    <p:extLst>
      <p:ext uri="{BB962C8B-B14F-4D97-AF65-F5344CB8AC3E}">
        <p14:creationId xmlns:p14="http://schemas.microsoft.com/office/powerpoint/2010/main" val="796017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1AA14A8-1966-4F5F-BF84-E34FD8A1C1D2}"/>
              </a:ext>
            </a:extLst>
          </p:cNvPr>
          <p:cNvSpPr>
            <a:spLocks noGrp="1"/>
          </p:cNvSpPr>
          <p:nvPr>
            <p:ph type="body" idx="1"/>
          </p:nvPr>
        </p:nvSpPr>
        <p:spPr>
          <a:xfrm>
            <a:off x="678489" y="2560526"/>
            <a:ext cx="10515600" cy="1065544"/>
          </a:xfrm>
        </p:spPr>
        <p:txBody>
          <a:bodyPr>
            <a:normAutofit/>
          </a:bodyPr>
          <a:lstStyle/>
          <a:p>
            <a:pPr marL="0" indent="0">
              <a:buNone/>
            </a:pPr>
            <a:r>
              <a:rPr lang="de-DE" dirty="0"/>
              <a:t>Das Teilen des Bildschirms lässt sich sowohl innerhalb von </a:t>
            </a:r>
            <a:r>
              <a:rPr lang="de-DE" dirty="0" err="1"/>
              <a:t>visavid</a:t>
            </a:r>
            <a:r>
              <a:rPr lang="de-DE" dirty="0"/>
              <a:t>, als auch über das </a:t>
            </a:r>
            <a:r>
              <a:rPr lang="de-DE" u="sng" dirty="0"/>
              <a:t>Kontrollzentrum des iPads </a:t>
            </a:r>
            <a:r>
              <a:rPr lang="de-DE" dirty="0"/>
              <a:t>beenden.</a:t>
            </a:r>
          </a:p>
        </p:txBody>
      </p:sp>
    </p:spTree>
    <p:extLst>
      <p:ext uri="{BB962C8B-B14F-4D97-AF65-F5344CB8AC3E}">
        <p14:creationId xmlns:p14="http://schemas.microsoft.com/office/powerpoint/2010/main" val="310635170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902FD5A-5F90-451D-9ABE-2C83E30BEB4F}"/>
              </a:ext>
            </a:extLst>
          </p:cNvPr>
          <p:cNvSpPr>
            <a:spLocks noGrp="1"/>
          </p:cNvSpPr>
          <p:nvPr>
            <p:ph type="body" idx="1"/>
          </p:nvPr>
        </p:nvSpPr>
        <p:spPr/>
        <p:txBody>
          <a:bodyPr/>
          <a:lstStyle/>
          <a:p>
            <a:pPr marL="0" indent="0">
              <a:buNone/>
            </a:pPr>
            <a:r>
              <a:rPr lang="de-DE" dirty="0"/>
              <a:t>Diese Funktion lässt sich dann durch die Teilnehmer nutzen um</a:t>
            </a:r>
          </a:p>
          <a:p>
            <a:pPr marL="0" indent="0">
              <a:buNone/>
            </a:pPr>
            <a:endParaRPr lang="de-DE" dirty="0"/>
          </a:p>
          <a:p>
            <a:r>
              <a:rPr lang="de-DE" dirty="0"/>
              <a:t>eigene Ergebnisse zu präsentieren (eBooks, Filme …)</a:t>
            </a:r>
          </a:p>
          <a:p>
            <a:r>
              <a:rPr lang="de-DE" dirty="0"/>
              <a:t>Probleme bei der Nutzung des iPads zu zeigen </a:t>
            </a:r>
          </a:p>
          <a:p>
            <a:r>
              <a:rPr lang="de-DE" dirty="0"/>
              <a:t>anderen die Arbeit mit einer bestimmten App zu erklären</a:t>
            </a:r>
          </a:p>
        </p:txBody>
      </p:sp>
    </p:spTree>
    <p:extLst>
      <p:ext uri="{BB962C8B-B14F-4D97-AF65-F5344CB8AC3E}">
        <p14:creationId xmlns:p14="http://schemas.microsoft.com/office/powerpoint/2010/main" val="640191695"/>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0EC33-89C7-472A-BA1F-7A1AA6C79992}"/>
              </a:ext>
            </a:extLst>
          </p:cNvPr>
          <p:cNvSpPr>
            <a:spLocks noGrp="1"/>
          </p:cNvSpPr>
          <p:nvPr>
            <p:ph type="title"/>
          </p:nvPr>
        </p:nvSpPr>
        <p:spPr/>
        <p:txBody>
          <a:bodyPr/>
          <a:lstStyle/>
          <a:p>
            <a:r>
              <a:rPr lang="de-DE" dirty="0"/>
              <a:t>Was geht sonst noch so?</a:t>
            </a:r>
          </a:p>
        </p:txBody>
      </p:sp>
      <p:sp>
        <p:nvSpPr>
          <p:cNvPr id="3" name="Inhaltsplatzhalter 2">
            <a:extLst>
              <a:ext uri="{FF2B5EF4-FFF2-40B4-BE49-F238E27FC236}">
                <a16:creationId xmlns:a16="http://schemas.microsoft.com/office/drawing/2014/main" id="{A36638D5-7992-4C58-AFC2-EB658E01857C}"/>
              </a:ext>
            </a:extLst>
          </p:cNvPr>
          <p:cNvSpPr>
            <a:spLocks noGrp="1"/>
          </p:cNvSpPr>
          <p:nvPr>
            <p:ph idx="1"/>
          </p:nvPr>
        </p:nvSpPr>
        <p:spPr>
          <a:xfrm>
            <a:off x="838200" y="1403131"/>
            <a:ext cx="10515600" cy="4773832"/>
          </a:xfrm>
        </p:spPr>
        <p:txBody>
          <a:bodyPr/>
          <a:lstStyle/>
          <a:p>
            <a:r>
              <a:rPr lang="de-DE" dirty="0" err="1"/>
              <a:t>Visavid</a:t>
            </a:r>
            <a:r>
              <a:rPr lang="de-DE" dirty="0"/>
              <a:t> kann zwei Kameras parallel anzeigen. Das ermöglicht z. B. den leichten Einsatz einer Dokumentenkamera oder eines Smartphones, während die Lehrkraft sichtbar bleibt (Webcam 1 und Webcam 2). </a:t>
            </a:r>
          </a:p>
          <a:p>
            <a:endParaRPr lang="de-DE" dirty="0"/>
          </a:p>
          <a:p>
            <a:pPr marL="0" indent="0">
              <a:buNone/>
            </a:pPr>
            <a:endParaRPr lang="de-DE" dirty="0"/>
          </a:p>
          <a:p>
            <a:r>
              <a:rPr lang="de-DE" dirty="0"/>
              <a:t>Durch die Funktion „Push </a:t>
            </a:r>
            <a:r>
              <a:rPr lang="de-DE" dirty="0" err="1"/>
              <a:t>to</a:t>
            </a:r>
            <a:r>
              <a:rPr lang="de-DE" dirty="0"/>
              <a:t> </a:t>
            </a:r>
            <a:r>
              <a:rPr lang="de-DE" dirty="0" err="1"/>
              <a:t>talk</a:t>
            </a:r>
            <a:r>
              <a:rPr lang="de-DE" dirty="0"/>
              <a:t>“ können Teilnehmer schnell und zeitlich begrenzt sprechen, wenn sie die Taste </a:t>
            </a:r>
            <a:r>
              <a:rPr lang="de-DE" i="1" dirty="0"/>
              <a:t>T</a:t>
            </a:r>
            <a:r>
              <a:rPr lang="de-DE" dirty="0"/>
              <a:t> halten. Bei Mobilgeräten erscheint dafür ein Symbol (Megaphon).</a:t>
            </a:r>
          </a:p>
        </p:txBody>
      </p:sp>
    </p:spTree>
    <p:extLst>
      <p:ext uri="{BB962C8B-B14F-4D97-AF65-F5344CB8AC3E}">
        <p14:creationId xmlns:p14="http://schemas.microsoft.com/office/powerpoint/2010/main" val="106084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0EC33-89C7-472A-BA1F-7A1AA6C79992}"/>
              </a:ext>
            </a:extLst>
          </p:cNvPr>
          <p:cNvSpPr>
            <a:spLocks noGrp="1"/>
          </p:cNvSpPr>
          <p:nvPr>
            <p:ph type="title"/>
          </p:nvPr>
        </p:nvSpPr>
        <p:spPr/>
        <p:txBody>
          <a:bodyPr/>
          <a:lstStyle/>
          <a:p>
            <a:r>
              <a:rPr lang="de-DE" dirty="0"/>
              <a:t>Was geht sonst noch so?</a:t>
            </a:r>
          </a:p>
        </p:txBody>
      </p:sp>
      <p:sp>
        <p:nvSpPr>
          <p:cNvPr id="3" name="Inhaltsplatzhalter 2">
            <a:extLst>
              <a:ext uri="{FF2B5EF4-FFF2-40B4-BE49-F238E27FC236}">
                <a16:creationId xmlns:a16="http://schemas.microsoft.com/office/drawing/2014/main" id="{A36638D5-7992-4C58-AFC2-EB658E01857C}"/>
              </a:ext>
            </a:extLst>
          </p:cNvPr>
          <p:cNvSpPr>
            <a:spLocks noGrp="1"/>
          </p:cNvSpPr>
          <p:nvPr>
            <p:ph idx="1"/>
          </p:nvPr>
        </p:nvSpPr>
        <p:spPr>
          <a:xfrm>
            <a:off x="838200" y="1403131"/>
            <a:ext cx="10515600" cy="4773832"/>
          </a:xfrm>
        </p:spPr>
        <p:txBody>
          <a:bodyPr/>
          <a:lstStyle/>
          <a:p>
            <a:r>
              <a:rPr lang="de-DE" dirty="0"/>
              <a:t>Moderatorenlink im Browser als Lesezeichen speichern – permanent offen lassen – durch schnellen Klick sofort im Raum (mit Nutzung des Warteraums)</a:t>
            </a:r>
          </a:p>
          <a:p>
            <a:pPr marL="0" indent="0">
              <a:buNone/>
            </a:pPr>
            <a:endParaRPr lang="de-DE" dirty="0"/>
          </a:p>
          <a:p>
            <a:r>
              <a:rPr lang="de-DE" dirty="0"/>
              <a:t>Mit F11 lässt sich bei Windows der Vollbildmodus einstellen…</a:t>
            </a:r>
          </a:p>
          <a:p>
            <a:endParaRPr lang="de-DE" dirty="0"/>
          </a:p>
          <a:p>
            <a:r>
              <a:rPr lang="de-DE" dirty="0"/>
              <a:t>Werden durch die Lehrkraft an die </a:t>
            </a:r>
            <a:r>
              <a:rPr lang="de-DE" dirty="0" err="1"/>
              <a:t>SuS</a:t>
            </a:r>
            <a:r>
              <a:rPr lang="de-DE" dirty="0"/>
              <a:t> besondere Rechte verliehen – nicht vergessen, diese anschließend wieder zurückzunehmen.</a:t>
            </a:r>
          </a:p>
        </p:txBody>
      </p:sp>
    </p:spTree>
    <p:extLst>
      <p:ext uri="{BB962C8B-B14F-4D97-AF65-F5344CB8AC3E}">
        <p14:creationId xmlns:p14="http://schemas.microsoft.com/office/powerpoint/2010/main" val="32886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8AC6D-0651-4810-AEDB-D0C21001B0BD}"/>
              </a:ext>
            </a:extLst>
          </p:cNvPr>
          <p:cNvSpPr>
            <a:spLocks noGrp="1"/>
          </p:cNvSpPr>
          <p:nvPr>
            <p:ph type="title"/>
          </p:nvPr>
        </p:nvSpPr>
        <p:spPr/>
        <p:txBody>
          <a:bodyPr/>
          <a:lstStyle/>
          <a:p>
            <a:r>
              <a:rPr lang="de-DE" dirty="0"/>
              <a:t>Wo finde ich weitere Informationen?</a:t>
            </a:r>
          </a:p>
        </p:txBody>
      </p:sp>
      <p:sp>
        <p:nvSpPr>
          <p:cNvPr id="3" name="Inhaltsplatzhalter 2">
            <a:extLst>
              <a:ext uri="{FF2B5EF4-FFF2-40B4-BE49-F238E27FC236}">
                <a16:creationId xmlns:a16="http://schemas.microsoft.com/office/drawing/2014/main" id="{11E0712C-3256-4E75-847C-A35378FA064C}"/>
              </a:ext>
            </a:extLst>
          </p:cNvPr>
          <p:cNvSpPr>
            <a:spLocks noGrp="1"/>
          </p:cNvSpPr>
          <p:nvPr>
            <p:ph idx="1"/>
          </p:nvPr>
        </p:nvSpPr>
        <p:spPr/>
        <p:txBody>
          <a:bodyPr/>
          <a:lstStyle/>
          <a:p>
            <a:r>
              <a:rPr lang="de-DE" dirty="0">
                <a:hlinkClick r:id="rId2"/>
              </a:rPr>
              <a:t>https://visavid.de/schulen/funktionen/</a:t>
            </a:r>
            <a:endParaRPr lang="de-DE" dirty="0"/>
          </a:p>
          <a:p>
            <a:endParaRPr lang="de-DE" dirty="0"/>
          </a:p>
          <a:p>
            <a:r>
              <a:rPr lang="de-DE" dirty="0">
                <a:hlinkClick r:id="rId3"/>
              </a:rPr>
              <a:t>im Infoportal von </a:t>
            </a:r>
            <a:r>
              <a:rPr lang="de-DE" dirty="0" err="1">
                <a:hlinkClick r:id="rId3"/>
              </a:rPr>
              <a:t>mebis</a:t>
            </a:r>
            <a:endParaRPr lang="de-DE" dirty="0"/>
          </a:p>
          <a:p>
            <a:endParaRPr lang="de-DE" dirty="0"/>
          </a:p>
          <a:p>
            <a:r>
              <a:rPr lang="de-DE" dirty="0" err="1">
                <a:hlinkClick r:id="rId4"/>
              </a:rPr>
              <a:t>Videotutorials</a:t>
            </a:r>
            <a:r>
              <a:rPr lang="de-DE" dirty="0">
                <a:hlinkClick r:id="rId4"/>
              </a:rPr>
              <a:t> auf </a:t>
            </a:r>
            <a:r>
              <a:rPr lang="de-DE" dirty="0" err="1">
                <a:hlinkClick r:id="rId4"/>
              </a:rPr>
              <a:t>youtube</a:t>
            </a:r>
            <a:endParaRPr lang="de-DE" dirty="0"/>
          </a:p>
          <a:p>
            <a:endParaRPr lang="de-DE" dirty="0"/>
          </a:p>
          <a:p>
            <a:r>
              <a:rPr lang="de-DE" dirty="0">
                <a:hlinkClick r:id="rId5"/>
              </a:rPr>
              <a:t>allgemeine Hinweise und Material zur Arbeit mit Videokonferenztools</a:t>
            </a:r>
            <a:endParaRPr lang="de-DE" dirty="0"/>
          </a:p>
        </p:txBody>
      </p:sp>
    </p:spTree>
    <p:extLst>
      <p:ext uri="{BB962C8B-B14F-4D97-AF65-F5344CB8AC3E}">
        <p14:creationId xmlns:p14="http://schemas.microsoft.com/office/powerpoint/2010/main" val="759663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el 1"/>
          <p:cNvSpPr txBox="1">
            <a:spLocks noGrp="1"/>
          </p:cNvSpPr>
          <p:nvPr>
            <p:ph type="ctrTitle"/>
          </p:nvPr>
        </p:nvSpPr>
        <p:spPr>
          <a:xfrm>
            <a:off x="2667000" y="1464469"/>
            <a:ext cx="6858000" cy="2025255"/>
          </a:xfrm>
          <a:prstGeom prst="rect">
            <a:avLst/>
          </a:prstGeom>
        </p:spPr>
        <p:txBody>
          <a:bodyPr/>
          <a:lstStyle/>
          <a:p>
            <a:br/>
            <a:endParaRPr/>
          </a:p>
        </p:txBody>
      </p:sp>
      <p:sp>
        <p:nvSpPr>
          <p:cNvPr id="113" name="Textfeld 5"/>
          <p:cNvSpPr txBox="1"/>
          <p:nvPr/>
        </p:nvSpPr>
        <p:spPr>
          <a:xfrm>
            <a:off x="1729044" y="4711528"/>
            <a:ext cx="3125391"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b="1"/>
            </a:lvl1pPr>
          </a:lstStyle>
          <a:p>
            <a:pPr hangingPunct="0"/>
            <a:r>
              <a:rPr sz="1350" kern="0" dirty="0">
                <a:solidFill>
                  <a:srgbClr val="000000"/>
                </a:solidFill>
                <a:latin typeface="Calibri"/>
                <a:cs typeface="Calibri"/>
                <a:sym typeface="Calibri"/>
              </a:rPr>
              <a:t>Ort: </a:t>
            </a:r>
            <a:r>
              <a:rPr lang="de-DE" sz="1350" kern="0" dirty="0">
                <a:solidFill>
                  <a:srgbClr val="000000"/>
                </a:solidFill>
                <a:latin typeface="Calibri"/>
                <a:cs typeface="Calibri"/>
                <a:sym typeface="Calibri"/>
              </a:rPr>
              <a:t>Landsberg</a:t>
            </a:r>
            <a:r>
              <a:rPr sz="1350" kern="0" dirty="0">
                <a:solidFill>
                  <a:srgbClr val="000000"/>
                </a:solidFill>
                <a:latin typeface="Calibri"/>
                <a:cs typeface="Calibri"/>
                <a:sym typeface="Calibri"/>
              </a:rPr>
              <a:t> </a:t>
            </a:r>
            <a:r>
              <a:rPr lang="de-DE" sz="1350" kern="0" dirty="0">
                <a:solidFill>
                  <a:srgbClr val="000000"/>
                </a:solidFill>
                <a:latin typeface="Calibri"/>
                <a:cs typeface="Calibri"/>
                <a:sym typeface="Calibri"/>
              </a:rPr>
              <a:t>           </a:t>
            </a:r>
            <a:r>
              <a:rPr sz="1350" kern="0" dirty="0">
                <a:solidFill>
                  <a:srgbClr val="000000"/>
                </a:solidFill>
                <a:latin typeface="Calibri"/>
                <a:cs typeface="Calibri"/>
                <a:sym typeface="Calibri"/>
              </a:rPr>
              <a:t>Datum:</a:t>
            </a:r>
            <a:r>
              <a:rPr lang="de-DE" sz="1350" kern="0" dirty="0">
                <a:solidFill>
                  <a:srgbClr val="000000"/>
                </a:solidFill>
                <a:latin typeface="Calibri"/>
                <a:cs typeface="Calibri"/>
                <a:sym typeface="Calibri"/>
              </a:rPr>
              <a:t> </a:t>
            </a:r>
            <a:fld id="{91B1ABCC-4025-45BF-89B3-943D34C317B9}" type="datetime1">
              <a:rPr lang="de-DE" sz="1350" kern="0" smtClean="0">
                <a:solidFill>
                  <a:srgbClr val="000000"/>
                </a:solidFill>
                <a:latin typeface="Calibri"/>
                <a:cs typeface="Calibri"/>
                <a:sym typeface="Calibri"/>
              </a:rPr>
              <a:t>13.01.2022</a:t>
            </a:fld>
            <a:endParaRPr lang="de-DE" sz="1350" kern="0" dirty="0">
              <a:solidFill>
                <a:srgbClr val="000000"/>
              </a:solidFill>
              <a:latin typeface="Calibri"/>
              <a:cs typeface="Calibri"/>
              <a:sym typeface="Calibri"/>
            </a:endParaRPr>
          </a:p>
        </p:txBody>
      </p:sp>
      <p:sp>
        <p:nvSpPr>
          <p:cNvPr id="114" name="Textfeld 6"/>
          <p:cNvSpPr txBox="1"/>
          <p:nvPr/>
        </p:nvSpPr>
        <p:spPr>
          <a:xfrm>
            <a:off x="6151641" y="4641665"/>
            <a:ext cx="3733055" cy="715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hangingPunct="0">
              <a:defRPr b="1"/>
            </a:pPr>
            <a:r>
              <a:rPr sz="1350" b="1" kern="0" dirty="0">
                <a:solidFill>
                  <a:srgbClr val="000000"/>
                </a:solidFill>
                <a:latin typeface="Calibri"/>
                <a:cs typeface="Calibri"/>
                <a:sym typeface="Calibri"/>
              </a:rPr>
              <a:t>Ralf Loheit</a:t>
            </a:r>
          </a:p>
          <a:p>
            <a:pPr hangingPunct="0">
              <a:defRPr b="1"/>
            </a:pPr>
            <a:r>
              <a:rPr sz="1350" b="1" kern="0" dirty="0" err="1">
                <a:solidFill>
                  <a:srgbClr val="000000"/>
                </a:solidFill>
                <a:latin typeface="Calibri"/>
                <a:cs typeface="Calibri"/>
                <a:sym typeface="Calibri"/>
              </a:rPr>
              <a:t>Medienpädagogischer</a:t>
            </a:r>
            <a:r>
              <a:rPr sz="1350" b="1" kern="0" dirty="0">
                <a:solidFill>
                  <a:srgbClr val="000000"/>
                </a:solidFill>
                <a:latin typeface="Calibri"/>
                <a:cs typeface="Calibri"/>
                <a:sym typeface="Calibri"/>
              </a:rPr>
              <a:t> </a:t>
            </a:r>
            <a:r>
              <a:rPr sz="1350" b="1" kern="0" dirty="0" err="1">
                <a:solidFill>
                  <a:srgbClr val="000000"/>
                </a:solidFill>
                <a:latin typeface="Calibri"/>
                <a:cs typeface="Calibri"/>
                <a:sym typeface="Calibri"/>
              </a:rPr>
              <a:t>Berater</a:t>
            </a:r>
            <a:r>
              <a:rPr sz="1350" b="1" kern="0" dirty="0">
                <a:solidFill>
                  <a:srgbClr val="000000"/>
                </a:solidFill>
                <a:latin typeface="Calibri"/>
                <a:cs typeface="Calibri"/>
                <a:sym typeface="Calibri"/>
              </a:rPr>
              <a:t> </a:t>
            </a:r>
            <a:r>
              <a:rPr sz="1350" b="1" kern="0" dirty="0" err="1">
                <a:solidFill>
                  <a:srgbClr val="000000"/>
                </a:solidFill>
                <a:latin typeface="Calibri"/>
                <a:cs typeface="Calibri"/>
                <a:sym typeface="Calibri"/>
              </a:rPr>
              <a:t>digitale</a:t>
            </a:r>
            <a:r>
              <a:rPr sz="1350" b="1" kern="0" dirty="0">
                <a:solidFill>
                  <a:srgbClr val="000000"/>
                </a:solidFill>
                <a:latin typeface="Calibri"/>
                <a:cs typeface="Calibri"/>
                <a:sym typeface="Calibri"/>
              </a:rPr>
              <a:t> Bildung</a:t>
            </a:r>
          </a:p>
          <a:p>
            <a:pPr hangingPunct="0">
              <a:defRPr b="1"/>
            </a:pPr>
            <a:r>
              <a:rPr sz="1350" b="1" kern="0" dirty="0" err="1">
                <a:solidFill>
                  <a:srgbClr val="000000"/>
                </a:solidFill>
                <a:latin typeface="Calibri"/>
                <a:cs typeface="Calibri"/>
                <a:sym typeface="Calibri"/>
              </a:rPr>
              <a:t>für</a:t>
            </a:r>
            <a:r>
              <a:rPr sz="1350" b="1" kern="0" dirty="0">
                <a:solidFill>
                  <a:srgbClr val="000000"/>
                </a:solidFill>
                <a:latin typeface="Calibri"/>
                <a:cs typeface="Calibri"/>
                <a:sym typeface="Calibri"/>
              </a:rPr>
              <a:t> die </a:t>
            </a:r>
            <a:r>
              <a:rPr sz="1350" b="1" kern="0" dirty="0" err="1">
                <a:solidFill>
                  <a:srgbClr val="000000"/>
                </a:solidFill>
                <a:latin typeface="Calibri"/>
                <a:cs typeface="Calibri"/>
                <a:sym typeface="Calibri"/>
              </a:rPr>
              <a:t>Landkreise</a:t>
            </a:r>
            <a:r>
              <a:rPr sz="1350" b="1" kern="0" dirty="0">
                <a:solidFill>
                  <a:srgbClr val="000000"/>
                </a:solidFill>
                <a:latin typeface="Calibri"/>
                <a:cs typeface="Calibri"/>
                <a:sym typeface="Calibri"/>
              </a:rPr>
              <a:t> Landsberg/Lech und Starnberg</a:t>
            </a:r>
          </a:p>
        </p:txBody>
      </p:sp>
      <p:sp>
        <p:nvSpPr>
          <p:cNvPr id="116" name="Rechteck 4"/>
          <p:cNvSpPr txBox="1"/>
          <p:nvPr/>
        </p:nvSpPr>
        <p:spPr>
          <a:xfrm>
            <a:off x="2104294" y="1663132"/>
            <a:ext cx="7934179" cy="78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p>
            <a:pPr algn="ctr" hangingPunct="0">
              <a:defRPr sz="6000">
                <a:latin typeface="Calibri Light"/>
                <a:ea typeface="Calibri Light"/>
                <a:cs typeface="Calibri Light"/>
                <a:sym typeface="Calibri Light"/>
              </a:defRPr>
            </a:pPr>
            <a:r>
              <a:rPr lang="de-DE" sz="4500" kern="0" dirty="0">
                <a:solidFill>
                  <a:srgbClr val="000000"/>
                </a:solidFill>
                <a:latin typeface="Calibri Light"/>
                <a:cs typeface="Calibri Light"/>
                <a:sym typeface="Calibri Light"/>
              </a:rPr>
              <a:t>Unterrichten mit </a:t>
            </a:r>
            <a:r>
              <a:rPr lang="de-DE" sz="4500" kern="0" dirty="0" err="1">
                <a:solidFill>
                  <a:srgbClr val="000000"/>
                </a:solidFill>
                <a:latin typeface="Calibri Light"/>
                <a:cs typeface="Calibri Light"/>
                <a:sym typeface="Calibri Light"/>
              </a:rPr>
              <a:t>visavid</a:t>
            </a:r>
            <a:endParaRPr sz="4500" kern="0" dirty="0">
              <a:solidFill>
                <a:srgbClr val="000000"/>
              </a:solidFill>
              <a:latin typeface="Calibri Light"/>
              <a:cs typeface="Calibri Light"/>
              <a:sym typeface="Calibri Light"/>
            </a:endParaRPr>
          </a:p>
        </p:txBody>
      </p:sp>
      <p:pic>
        <p:nvPicPr>
          <p:cNvPr id="117" name="iu.jpeg" descr="iu.jpeg"/>
          <p:cNvPicPr>
            <a:picLocks noChangeAspect="1"/>
          </p:cNvPicPr>
          <p:nvPr/>
        </p:nvPicPr>
        <p:blipFill>
          <a:blip r:embed="rId2"/>
          <a:stretch>
            <a:fillRect/>
          </a:stretch>
        </p:blipFill>
        <p:spPr>
          <a:xfrm>
            <a:off x="6151641" y="5473296"/>
            <a:ext cx="1377599" cy="775990"/>
          </a:xfrm>
          <a:prstGeom prst="rect">
            <a:avLst/>
          </a:prstGeom>
          <a:ln w="12700">
            <a:miter lim="400000"/>
          </a:ln>
        </p:spPr>
      </p:pic>
      <p:pic>
        <p:nvPicPr>
          <p:cNvPr id="3" name="Grafik 2">
            <a:extLst>
              <a:ext uri="{FF2B5EF4-FFF2-40B4-BE49-F238E27FC236}">
                <a16:creationId xmlns:a16="http://schemas.microsoft.com/office/drawing/2014/main" id="{0C36378C-B855-41E0-91EF-D573AE6EFB13}"/>
              </a:ext>
            </a:extLst>
          </p:cNvPr>
          <p:cNvPicPr>
            <a:picLocks noChangeAspect="1"/>
          </p:cNvPicPr>
          <p:nvPr/>
        </p:nvPicPr>
        <p:blipFill>
          <a:blip r:embed="rId3"/>
          <a:stretch>
            <a:fillRect/>
          </a:stretch>
        </p:blipFill>
        <p:spPr>
          <a:xfrm>
            <a:off x="3767825" y="2739344"/>
            <a:ext cx="4387732" cy="1429431"/>
          </a:xfrm>
          <a:prstGeom prst="rect">
            <a:avLst/>
          </a:prstGeom>
        </p:spPr>
      </p:pic>
      <p:sp>
        <p:nvSpPr>
          <p:cNvPr id="2" name="Textfeld 1">
            <a:extLst>
              <a:ext uri="{FF2B5EF4-FFF2-40B4-BE49-F238E27FC236}">
                <a16:creationId xmlns:a16="http://schemas.microsoft.com/office/drawing/2014/main" id="{F847AD2F-1BE4-4C79-9A3B-CD73D009327A}"/>
              </a:ext>
            </a:extLst>
          </p:cNvPr>
          <p:cNvSpPr txBox="1"/>
          <p:nvPr/>
        </p:nvSpPr>
        <p:spPr>
          <a:xfrm rot="20627626">
            <a:off x="2423803" y="2086162"/>
            <a:ext cx="6576948" cy="2308324"/>
          </a:xfrm>
          <a:prstGeom prst="rect">
            <a:avLst/>
          </a:prstGeom>
          <a:solidFill>
            <a:schemeClr val="bg1"/>
          </a:solidFill>
        </p:spPr>
        <p:txBody>
          <a:bodyPr wrap="square" rtlCol="0">
            <a:spAutoFit/>
          </a:bodyPr>
          <a:lstStyle/>
          <a:p>
            <a:r>
              <a:rPr lang="de-DE" sz="2400" dirty="0"/>
              <a:t>Vielen Dank und viel Erfolg mit der Anwendung!</a:t>
            </a:r>
          </a:p>
          <a:p>
            <a:endParaRPr lang="de-DE" sz="2400" dirty="0"/>
          </a:p>
          <a:p>
            <a:r>
              <a:rPr lang="de-DE" sz="2400" dirty="0"/>
              <a:t>R. Loheit</a:t>
            </a:r>
          </a:p>
          <a:p>
            <a:r>
              <a:rPr lang="de-DE" sz="2400" dirty="0" err="1"/>
              <a:t>mBdB</a:t>
            </a:r>
            <a:r>
              <a:rPr lang="de-DE" sz="2400" dirty="0"/>
              <a:t> für Landsberg/Lech und Starnberg</a:t>
            </a:r>
          </a:p>
          <a:p>
            <a:r>
              <a:rPr lang="de-DE" sz="2400" dirty="0">
                <a:hlinkClick r:id="rId4"/>
              </a:rPr>
              <a:t>www.bdb-ll-sta.de</a:t>
            </a:r>
            <a:endParaRPr lang="de-DE" sz="2400" dirty="0"/>
          </a:p>
          <a:p>
            <a:r>
              <a:rPr lang="de-DE" sz="2400" dirty="0"/>
              <a:t>mail@bdb-ll-sta.de</a:t>
            </a:r>
          </a:p>
        </p:txBody>
      </p:sp>
    </p:spTree>
    <p:extLst>
      <p:ext uri="{BB962C8B-B14F-4D97-AF65-F5344CB8AC3E}">
        <p14:creationId xmlns:p14="http://schemas.microsoft.com/office/powerpoint/2010/main" val="4052714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764EB99-2DD1-48F5-89D2-FADEF01AB7C4}"/>
              </a:ext>
            </a:extLst>
          </p:cNvPr>
          <p:cNvPicPr>
            <a:picLocks noChangeAspect="1"/>
          </p:cNvPicPr>
          <p:nvPr/>
        </p:nvPicPr>
        <p:blipFill>
          <a:blip r:embed="rId2"/>
          <a:stretch>
            <a:fillRect/>
          </a:stretch>
        </p:blipFill>
        <p:spPr>
          <a:xfrm>
            <a:off x="780585" y="0"/>
            <a:ext cx="10125308" cy="6208331"/>
          </a:xfrm>
          <a:prstGeom prst="rect">
            <a:avLst/>
          </a:prstGeom>
        </p:spPr>
      </p:pic>
    </p:spTree>
    <p:extLst>
      <p:ext uri="{BB962C8B-B14F-4D97-AF65-F5344CB8AC3E}">
        <p14:creationId xmlns:p14="http://schemas.microsoft.com/office/powerpoint/2010/main" val="169073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FE55674-5830-49F9-839A-A387D893A28D}"/>
              </a:ext>
            </a:extLst>
          </p:cNvPr>
          <p:cNvPicPr>
            <a:picLocks noChangeAspect="1"/>
          </p:cNvPicPr>
          <p:nvPr/>
        </p:nvPicPr>
        <p:blipFill>
          <a:blip r:embed="rId2"/>
          <a:stretch>
            <a:fillRect/>
          </a:stretch>
        </p:blipFill>
        <p:spPr>
          <a:xfrm>
            <a:off x="160283" y="204460"/>
            <a:ext cx="11871434" cy="5850311"/>
          </a:xfrm>
          <a:prstGeom prst="rect">
            <a:avLst/>
          </a:prstGeom>
        </p:spPr>
      </p:pic>
    </p:spTree>
    <p:extLst>
      <p:ext uri="{BB962C8B-B14F-4D97-AF65-F5344CB8AC3E}">
        <p14:creationId xmlns:p14="http://schemas.microsoft.com/office/powerpoint/2010/main" val="64873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40296F-8F32-4477-90AD-2254EEE5AC9F}"/>
              </a:ext>
            </a:extLst>
          </p:cNvPr>
          <p:cNvPicPr>
            <a:picLocks noChangeAspect="1"/>
          </p:cNvPicPr>
          <p:nvPr/>
        </p:nvPicPr>
        <p:blipFill>
          <a:blip r:embed="rId2"/>
          <a:stretch>
            <a:fillRect/>
          </a:stretch>
        </p:blipFill>
        <p:spPr>
          <a:xfrm>
            <a:off x="2505876" y="2074127"/>
            <a:ext cx="7180248" cy="2168215"/>
          </a:xfrm>
          <a:prstGeom prst="rect">
            <a:avLst/>
          </a:prstGeom>
        </p:spPr>
      </p:pic>
      <p:sp>
        <p:nvSpPr>
          <p:cNvPr id="5" name="Textfeld 4">
            <a:extLst>
              <a:ext uri="{FF2B5EF4-FFF2-40B4-BE49-F238E27FC236}">
                <a16:creationId xmlns:a16="http://schemas.microsoft.com/office/drawing/2014/main" id="{34AF67A2-95E4-4472-B428-FAF488408550}"/>
              </a:ext>
            </a:extLst>
          </p:cNvPr>
          <p:cNvSpPr txBox="1"/>
          <p:nvPr/>
        </p:nvSpPr>
        <p:spPr>
          <a:xfrm rot="20630523">
            <a:off x="9017876" y="4650829"/>
            <a:ext cx="1749973" cy="523220"/>
          </a:xfrm>
          <a:prstGeom prst="rect">
            <a:avLst/>
          </a:prstGeom>
          <a:noFill/>
        </p:spPr>
        <p:txBody>
          <a:bodyPr wrap="square" rtlCol="0">
            <a:spAutoFit/>
          </a:bodyPr>
          <a:lstStyle/>
          <a:p>
            <a:r>
              <a:rPr lang="de-DE" sz="2800" dirty="0">
                <a:solidFill>
                  <a:srgbClr val="FF0000"/>
                </a:solidFill>
              </a:rPr>
              <a:t>FERTIG!</a:t>
            </a:r>
          </a:p>
        </p:txBody>
      </p:sp>
    </p:spTree>
    <p:extLst>
      <p:ext uri="{BB962C8B-B14F-4D97-AF65-F5344CB8AC3E}">
        <p14:creationId xmlns:p14="http://schemas.microsoft.com/office/powerpoint/2010/main" val="114776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F635657B-590D-4928-ABB9-3DE2D4BF1F2F}" vid="{E092D948-0771-4F74-AE87-D9E7B9D93BC1}"/>
    </a:ext>
  </a:extLst>
</a:theme>
</file>

<file path=ppt/theme/theme2.xml><?xml version="1.0" encoding="utf-8"?>
<a:theme xmlns:a="http://schemas.openxmlformats.org/drawingml/2006/main" name="2_Office">
  <a:themeElements>
    <a:clrScheme name="1_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a:majorFont>
        <a:latin typeface="Calibri"/>
        <a:ea typeface="Calibri"/>
        <a:cs typeface="Calibri"/>
      </a:majorFont>
      <a:minorFont>
        <a:latin typeface="Helvetica"/>
        <a:ea typeface="Helvetica"/>
        <a:cs typeface="Helvetica"/>
      </a:minorFont>
    </a:fontScheme>
    <a:fmtScheme name="1_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mBdB Vorlage 2021</Template>
  <TotalTime>0</TotalTime>
  <Words>1334</Words>
  <Application>Microsoft Office PowerPoint</Application>
  <PresentationFormat>Breitbild</PresentationFormat>
  <Paragraphs>209</Paragraphs>
  <Slides>66</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66</vt:i4>
      </vt:variant>
    </vt:vector>
  </HeadingPairs>
  <TitlesOfParts>
    <vt:vector size="73" baseType="lpstr">
      <vt:lpstr>Arial</vt:lpstr>
      <vt:lpstr>Calibri</vt:lpstr>
      <vt:lpstr>Calibri Light</vt:lpstr>
      <vt:lpstr>Helvetica</vt:lpstr>
      <vt:lpstr>Helvetica Neue Medium</vt:lpstr>
      <vt:lpstr>Office</vt:lpstr>
      <vt:lpstr>2_Office</vt:lpstr>
      <vt:lpstr> </vt:lpstr>
      <vt:lpstr>Worum geht es heute?</vt:lpstr>
      <vt:lpstr>Vorbereitung des Raumes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Bedienfelder im Raum</vt:lpstr>
      <vt:lpstr>PowerPoint-Präsentation</vt:lpstr>
      <vt:lpstr>PowerPoint-Präsentation</vt:lpstr>
      <vt:lpstr>PowerPoint-Präsentation</vt:lpstr>
      <vt:lpstr>PowerPoint-Präsentation</vt:lpstr>
      <vt:lpstr>PowerPoint-Präsentation</vt:lpstr>
      <vt:lpstr>PowerPoint-Präsentation</vt:lpstr>
      <vt:lpstr>Nutzen/Einsatz von Abstimmungen </vt:lpstr>
      <vt:lpstr>PowerPoint-Präsentation</vt:lpstr>
      <vt:lpstr>PowerPoint-Präsentation</vt:lpstr>
      <vt:lpstr>PowerPoint-Präsentation</vt:lpstr>
      <vt:lpstr>Bitte dran denken:</vt:lpstr>
      <vt:lpstr>Umgang mit dem Whiteboard</vt:lpstr>
      <vt:lpstr>PowerPoint-Präsentation</vt:lpstr>
      <vt:lpstr>PowerPoint-Präsentation</vt:lpstr>
      <vt:lpstr>PowerPoint-Präsentation</vt:lpstr>
      <vt:lpstr>PowerPoint-Präsentation</vt:lpstr>
      <vt:lpstr>PowerPoint-Präsentation</vt:lpstr>
      <vt:lpstr>PowerPoint-Präsentation</vt:lpstr>
      <vt:lpstr>Umgang mit dem Whiteboard</vt:lpstr>
      <vt:lpstr>PowerPoint-Präsentation</vt:lpstr>
      <vt:lpstr>Gruppenarbeit ermöglichen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iOS-App nutzen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geht sonst noch so?</vt:lpstr>
      <vt:lpstr>Was geht sonst noch so?</vt:lpstr>
      <vt:lpstr>Wo finde ich weitere Informationen?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title>
  <dc:creator>Andre Baum</dc:creator>
  <cp:lastModifiedBy>Andre Baum</cp:lastModifiedBy>
  <cp:revision>35</cp:revision>
  <dcterms:created xsi:type="dcterms:W3CDTF">2021-06-30T15:31:41Z</dcterms:created>
  <dcterms:modified xsi:type="dcterms:W3CDTF">2022-01-13T12:59:33Z</dcterms:modified>
</cp:coreProperties>
</file>