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9" r:id="rId10"/>
    <p:sldId id="268" r:id="rId11"/>
    <p:sldId id="269" r:id="rId12"/>
    <p:sldId id="270" r:id="rId13"/>
    <p:sldId id="271" r:id="rId14"/>
    <p:sldId id="272" r:id="rId15"/>
    <p:sldId id="273" r:id="rId16"/>
    <p:sldId id="280" r:id="rId17"/>
    <p:sldId id="276" r:id="rId18"/>
    <p:sldId id="277" r:id="rId19"/>
    <p:sldId id="278" r:id="rId20"/>
    <p:sldId id="281" r:id="rId21"/>
    <p:sldId id="274" r:id="rId22"/>
    <p:sldId id="275" r:id="rId2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4ED9EE-8F2A-4E06-87A2-36C0DD0993FD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A5ADE8-1FB8-43FD-A675-2B613EE00B6F}" type="datetime1">
              <a:rPr lang="de-DE" smtClean="0"/>
              <a:t>23.01.2022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9C95E-BEF0-4D2E-9127-B9099B238D2A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71757-BB18-44C5-813E-435E78C98126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3FACD6-565C-4118-ACD0-32ACCA9AF940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CBEDB-B1DE-4F8C-AD4A-10AD3F77E1A9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5AE019-BB99-4C3A-AA2C-A36C39CE4DCB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FAFC6-AD0C-4B5B-B8B0-E729C6D4C810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DEF3C-A2B0-4F78-836D-1A1B1DEE5467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354EEBD-0E7F-42E6-BE86-4864547D749E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274EF-79A2-4EAD-98EF-7E5BB5EA068D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DD379EC-906B-4CE5-98C2-3A156331FD9E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hr-sieben-zeit-anzeige-h%C3%A4nde-30609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s://alp.dillingen.de/themenseiten/visavid" TargetMode="External"/><Relationship Id="rId7" Type="http://schemas.openxmlformats.org/officeDocument/2006/relationships/hyperlink" Target="https://pngimg.com/image/7719" TargetMode="External"/><Relationship Id="rId12" Type="http://schemas.openxmlformats.org/officeDocument/2006/relationships/hyperlink" Target="https://pngimg.com/download/8533" TargetMode="External"/><Relationship Id="rId2" Type="http://schemas.openxmlformats.org/officeDocument/2006/relationships/hyperlink" Target="https://www.mebis.bayern.de/infoportal/mebis_support/videokonferenz-anleitung-fuer-lehrkraef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hyperlink" Target="https://alp.dillingen.de/themenseiten/visavid/selbstlernkurse/" TargetMode="External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hyperlink" Target="https://pngimg.com/download/5941" TargetMode="External"/><Relationship Id="rId4" Type="http://schemas.openxmlformats.org/officeDocument/2006/relationships/hyperlink" Target="https://alp.dillingen.de/visavid/esessions" TargetMode="External"/><Relationship Id="rId9" Type="http://schemas.openxmlformats.org/officeDocument/2006/relationships/image" Target="../media/image33.png"/><Relationship Id="rId14" Type="http://schemas.openxmlformats.org/officeDocument/2006/relationships/hyperlink" Target="http://www.tecnomani.com/i-migliori-tablet-android-per-il-gaming-test-prestazioni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atzzeichen-fragezeichen-problematik-1019729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Informationen und Einführung </a:t>
            </a:r>
            <a:r>
              <a:rPr lang="de-DE" dirty="0" err="1"/>
              <a:t>Visavid</a:t>
            </a:r>
            <a:endParaRPr lang="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de-DE" dirty="0" err="1"/>
              <a:t>eSession</a:t>
            </a:r>
            <a:r>
              <a:rPr lang="de-DE" dirty="0"/>
              <a:t> am </a:t>
            </a:r>
            <a:r>
              <a:rPr lang="de-DE" dirty="0" err="1"/>
              <a:t>xx.xx.xxxx</a:t>
            </a:r>
            <a:endParaRPr lang="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D75E5B4-A835-43F9-812B-35AB0721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420" y="5758368"/>
            <a:ext cx="1594886" cy="5582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65136B5-498F-4963-92E8-6E653C8CA01C}"/>
              </a:ext>
            </a:extLst>
          </p:cNvPr>
          <p:cNvSpPr txBox="1"/>
          <p:nvPr/>
        </p:nvSpPr>
        <p:spPr>
          <a:xfrm>
            <a:off x="10263673" y="6379548"/>
            <a:ext cx="184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Michael Köhle, FB Informatik, 2021-2022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145D1E-15CA-4DD2-9FA4-FA481F352414}"/>
              </a:ext>
            </a:extLst>
          </p:cNvPr>
          <p:cNvSpPr txBox="1"/>
          <p:nvPr/>
        </p:nvSpPr>
        <p:spPr>
          <a:xfrm>
            <a:off x="446534" y="5065870"/>
            <a:ext cx="7125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Michael Köhle, L</a:t>
            </a:r>
          </a:p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Grund- und Mittelschule Weil</a:t>
            </a:r>
          </a:p>
          <a:p>
            <a:r>
              <a:rPr lang="de-DE" sz="1600" dirty="0"/>
              <a:t>Fachberatung Informatik im Landkreis Landsberg</a:t>
            </a:r>
          </a:p>
          <a:p>
            <a:r>
              <a:rPr lang="de-DE" sz="1600" dirty="0"/>
              <a:t>Referentennetzwerk digitale Bildung der Grund- und Mittelschulen in Oberbayern</a:t>
            </a:r>
          </a:p>
          <a:p>
            <a:r>
              <a:rPr lang="de-DE" sz="1600" dirty="0" err="1"/>
              <a:t>michael.koehle@weil.schule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4611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1EBD4E-B3E4-4AFD-B9BF-CC9078D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68AEED-D189-484F-8DF8-5C18F4D47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94" y="1505004"/>
            <a:ext cx="10988645" cy="4587886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771E5808-DDFE-4088-9CC0-A35FD8F0790C}"/>
              </a:ext>
            </a:extLst>
          </p:cNvPr>
          <p:cNvSpPr txBox="1">
            <a:spLocks/>
          </p:cNvSpPr>
          <p:nvPr/>
        </p:nvSpPr>
        <p:spPr>
          <a:xfrm>
            <a:off x="728294" y="8820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Konferenzraum einrichten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AC9FFEA-A3BB-4461-A015-C4FC8820235A}"/>
              </a:ext>
            </a:extLst>
          </p:cNvPr>
          <p:cNvSpPr/>
          <p:nvPr/>
        </p:nvSpPr>
        <p:spPr>
          <a:xfrm>
            <a:off x="6923274" y="4811852"/>
            <a:ext cx="5097421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 – Einstellungen</a:t>
            </a:r>
            <a:b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TN einladen</a:t>
            </a:r>
          </a:p>
        </p:txBody>
      </p:sp>
    </p:spTree>
    <p:extLst>
      <p:ext uri="{BB962C8B-B14F-4D97-AF65-F5344CB8AC3E}">
        <p14:creationId xmlns:p14="http://schemas.microsoft.com/office/powerpoint/2010/main" val="10176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DE6493-E0D8-4730-A487-ED61DD5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57F6CD-88C2-4799-BFE8-01EB2D1E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46"/>
            <a:ext cx="12192000" cy="69140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D07A14-34DE-4EA5-9864-F6B20401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046" y="1807059"/>
            <a:ext cx="3092237" cy="3243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7F15C4E-6BF2-4295-BF14-D51E3CE5A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44" y="1647339"/>
            <a:ext cx="6795170" cy="3563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87A0D76-6899-4C88-89C9-6535AC93743F}"/>
              </a:ext>
            </a:extLst>
          </p:cNvPr>
          <p:cNvSpPr/>
          <p:nvPr/>
        </p:nvSpPr>
        <p:spPr>
          <a:xfrm flipV="1">
            <a:off x="3506598" y="2214693"/>
            <a:ext cx="889233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31EBD72-88CD-418F-A4D6-BF3683ED39D3}"/>
              </a:ext>
            </a:extLst>
          </p:cNvPr>
          <p:cNvSpPr/>
          <p:nvPr/>
        </p:nvSpPr>
        <p:spPr>
          <a:xfrm>
            <a:off x="150335" y="3604390"/>
            <a:ext cx="5097421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 – Einstellungen</a:t>
            </a:r>
            <a:b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TN einladen</a:t>
            </a:r>
          </a:p>
        </p:txBody>
      </p:sp>
    </p:spTree>
    <p:extLst>
      <p:ext uri="{BB962C8B-B14F-4D97-AF65-F5344CB8AC3E}">
        <p14:creationId xmlns:p14="http://schemas.microsoft.com/office/powerpoint/2010/main" val="19700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DE6493-E0D8-4730-A487-ED61DD5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C75B4C-E9B6-4F0B-B019-999C8565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3" y="1291924"/>
            <a:ext cx="9306149" cy="5230174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4826D026-F4C5-4EBE-8869-269FEF44DBE9}"/>
              </a:ext>
            </a:extLst>
          </p:cNvPr>
          <p:cNvSpPr txBox="1">
            <a:spLocks/>
          </p:cNvSpPr>
          <p:nvPr/>
        </p:nvSpPr>
        <p:spPr>
          <a:xfrm>
            <a:off x="575894" y="729658"/>
            <a:ext cx="11029616" cy="988332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Konferenzraum einrichten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B840BA2-D1CE-4A23-AC5F-46BC6C709C99}"/>
              </a:ext>
            </a:extLst>
          </p:cNvPr>
          <p:cNvSpPr/>
          <p:nvPr/>
        </p:nvSpPr>
        <p:spPr>
          <a:xfrm>
            <a:off x="224763" y="5209019"/>
            <a:ext cx="5097421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 – Einstellungen</a:t>
            </a:r>
            <a:b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TN einladen</a:t>
            </a:r>
          </a:p>
        </p:txBody>
      </p:sp>
    </p:spTree>
    <p:extLst>
      <p:ext uri="{BB962C8B-B14F-4D97-AF65-F5344CB8AC3E}">
        <p14:creationId xmlns:p14="http://schemas.microsoft.com/office/powerpoint/2010/main" val="3872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DA7AE6-6066-4AA8-9822-98659C0E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972175F-A102-42C7-A30D-14F46E6E80F3}"/>
              </a:ext>
            </a:extLst>
          </p:cNvPr>
          <p:cNvSpPr txBox="1">
            <a:spLocks/>
          </p:cNvSpPr>
          <p:nvPr/>
        </p:nvSpPr>
        <p:spPr>
          <a:xfrm>
            <a:off x="575894" y="729658"/>
            <a:ext cx="11029616" cy="988332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Konferenzraum einrichten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DE7715-601B-41EF-8B3F-6AED5989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56" y="1282580"/>
            <a:ext cx="9910194" cy="55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5D7F27F-8A96-439C-822F-90E29686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Funktionen während der Konferenz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3F0BE-1513-4140-9201-53B9A912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DEF3C-A2B0-4F78-836D-1A1B1DEE546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9E1208-5F09-444F-9000-403B7725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5" y="1364587"/>
            <a:ext cx="8986525" cy="51948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F21234-F0C3-4D2B-A691-5E7E65B9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07" y="-13057"/>
            <a:ext cx="2837793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4C8DC56-E13A-4201-944B-D0F5E3CA6194}"/>
              </a:ext>
            </a:extLst>
          </p:cNvPr>
          <p:cNvSpPr/>
          <p:nvPr/>
        </p:nvSpPr>
        <p:spPr>
          <a:xfrm>
            <a:off x="5947794" y="2994870"/>
            <a:ext cx="2844799" cy="189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Eigene Webcam</a:t>
            </a:r>
          </a:p>
        </p:txBody>
      </p:sp>
    </p:spTree>
    <p:extLst>
      <p:ext uri="{BB962C8B-B14F-4D97-AF65-F5344CB8AC3E}">
        <p14:creationId xmlns:p14="http://schemas.microsoft.com/office/powerpoint/2010/main" val="29208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1F17E2-55B8-4FE3-BBC4-C9BC02B3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438C23-3B60-46C4-93E1-230F42E3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352" y="596660"/>
            <a:ext cx="2572505" cy="22932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EA4A46-CCE9-4B57-9AD0-E4FD0FAE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679"/>
            <a:ext cx="12192000" cy="5373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CC259F-31C5-4258-B9DB-FED1E1885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323" y="596660"/>
            <a:ext cx="3540708" cy="22932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DDAEE84-4458-42A2-88C4-29E7B619F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902" y="596660"/>
            <a:ext cx="2777793" cy="29862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836858-AC19-4A1A-B9FA-BA52B85E8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23" y="596659"/>
            <a:ext cx="5383479" cy="38234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080CC6-9EFD-4BD0-B4FB-917FBA5B9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47" y="3594989"/>
            <a:ext cx="2829320" cy="2619741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A228B51-847C-44B0-AB44-26CD51C30F6F}"/>
              </a:ext>
            </a:extLst>
          </p:cNvPr>
          <p:cNvCxnSpPr>
            <a:endCxn id="4" idx="2"/>
          </p:cNvCxnSpPr>
          <p:nvPr/>
        </p:nvCxnSpPr>
        <p:spPr>
          <a:xfrm flipV="1">
            <a:off x="8388220" y="2889865"/>
            <a:ext cx="2443385" cy="34038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C671F2A-23FF-4682-8444-432DCACCE1D0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601257" y="2889865"/>
            <a:ext cx="2079420" cy="33714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C67DC72-0380-4EA0-AB1B-921A1F083051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3431799" y="3582955"/>
            <a:ext cx="1046918" cy="2691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F6934-01E5-43E5-AAD1-8A483779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Schüler*innen sollen ihren Bildschirm teilen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6530F-AFB7-45E2-B946-F1C0ED4F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TN muss zum Moderator ernannt werden!</a:t>
            </a:r>
          </a:p>
          <a:p>
            <a:r>
              <a:rPr lang="de-DE" dirty="0"/>
              <a:t>TN braucht den Dozentenstatus!</a:t>
            </a:r>
          </a:p>
          <a:p>
            <a:r>
              <a:rPr lang="de-DE" dirty="0"/>
              <a:t>TN braucht erlaubte Bildschirmfreigabe!</a:t>
            </a:r>
          </a:p>
          <a:p>
            <a:r>
              <a:rPr lang="de-DE" dirty="0"/>
              <a:t>Im Anschluss: Sich selbst wieder zum Dozenten ernennen!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CA0DD1-9B94-495F-B202-CF9C7888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1ACF10-E2AA-41C0-B5A1-BB1F3971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126" y="2118138"/>
            <a:ext cx="3315163" cy="3057952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036638D-AFF6-4DBD-BD63-08C0FC7C7E0D}"/>
              </a:ext>
            </a:extLst>
          </p:cNvPr>
          <p:cNvSpPr/>
          <p:nvPr/>
        </p:nvSpPr>
        <p:spPr>
          <a:xfrm>
            <a:off x="6937694" y="3090381"/>
            <a:ext cx="923431" cy="31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D466B11-3668-4478-819C-84542437A8E4}"/>
              </a:ext>
            </a:extLst>
          </p:cNvPr>
          <p:cNvSpPr/>
          <p:nvPr/>
        </p:nvSpPr>
        <p:spPr>
          <a:xfrm>
            <a:off x="6937693" y="4532865"/>
            <a:ext cx="923431" cy="31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C3034A0F-B33F-4A2C-91AA-86972E45121E}"/>
              </a:ext>
            </a:extLst>
          </p:cNvPr>
          <p:cNvSpPr/>
          <p:nvPr/>
        </p:nvSpPr>
        <p:spPr>
          <a:xfrm>
            <a:off x="6937693" y="4852609"/>
            <a:ext cx="923431" cy="31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0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F33DE-0431-46DD-91FF-CFC0980A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Funktion: Gruppenräume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78A4D15-FEE7-42B5-B974-1FEBDD3A0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99" y="2124415"/>
            <a:ext cx="3296110" cy="318179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134CEB-B64B-45D0-95CA-7069D14A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01793D-FF29-4086-B262-76BCE4F2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734" y="2350412"/>
            <a:ext cx="3305636" cy="22767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3D547D-2A25-4533-914A-A5189908A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15" y="5539747"/>
            <a:ext cx="5344271" cy="752580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05673CD3-86F8-4B33-9E83-654991B0D013}"/>
              </a:ext>
            </a:extLst>
          </p:cNvPr>
          <p:cNvSpPr/>
          <p:nvPr/>
        </p:nvSpPr>
        <p:spPr>
          <a:xfrm>
            <a:off x="3935742" y="3954606"/>
            <a:ext cx="3135992" cy="752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BE518F9D-FD03-4985-A9F3-6F16281F270C}"/>
              </a:ext>
            </a:extLst>
          </p:cNvPr>
          <p:cNvSpPr/>
          <p:nvPr/>
        </p:nvSpPr>
        <p:spPr>
          <a:xfrm rot="5400000">
            <a:off x="7630974" y="4710451"/>
            <a:ext cx="914458" cy="752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6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3385B-A8ED-4249-8FFB-4592085C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Konfiguration Gruppenräume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F2978F-D164-4DBF-920F-B4572A8E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DEF3C-A2B0-4F78-836D-1A1B1DEE546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07866B-FEB8-40D0-AA21-279B1BFB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42" y="6128342"/>
            <a:ext cx="5344271" cy="7525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457CE5-AD26-40E1-BA50-A863EA2A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52" y="1968716"/>
            <a:ext cx="5553850" cy="406774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037356E-807A-45B9-9112-DDF893E81844}"/>
              </a:ext>
            </a:extLst>
          </p:cNvPr>
          <p:cNvSpPr/>
          <p:nvPr/>
        </p:nvSpPr>
        <p:spPr>
          <a:xfrm>
            <a:off x="8467674" y="1868659"/>
            <a:ext cx="3137836" cy="42678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Zwei Möglichkeiten: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Sie nutzen die Möglichkeit, die für Sie passend erscheint!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Wir Lehrkräfte planen und gestalten!</a:t>
            </a:r>
          </a:p>
        </p:txBody>
      </p:sp>
    </p:spTree>
    <p:extLst>
      <p:ext uri="{BB962C8B-B14F-4D97-AF65-F5344CB8AC3E}">
        <p14:creationId xmlns:p14="http://schemas.microsoft.com/office/powerpoint/2010/main" val="33716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310E7-2F8C-446D-A557-B4149168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932718-9E24-48CD-B185-83491FE6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05"/>
            <a:ext cx="12192000" cy="6019390"/>
          </a:xfrm>
          <a:prstGeom prst="rect">
            <a:avLst/>
          </a:prstGeom>
        </p:spPr>
      </p:pic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347A55C5-FD05-4C13-B688-FE40D6200D6A}"/>
              </a:ext>
            </a:extLst>
          </p:cNvPr>
          <p:cNvSpPr/>
          <p:nvPr/>
        </p:nvSpPr>
        <p:spPr>
          <a:xfrm>
            <a:off x="519764" y="3080083"/>
            <a:ext cx="866274" cy="1482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E3703F29-98EB-4FB1-B1D4-5847E68EDAC2}"/>
              </a:ext>
            </a:extLst>
          </p:cNvPr>
          <p:cNvSpPr/>
          <p:nvPr/>
        </p:nvSpPr>
        <p:spPr>
          <a:xfrm>
            <a:off x="5061284" y="1865696"/>
            <a:ext cx="866274" cy="1482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oben 6">
            <a:extLst>
              <a:ext uri="{FF2B5EF4-FFF2-40B4-BE49-F238E27FC236}">
                <a16:creationId xmlns:a16="http://schemas.microsoft.com/office/drawing/2014/main" id="{54FCBAD9-7A66-4E6A-85E1-2013FEC0D6D5}"/>
              </a:ext>
            </a:extLst>
          </p:cNvPr>
          <p:cNvSpPr/>
          <p:nvPr/>
        </p:nvSpPr>
        <p:spPr>
          <a:xfrm>
            <a:off x="6447322" y="1865696"/>
            <a:ext cx="866274" cy="2946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F65164F-D986-40F3-B063-10CB47EFF773}"/>
              </a:ext>
            </a:extLst>
          </p:cNvPr>
          <p:cNvSpPr/>
          <p:nvPr/>
        </p:nvSpPr>
        <p:spPr>
          <a:xfrm>
            <a:off x="0" y="4588039"/>
            <a:ext cx="2079057" cy="10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TN sind grundsätzlich verfügbar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BC0387B-EDC0-4538-AD46-9FDD7BD8E4F9}"/>
              </a:ext>
            </a:extLst>
          </p:cNvPr>
          <p:cNvSpPr/>
          <p:nvPr/>
        </p:nvSpPr>
        <p:spPr>
          <a:xfrm>
            <a:off x="4454892" y="3343668"/>
            <a:ext cx="2079057" cy="10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Zuordnung pro Gruppenraum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96893A-7E51-465C-95DE-3E274534A1D0}"/>
              </a:ext>
            </a:extLst>
          </p:cNvPr>
          <p:cNvSpPr/>
          <p:nvPr/>
        </p:nvSpPr>
        <p:spPr>
          <a:xfrm>
            <a:off x="5927558" y="4817442"/>
            <a:ext cx="2079057" cy="10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Individuelle Dateizuordnung</a:t>
            </a:r>
          </a:p>
          <a:p>
            <a:pPr algn="ctr"/>
            <a:r>
              <a:rPr lang="de-DE" dirty="0"/>
              <a:t>für GAs</a:t>
            </a:r>
          </a:p>
        </p:txBody>
      </p:sp>
    </p:spTree>
    <p:extLst>
      <p:ext uri="{BB962C8B-B14F-4D97-AF65-F5344CB8AC3E}">
        <p14:creationId xmlns:p14="http://schemas.microsoft.com/office/powerpoint/2010/main" val="5949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A967B-CFDE-42A4-90DC-9DCC0AB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erfahren Sie in den nächsten 45-60 Minuten?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C95325-A9C1-449B-B2CC-3D98CDBC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Rechtliche Rahmenbedingungen</a:t>
            </a:r>
          </a:p>
          <a:p>
            <a:r>
              <a:rPr lang="de-DE" dirty="0"/>
              <a:t>Nutzungsmöglichkeiten/ Funktionen</a:t>
            </a:r>
          </a:p>
          <a:p>
            <a:r>
              <a:rPr lang="de-DE" dirty="0"/>
              <a:t>weitere Fortbildungsangebote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E6019E-DD88-486C-A5D4-FE8D7330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74D429-02D3-41D8-8ED5-E33247FB9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5839" y="2734076"/>
            <a:ext cx="2855973" cy="28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BC421-BA20-4719-9611-C8DE6594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 der Konferenz: Teilnehmerlisten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E9BBAC-5242-471C-81B6-85BB12C1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/>
              <a:t>TB – Liste downloaden -&gt; xlsx - Format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2A5FF-67C2-4352-BE35-50152A16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45F36-2F5E-403E-AACB-445B1462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91" y="2920069"/>
            <a:ext cx="3296110" cy="31151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C364AD-5676-4158-95EC-01FBC50F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143" y="2116680"/>
            <a:ext cx="4163006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5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A0F25-0D5E-4E4C-BC52-52A2A60A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Fortbildungsangebote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3F16A9-F6E8-4E01-920F-0CE571B1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/>
              <a:t>MEBIS – Tutorial: </a:t>
            </a:r>
            <a:r>
              <a:rPr lang="de-DE" dirty="0">
                <a:hlinkClick r:id="rId2"/>
              </a:rPr>
              <a:t>Videokonferenz | Anleitung für Lehrkräfte - </a:t>
            </a:r>
            <a:r>
              <a:rPr lang="de-DE" dirty="0" err="1">
                <a:hlinkClick r:id="rId2"/>
              </a:rPr>
              <a:t>mebis</a:t>
            </a:r>
            <a:r>
              <a:rPr lang="de-DE" dirty="0">
                <a:hlinkClick r:id="rId2"/>
              </a:rPr>
              <a:t> | Infoportal (bayern.de)</a:t>
            </a:r>
            <a:endParaRPr lang="de-DE" dirty="0"/>
          </a:p>
          <a:p>
            <a:r>
              <a:rPr lang="de-DE" dirty="0"/>
              <a:t>ALP Dillingen Themenseite: </a:t>
            </a:r>
            <a:r>
              <a:rPr lang="de-DE" dirty="0">
                <a:hlinkClick r:id="rId3"/>
              </a:rPr>
              <a:t>ALP Dillingen: </a:t>
            </a:r>
            <a:r>
              <a:rPr lang="de-DE" dirty="0" err="1">
                <a:hlinkClick r:id="rId3"/>
              </a:rPr>
              <a:t>visavid</a:t>
            </a:r>
            <a:endParaRPr lang="de-DE" dirty="0"/>
          </a:p>
          <a:p>
            <a:r>
              <a:rPr lang="de-DE" dirty="0"/>
              <a:t>ALP Dillingen </a:t>
            </a:r>
            <a:r>
              <a:rPr lang="de-DE" dirty="0" err="1"/>
              <a:t>eSessions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ALP Dillingen: </a:t>
            </a:r>
            <a:r>
              <a:rPr lang="de-DE" dirty="0" err="1">
                <a:hlinkClick r:id="rId4"/>
              </a:rPr>
              <a:t>eSession</a:t>
            </a:r>
            <a:endParaRPr lang="de-DE" dirty="0"/>
          </a:p>
          <a:p>
            <a:r>
              <a:rPr lang="de-DE" dirty="0"/>
              <a:t>ALP Dillingen Selbstlernkurse: </a:t>
            </a:r>
            <a:r>
              <a:rPr lang="de-DE" dirty="0">
                <a:hlinkClick r:id="rId5"/>
              </a:rPr>
              <a:t>ALP Dillingen: Selbstlernkurse</a:t>
            </a:r>
            <a:endParaRPr lang="de-DE" dirty="0"/>
          </a:p>
          <a:p>
            <a:r>
              <a:rPr lang="de-DE" dirty="0"/>
              <a:t>Tipp: Zusätzlich viel selber ausprobieren!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ED6A3-0575-41DB-AADC-BA4A64E1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1D41CA-F6B4-4584-B37F-736EC154B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14972" y="4547679"/>
            <a:ext cx="1308682" cy="13086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F9E7710-07B4-4098-80DF-F51E55CACC8A}"/>
              </a:ext>
            </a:extLst>
          </p:cNvPr>
          <p:cNvSpPr txBox="1"/>
          <p:nvPr/>
        </p:nvSpPr>
        <p:spPr>
          <a:xfrm>
            <a:off x="1176553" y="5871464"/>
            <a:ext cx="158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"</a:t>
            </a:r>
            <a:r>
              <a:rPr lang="de-DE" sz="700" dirty="0">
                <a:hlinkClick r:id="rId7" tooltip="https://pngimg.com/image/7719"/>
              </a:rPr>
              <a:t>Dieses Foto</a:t>
            </a:r>
            <a:r>
              <a:rPr lang="de-DE" sz="700" dirty="0"/>
              <a:t>" von Unbekannter Autor ist lizenziert gemäß </a:t>
            </a:r>
            <a:r>
              <a:rPr lang="de-DE" sz="700" dirty="0">
                <a:hlinkClick r:id="rId8" tooltip="https://creativecommons.org/licenses/by-nc/3.0/"/>
              </a:rPr>
              <a:t>CC BY-NC</a:t>
            </a:r>
            <a:endParaRPr lang="de-DE" sz="7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273339-BDD1-41C9-88F0-81598DD500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280170" y="4563875"/>
            <a:ext cx="800059" cy="6078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A3CEBD7-1130-4B23-9014-02545CFF974F}"/>
              </a:ext>
            </a:extLst>
          </p:cNvPr>
          <p:cNvSpPr txBox="1"/>
          <p:nvPr/>
        </p:nvSpPr>
        <p:spPr>
          <a:xfrm>
            <a:off x="4184600" y="5188236"/>
            <a:ext cx="1233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"</a:t>
            </a:r>
            <a:r>
              <a:rPr lang="de-DE" sz="700" dirty="0">
                <a:hlinkClick r:id="rId10" tooltip="https://pngimg.com/download/5941"/>
              </a:rPr>
              <a:t>Dieses Foto</a:t>
            </a:r>
            <a:r>
              <a:rPr lang="de-DE" sz="700" dirty="0"/>
              <a:t>" von Unbekannter Autor ist lizenziert gemäß </a:t>
            </a:r>
            <a:r>
              <a:rPr lang="de-DE" sz="700" dirty="0">
                <a:hlinkClick r:id="rId8" tooltip="https://creativecommons.org/licenses/by-nc/3.0/"/>
              </a:rPr>
              <a:t>CC BY-NC</a:t>
            </a:r>
            <a:endParaRPr lang="de-DE" sz="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BA35C6-C2E5-4BAB-ABF5-23FA499149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331042" y="3851251"/>
            <a:ext cx="1109860" cy="69642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CCF475-266A-4E4E-849E-9400BC0FE9C6}"/>
              </a:ext>
            </a:extLst>
          </p:cNvPr>
          <p:cNvSpPr txBox="1"/>
          <p:nvPr/>
        </p:nvSpPr>
        <p:spPr>
          <a:xfrm>
            <a:off x="8210801" y="4563875"/>
            <a:ext cx="1308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"</a:t>
            </a:r>
            <a:r>
              <a:rPr lang="de-DE" sz="700" dirty="0">
                <a:hlinkClick r:id="rId12" tooltip="https://pngimg.com/download/8533"/>
              </a:rPr>
              <a:t>Dieses Foto</a:t>
            </a:r>
            <a:r>
              <a:rPr lang="de-DE" sz="700" dirty="0"/>
              <a:t>" von Unbekannter Autor ist lizenziert gemäß </a:t>
            </a:r>
            <a:r>
              <a:rPr lang="de-DE" sz="700" dirty="0">
                <a:hlinkClick r:id="rId8" tooltip="https://creativecommons.org/licenses/by-nc/3.0/"/>
              </a:rPr>
              <a:t>CC BY-NC</a:t>
            </a:r>
            <a:endParaRPr lang="de-DE" sz="7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57BAE5A-A98F-4BB3-B208-B0CA329A0A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453721" y="5250315"/>
            <a:ext cx="947357" cy="64175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81180A-534C-4E24-8577-826B4EDC8A51}"/>
              </a:ext>
            </a:extLst>
          </p:cNvPr>
          <p:cNvSpPr txBox="1"/>
          <p:nvPr/>
        </p:nvSpPr>
        <p:spPr>
          <a:xfrm>
            <a:off x="6417133" y="5900694"/>
            <a:ext cx="128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"</a:t>
            </a:r>
            <a:r>
              <a:rPr lang="de-DE" sz="700" dirty="0">
                <a:hlinkClick r:id="rId14" tooltip="http://www.tecnomani.com/i-migliori-tablet-android-per-il-gaming-test-prestazioni/"/>
              </a:rPr>
              <a:t>Dieses Foto</a:t>
            </a:r>
            <a:r>
              <a:rPr lang="de-DE" sz="700" dirty="0"/>
              <a:t>" von Unbekannter Autor ist lizenziert gemäß </a:t>
            </a:r>
            <a:r>
              <a:rPr lang="de-DE" sz="700" dirty="0">
                <a:hlinkClick r:id="rId15" tooltip="https://creativecommons.org/licenses/by-nc-nd/3.0/"/>
              </a:rPr>
              <a:t>CC BY-NC-ND</a:t>
            </a:r>
            <a:endParaRPr lang="de-DE" sz="7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0F080B7-0836-469F-B5D1-7A557F596BF9}"/>
              </a:ext>
            </a:extLst>
          </p:cNvPr>
          <p:cNvSpPr/>
          <p:nvPr/>
        </p:nvSpPr>
        <p:spPr>
          <a:xfrm>
            <a:off x="1088468" y="6256191"/>
            <a:ext cx="1673605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Moderator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107888E-822B-43EE-845D-80F9675DF2D7}"/>
              </a:ext>
            </a:extLst>
          </p:cNvPr>
          <p:cNvSpPr/>
          <p:nvPr/>
        </p:nvSpPr>
        <p:spPr>
          <a:xfrm>
            <a:off x="3964388" y="5669509"/>
            <a:ext cx="167360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Teilnehmer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AD7A3B5-D086-41FC-802A-B508272BC9CC}"/>
              </a:ext>
            </a:extLst>
          </p:cNvPr>
          <p:cNvSpPr/>
          <p:nvPr/>
        </p:nvSpPr>
        <p:spPr>
          <a:xfrm>
            <a:off x="6087165" y="6422489"/>
            <a:ext cx="167360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Teilnehmer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94E1CA4-8234-4069-8E7C-CCB4D6129368}"/>
              </a:ext>
            </a:extLst>
          </p:cNvPr>
          <p:cNvSpPr/>
          <p:nvPr/>
        </p:nvSpPr>
        <p:spPr>
          <a:xfrm>
            <a:off x="8028339" y="4994376"/>
            <a:ext cx="167360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Teilnehmer</a:t>
            </a:r>
          </a:p>
        </p:txBody>
      </p:sp>
    </p:spTree>
    <p:extLst>
      <p:ext uri="{BB962C8B-B14F-4D97-AF65-F5344CB8AC3E}">
        <p14:creationId xmlns:p14="http://schemas.microsoft.com/office/powerpoint/2010/main" val="32208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0" grpId="0"/>
      <p:bldP spid="13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2B814-3050-4B0E-A25F-C9D5FC6E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1C8385-56A2-4A8A-A010-574354B95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TN – Bescheinigung und die Präsentation als PDF - Datei erhalten Sie per E-Mail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EF1D3D-A486-4161-8988-E8FB05FD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6CBEDB-B1DE-4F8C-AD4A-10AD3F77E1A9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B6E3CF-EACB-4EB5-B980-0039E8E3D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7523" y="529847"/>
            <a:ext cx="3506598" cy="350659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2D3708A-D661-439C-B325-2BD3DB56B963}"/>
              </a:ext>
            </a:extLst>
          </p:cNvPr>
          <p:cNvSpPr/>
          <p:nvPr/>
        </p:nvSpPr>
        <p:spPr>
          <a:xfrm rot="1502770">
            <a:off x="5554882" y="1516787"/>
            <a:ext cx="6014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Vielen Dank </a:t>
            </a:r>
          </a:p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für Ihre Aufmerksamkeit!</a:t>
            </a:r>
            <a:endParaRPr lang="de-DE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F570C-DB3A-4D58-A98F-3230EC7E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 Rahmenbedingungen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7D655B-1736-4C8E-B523-5BBAB0B10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Videokonferenzsystem </a:t>
            </a:r>
            <a:r>
              <a:rPr lang="de-DE" sz="1800" b="1" i="1" dirty="0" err="1"/>
              <a:t>Visavid</a:t>
            </a:r>
            <a:r>
              <a:rPr lang="de-DE" sz="1800" i="1" dirty="0"/>
              <a:t> der </a:t>
            </a:r>
            <a:r>
              <a:rPr lang="de-DE" sz="1800" dirty="0" err="1"/>
              <a:t>Auctores</a:t>
            </a:r>
            <a:r>
              <a:rPr lang="de-DE" sz="1800" dirty="0"/>
              <a:t> GmbH steht </a:t>
            </a:r>
            <a:r>
              <a:rPr lang="de-DE" sz="1800" b="1" dirty="0"/>
              <a:t>ab dem 28. April 2021 allen bayerischen Schulen dauerhaft</a:t>
            </a:r>
            <a:r>
              <a:rPr lang="de-DE" sz="1800" dirty="0"/>
              <a:t> zur Verfügung. </a:t>
            </a:r>
          </a:p>
          <a:p>
            <a:r>
              <a:rPr lang="de-DE" sz="1800" dirty="0"/>
              <a:t>Als Teilangebot der </a:t>
            </a:r>
            <a:r>
              <a:rPr lang="de-DE" sz="1800" i="1" dirty="0" err="1"/>
              <a:t>BayernCloud</a:t>
            </a:r>
            <a:r>
              <a:rPr lang="de-DE" sz="1800" i="1" dirty="0"/>
              <a:t> Schule</a:t>
            </a:r>
            <a:r>
              <a:rPr lang="de-DE" sz="1800" dirty="0"/>
              <a:t> im </a:t>
            </a:r>
            <a:r>
              <a:rPr lang="de-DE" sz="1800" dirty="0">
                <a:solidFill>
                  <a:srgbClr val="7030A0"/>
                </a:solidFill>
              </a:rPr>
              <a:t>2. Halbjahr 2021/22 voraussichtlich in MEBIS eingebunden</a:t>
            </a:r>
            <a:r>
              <a:rPr lang="de-DE" sz="1800" dirty="0"/>
              <a:t>. Stand 15.11.2021</a:t>
            </a:r>
          </a:p>
          <a:p>
            <a:r>
              <a:rPr lang="de-DE" sz="1800" dirty="0"/>
              <a:t>Informationen zum Datenschutz/ Nutzungsbedingungen über OWA (Schulleitung!)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D6B60-4BEF-4DCC-BB81-3B1D2668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C5AD1-7176-46F3-AB22-DD07ABD8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und Stärken von </a:t>
            </a:r>
            <a:r>
              <a:rPr lang="de-DE" dirty="0" err="1"/>
              <a:t>Visavid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980C11-29F6-429F-81BC-E6144156E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Browserbasierte Nutzung -&gt; Jedes Endgerät eignet sich dafür!</a:t>
            </a:r>
          </a:p>
          <a:p>
            <a:r>
              <a:rPr lang="de-DE" dirty="0"/>
              <a:t>Teilnahme durch einen Link (Moderator/Teilnehmer)</a:t>
            </a:r>
          </a:p>
          <a:p>
            <a:pPr lvl="1"/>
            <a:r>
              <a:rPr lang="de-DE" dirty="0"/>
              <a:t>Teamteaching möglich</a:t>
            </a:r>
          </a:p>
          <a:p>
            <a:pPr lvl="1"/>
            <a:r>
              <a:rPr lang="de-DE" dirty="0"/>
              <a:t>Mehrere Referenten mit gleichen Rechten</a:t>
            </a:r>
          </a:p>
          <a:p>
            <a:r>
              <a:rPr lang="de-DE" dirty="0"/>
              <a:t>DSGVO und </a:t>
            </a:r>
            <a:r>
              <a:rPr lang="de-DE" dirty="0" err="1"/>
              <a:t>BaySchO</a:t>
            </a:r>
            <a:r>
              <a:rPr lang="de-DE" dirty="0"/>
              <a:t> - konform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6F474-3CEB-4B73-93FB-442C1F6B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3E6DF2-0E97-4B0B-908B-5AE48470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853" y="2771826"/>
            <a:ext cx="4281206" cy="27725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99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2B178-C0E2-42B2-BC81-E47DE424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Nutzungsmöglichkeiten/ Funktionen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F8D2B-AA00-4761-8FE2-6493223D5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err="1"/>
              <a:t>Screensharing</a:t>
            </a:r>
            <a:r>
              <a:rPr lang="de-DE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Freigabemöglichkeit von zwei Webcams </a:t>
            </a:r>
          </a:p>
          <a:p>
            <a:pPr marL="495450" lvl="1" indent="-171450">
              <a:buFont typeface="Arial" panose="020B0604020202020204" pitchFamily="34" charset="0"/>
              <a:buChar char="•"/>
            </a:pPr>
            <a:r>
              <a:rPr lang="de-DE" sz="1300" dirty="0"/>
              <a:t>Webcam Lehrer*in </a:t>
            </a:r>
          </a:p>
          <a:p>
            <a:pPr marL="495450" lvl="1" indent="-171450">
              <a:buFont typeface="Arial" panose="020B0604020202020204" pitchFamily="34" charset="0"/>
              <a:buChar char="•"/>
            </a:pPr>
            <a:r>
              <a:rPr lang="de-DE" sz="1300" dirty="0"/>
              <a:t>Dokumentenkamera</a:t>
            </a:r>
            <a:endParaRPr lang="de-DE" sz="11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Abstimmungstool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Neu: Gruppenräume, TN-Listen – Download, iOS – App (nur für TN!!!)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Upload und Freigabe von Dateien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Formate</a:t>
            </a:r>
          </a:p>
          <a:p>
            <a:pPr marL="495450" lvl="1" indent="-171450">
              <a:buFont typeface="Arial" panose="020B0604020202020204" pitchFamily="34" charset="0"/>
              <a:buChar char="•"/>
            </a:pPr>
            <a:r>
              <a:rPr lang="de-DE" sz="1300" dirty="0">
                <a:sym typeface="Wingdings" panose="05000000000000000000" pitchFamily="2" charset="2"/>
              </a:rPr>
              <a:t>Konferenz</a:t>
            </a:r>
          </a:p>
          <a:p>
            <a:pPr marL="495450" lvl="1" indent="-171450">
              <a:buFont typeface="Arial" panose="020B0604020202020204" pitchFamily="34" charset="0"/>
              <a:buChar char="•"/>
            </a:pPr>
            <a:r>
              <a:rPr lang="de-DE" sz="1300" dirty="0">
                <a:sym typeface="Wingdings" panose="05000000000000000000" pitchFamily="2" charset="2"/>
              </a:rPr>
              <a:t>Onlinevortrag</a:t>
            </a:r>
            <a:br>
              <a:rPr lang="de-DE" sz="1300" dirty="0">
                <a:sym typeface="Wingdings" panose="05000000000000000000" pitchFamily="2" charset="2"/>
              </a:rPr>
            </a:br>
            <a:endParaRPr lang="de-DE" sz="400" dirty="0"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FFA5A-74B4-42E2-A2C7-9A628CE8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324108-28CF-42C5-AC9A-07C6B46E6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93" b="40103"/>
          <a:stretch/>
        </p:blipFill>
        <p:spPr>
          <a:xfrm>
            <a:off x="2353402" y="4809370"/>
            <a:ext cx="4486901" cy="13902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A52ABD1-6F58-431B-8EF8-B7516208E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0" y="2029653"/>
            <a:ext cx="4666552" cy="310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1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D5F7C-75B6-4158-A046-CD25AEF5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Konferenzraum einrichten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7ADA44-0540-404B-9C79-9E3111D7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B15928-5C50-476C-8C8C-7733C5E4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38" y="1344329"/>
            <a:ext cx="9149317" cy="517776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18E782A-BFA0-4C3B-9387-7D00FDEC993A}"/>
              </a:ext>
            </a:extLst>
          </p:cNvPr>
          <p:cNvSpPr/>
          <p:nvPr/>
        </p:nvSpPr>
        <p:spPr>
          <a:xfrm>
            <a:off x="7814930" y="2003051"/>
            <a:ext cx="2041325" cy="463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6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538321-A882-4791-8238-CE5ECF79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Konferenzraum einrichten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E78FC7-F128-4669-B579-F5BA2BD1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4AFA9B-648B-4B13-B848-2A9F773A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0" y="1313653"/>
            <a:ext cx="9173330" cy="5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D1D581-BEBB-4BB6-8483-854AE8B7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71D44B-9C44-467E-B481-41466CDBD2A7}" type="datetime1">
              <a:rPr lang="de-DE" smtClean="0"/>
              <a:t>23.01.2022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2EF73B-553C-4DFD-A2DA-948B030D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" y="1243766"/>
            <a:ext cx="9499814" cy="5343646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3F7626A8-D288-4505-A51C-66D6ABB0FDD5}"/>
              </a:ext>
            </a:extLst>
          </p:cNvPr>
          <p:cNvSpPr txBox="1">
            <a:spLocks/>
          </p:cNvSpPr>
          <p:nvPr/>
        </p:nvSpPr>
        <p:spPr>
          <a:xfrm>
            <a:off x="575894" y="729658"/>
            <a:ext cx="11029616" cy="988332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Konferenzraum einrichten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2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777AE89-F704-4CF9-8F5C-04A8485E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14" y="1717990"/>
            <a:ext cx="9004183" cy="49987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995F0-E169-4279-A26F-02200955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Teilnehmer – Links verteilen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1BE710-72E5-408C-8286-DE7939EE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DEF3C-A2B0-4F78-836D-1A1B1DEE5467}" type="datetime1">
              <a:rPr lang="de-DE" smtClean="0"/>
              <a:t>23.01.2022</a:t>
            </a:fld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D84B726-4733-4ED6-B363-894463D7FA19}"/>
              </a:ext>
            </a:extLst>
          </p:cNvPr>
          <p:cNvSpPr/>
          <p:nvPr/>
        </p:nvSpPr>
        <p:spPr>
          <a:xfrm>
            <a:off x="1225314" y="2221619"/>
            <a:ext cx="4521145" cy="150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83DFC3-0F2F-419A-A52E-4C88F613D417}"/>
              </a:ext>
            </a:extLst>
          </p:cNvPr>
          <p:cNvSpPr txBox="1"/>
          <p:nvPr/>
        </p:nvSpPr>
        <p:spPr>
          <a:xfrm>
            <a:off x="7066643" y="4217360"/>
            <a:ext cx="392341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Bitte nur den Teilnehmer – Link verschicken! Dieser kann beliebig oft </a:t>
            </a:r>
          </a:p>
          <a:p>
            <a:r>
              <a:rPr lang="de-DE" dirty="0"/>
              <a:t>Verschickt werden. </a:t>
            </a:r>
          </a:p>
        </p:txBody>
      </p:sp>
    </p:spTree>
    <p:extLst>
      <p:ext uri="{BB962C8B-B14F-4D97-AF65-F5344CB8AC3E}">
        <p14:creationId xmlns:p14="http://schemas.microsoft.com/office/powerpoint/2010/main" val="33010788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88_TF33552983" id="{576DBA50-8B91-4A4D-83D9-7E9D2BF5E738}" vid="{40B35DA9-BDA0-45AF-A640-2DB6EA94DA7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{06BCDAFB-C908-4668-9657-1F7DE7B521B5}tf33552983_win32</Template>
  <TotalTime>0</TotalTime>
  <Words>472</Words>
  <Application>Microsoft Office PowerPoint</Application>
  <PresentationFormat>Breitbild</PresentationFormat>
  <Paragraphs>104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Franklin Gothic Book</vt:lpstr>
      <vt:lpstr>Franklin Gothic Demi</vt:lpstr>
      <vt:lpstr>Wingdings 2</vt:lpstr>
      <vt:lpstr>DividendVTI</vt:lpstr>
      <vt:lpstr>Informationen und Einführung Visavid</vt:lpstr>
      <vt:lpstr>Was erfahren Sie in den nächsten 45-60 Minuten?</vt:lpstr>
      <vt:lpstr>Rechtliche Rahmenbedingungen</vt:lpstr>
      <vt:lpstr>Vorteile und Stärken von Visavid</vt:lpstr>
      <vt:lpstr>Nutzungsmöglichkeiten/ Funktionen</vt:lpstr>
      <vt:lpstr>Konferenzraum einrichten</vt:lpstr>
      <vt:lpstr>Konferenzraum einrichten</vt:lpstr>
      <vt:lpstr>PowerPoint-Präsentation</vt:lpstr>
      <vt:lpstr>Teilnehmer – Links verteilen</vt:lpstr>
      <vt:lpstr>PowerPoint-Präsentation</vt:lpstr>
      <vt:lpstr>PowerPoint-Präsentation</vt:lpstr>
      <vt:lpstr>PowerPoint-Präsentation</vt:lpstr>
      <vt:lpstr>PowerPoint-Präsentation</vt:lpstr>
      <vt:lpstr>Funktionen während der Konferenz</vt:lpstr>
      <vt:lpstr>PowerPoint-Präsentation</vt:lpstr>
      <vt:lpstr>Schüler*innen sollen ihren Bildschirm teilen</vt:lpstr>
      <vt:lpstr>Neue Funktion: Gruppenräume</vt:lpstr>
      <vt:lpstr>Konfiguration Gruppenräume</vt:lpstr>
      <vt:lpstr>PowerPoint-Präsentation</vt:lpstr>
      <vt:lpstr>Abschluss der Konferenz: Teilnehmerlisten</vt:lpstr>
      <vt:lpstr>Weitere Fortbildungsangebote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Distanzunterricht - aktuelle technische und unterrichtliche Herausforderungen</dc:title>
  <dc:creator>Michael Köhle</dc:creator>
  <cp:lastModifiedBy>Andre Baum</cp:lastModifiedBy>
  <cp:revision>28</cp:revision>
  <dcterms:created xsi:type="dcterms:W3CDTF">2021-05-29T12:27:34Z</dcterms:created>
  <dcterms:modified xsi:type="dcterms:W3CDTF">2022-01-23T10:28:08Z</dcterms:modified>
</cp:coreProperties>
</file>