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66"/>
  </p:notesMasterIdLst>
  <p:sldIdLst>
    <p:sldId id="312" r:id="rId4"/>
    <p:sldId id="258" r:id="rId5"/>
    <p:sldId id="260" r:id="rId6"/>
    <p:sldId id="336" r:id="rId7"/>
    <p:sldId id="337" r:id="rId8"/>
    <p:sldId id="338" r:id="rId9"/>
    <p:sldId id="280" r:id="rId10"/>
    <p:sldId id="281" r:id="rId11"/>
    <p:sldId id="282" r:id="rId12"/>
    <p:sldId id="259" r:id="rId13"/>
    <p:sldId id="279" r:id="rId14"/>
    <p:sldId id="339" r:id="rId15"/>
    <p:sldId id="340" r:id="rId16"/>
    <p:sldId id="341" r:id="rId17"/>
    <p:sldId id="261" r:id="rId18"/>
    <p:sldId id="346" r:id="rId19"/>
    <p:sldId id="342" r:id="rId20"/>
    <p:sldId id="318" r:id="rId21"/>
    <p:sldId id="295" r:id="rId22"/>
    <p:sldId id="315" r:id="rId23"/>
    <p:sldId id="311" r:id="rId24"/>
    <p:sldId id="324" r:id="rId25"/>
    <p:sldId id="330" r:id="rId26"/>
    <p:sldId id="331" r:id="rId27"/>
    <p:sldId id="332" r:id="rId28"/>
    <p:sldId id="327" r:id="rId29"/>
    <p:sldId id="328" r:id="rId30"/>
    <p:sldId id="329" r:id="rId31"/>
    <p:sldId id="333" r:id="rId32"/>
    <p:sldId id="313" r:id="rId33"/>
    <p:sldId id="323" r:id="rId34"/>
    <p:sldId id="296" r:id="rId35"/>
    <p:sldId id="297" r:id="rId36"/>
    <p:sldId id="319" r:id="rId37"/>
    <p:sldId id="304" r:id="rId38"/>
    <p:sldId id="306" r:id="rId39"/>
    <p:sldId id="316" r:id="rId40"/>
    <p:sldId id="348" r:id="rId41"/>
    <p:sldId id="322" r:id="rId42"/>
    <p:sldId id="320" r:id="rId43"/>
    <p:sldId id="344" r:id="rId44"/>
    <p:sldId id="308" r:id="rId45"/>
    <p:sldId id="326" r:id="rId46"/>
    <p:sldId id="307" r:id="rId47"/>
    <p:sldId id="309" r:id="rId48"/>
    <p:sldId id="310" r:id="rId49"/>
    <p:sldId id="298" r:id="rId50"/>
    <p:sldId id="299" r:id="rId51"/>
    <p:sldId id="300" r:id="rId52"/>
    <p:sldId id="301" r:id="rId53"/>
    <p:sldId id="325" r:id="rId54"/>
    <p:sldId id="302" r:id="rId55"/>
    <p:sldId id="317" r:id="rId56"/>
    <p:sldId id="305" r:id="rId57"/>
    <p:sldId id="289" r:id="rId58"/>
    <p:sldId id="343" r:id="rId59"/>
    <p:sldId id="345" r:id="rId60"/>
    <p:sldId id="350" r:id="rId61"/>
    <p:sldId id="335" r:id="rId62"/>
    <p:sldId id="285" r:id="rId63"/>
    <p:sldId id="347" r:id="rId64"/>
    <p:sldId id="294" r:id="rId6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CFE37-42DE-4144-81D5-748740A2FC36}" type="datetimeFigureOut">
              <a:rPr lang="de-DE" smtClean="0"/>
              <a:t>10.03.2022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2E3-612A-4EFA-81CC-0C182BF39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40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Die Vorteile von solchen Apps gegenüber klassischen Übungen auf Papier:</a:t>
            </a:r>
          </a:p>
          <a:p>
            <a:r>
              <a:t>-Ihre Schülerinnen und Schüler können diese individuell auch von zu Hause lösen.</a:t>
            </a:r>
          </a:p>
          <a:p>
            <a:r>
              <a:t>-Sie können verschiedene Medien verwenden, was so auf Papier nicht möglich wäre. Zum Beispiel Tierstimmen anhören. </a:t>
            </a:r>
          </a:p>
          <a:p>
            <a:r>
              <a:t>-Die Lernenden können mit den Inhalten interagieren auf verschiedenen Geräten. Smartphones, Whiteboards usw. </a:t>
            </a:r>
          </a:p>
          <a:p>
            <a:r>
              <a:t>-Verwenden Sie Bausteine anderer Nutzern als Vorlage oder veröffentlichen Sie Ihre eigenen Übungen auf der Plattform, damit auch andere von Ihren Ideen profitieren können.  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Die </a:t>
            </a:r>
            <a:r>
              <a:rPr dirty="0" err="1"/>
              <a:t>Vorteile</a:t>
            </a:r>
            <a:r>
              <a:rPr dirty="0"/>
              <a:t> von </a:t>
            </a:r>
            <a:r>
              <a:rPr dirty="0" err="1"/>
              <a:t>solchen</a:t>
            </a:r>
            <a:r>
              <a:rPr dirty="0"/>
              <a:t> Apps </a:t>
            </a:r>
            <a:r>
              <a:rPr dirty="0" err="1"/>
              <a:t>gegenüber</a:t>
            </a:r>
            <a:r>
              <a:rPr dirty="0"/>
              <a:t> </a:t>
            </a:r>
            <a:r>
              <a:rPr dirty="0" err="1"/>
              <a:t>klassischen</a:t>
            </a:r>
            <a:r>
              <a:rPr dirty="0"/>
              <a:t> </a:t>
            </a:r>
            <a:r>
              <a:rPr dirty="0" err="1"/>
              <a:t>Übungen</a:t>
            </a:r>
            <a:r>
              <a:rPr dirty="0"/>
              <a:t> auf Papier:</a:t>
            </a:r>
          </a:p>
          <a:p>
            <a:r>
              <a:rPr dirty="0"/>
              <a:t>-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Schülerinnen</a:t>
            </a:r>
            <a:r>
              <a:rPr dirty="0"/>
              <a:t> und </a:t>
            </a:r>
            <a:r>
              <a:rPr dirty="0" err="1"/>
              <a:t>Schüler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individuell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von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Hause</a:t>
            </a:r>
            <a:r>
              <a:rPr dirty="0"/>
              <a:t> </a:t>
            </a:r>
            <a:r>
              <a:rPr dirty="0" err="1"/>
              <a:t>lösen</a:t>
            </a:r>
            <a:r>
              <a:rPr dirty="0"/>
              <a:t>.</a:t>
            </a:r>
          </a:p>
          <a:p>
            <a:r>
              <a:rPr dirty="0"/>
              <a:t>-Sie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verschiedene</a:t>
            </a:r>
            <a:r>
              <a:rPr dirty="0"/>
              <a:t> </a:t>
            </a:r>
            <a:r>
              <a:rPr dirty="0" err="1"/>
              <a:t>Medien</a:t>
            </a:r>
            <a:r>
              <a:rPr dirty="0"/>
              <a:t> </a:t>
            </a:r>
            <a:r>
              <a:rPr dirty="0" err="1"/>
              <a:t>verwenden</a:t>
            </a:r>
            <a:r>
              <a:rPr dirty="0"/>
              <a:t>, was so auf Papier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möglich</a:t>
            </a:r>
            <a:r>
              <a:rPr dirty="0"/>
              <a:t> </a:t>
            </a:r>
            <a:r>
              <a:rPr dirty="0" err="1"/>
              <a:t>wäre</a:t>
            </a:r>
            <a:r>
              <a:rPr dirty="0"/>
              <a:t>.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Beispiel</a:t>
            </a:r>
            <a:r>
              <a:rPr dirty="0"/>
              <a:t> </a:t>
            </a:r>
            <a:r>
              <a:rPr dirty="0" err="1"/>
              <a:t>Tierstimmen</a:t>
            </a:r>
            <a:r>
              <a:rPr dirty="0"/>
              <a:t> </a:t>
            </a:r>
            <a:r>
              <a:rPr dirty="0" err="1"/>
              <a:t>anhören</a:t>
            </a:r>
            <a:r>
              <a:rPr dirty="0"/>
              <a:t>. </a:t>
            </a:r>
          </a:p>
          <a:p>
            <a:r>
              <a:rPr dirty="0"/>
              <a:t>-Die </a:t>
            </a:r>
            <a:r>
              <a:rPr dirty="0" err="1"/>
              <a:t>Lernenden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den </a:t>
            </a:r>
            <a:r>
              <a:rPr dirty="0" err="1"/>
              <a:t>Inhalten</a:t>
            </a:r>
            <a:r>
              <a:rPr dirty="0"/>
              <a:t> </a:t>
            </a:r>
            <a:r>
              <a:rPr dirty="0" err="1"/>
              <a:t>interagieren</a:t>
            </a:r>
            <a:r>
              <a:rPr dirty="0"/>
              <a:t> auf </a:t>
            </a:r>
            <a:r>
              <a:rPr dirty="0" err="1"/>
              <a:t>verschiedenen</a:t>
            </a:r>
            <a:r>
              <a:rPr dirty="0"/>
              <a:t> </a:t>
            </a:r>
            <a:r>
              <a:rPr dirty="0" err="1"/>
              <a:t>Geräten</a:t>
            </a:r>
            <a:r>
              <a:rPr dirty="0"/>
              <a:t>. Smartphones, Whiteboards </a:t>
            </a:r>
            <a:r>
              <a:rPr dirty="0" err="1"/>
              <a:t>usw</a:t>
            </a:r>
            <a:r>
              <a:rPr dirty="0"/>
              <a:t>. </a:t>
            </a:r>
          </a:p>
          <a:p>
            <a:r>
              <a:rPr dirty="0"/>
              <a:t>-</a:t>
            </a:r>
            <a:r>
              <a:rPr dirty="0" err="1"/>
              <a:t>Verwenden</a:t>
            </a:r>
            <a:r>
              <a:rPr dirty="0"/>
              <a:t> Sie </a:t>
            </a:r>
            <a:r>
              <a:rPr dirty="0" err="1"/>
              <a:t>Bausteine</a:t>
            </a:r>
            <a:r>
              <a:rPr dirty="0"/>
              <a:t> </a:t>
            </a:r>
            <a:r>
              <a:rPr dirty="0" err="1"/>
              <a:t>anderer</a:t>
            </a:r>
            <a:r>
              <a:rPr dirty="0"/>
              <a:t> </a:t>
            </a:r>
            <a:r>
              <a:rPr dirty="0" err="1"/>
              <a:t>Nutzern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Vorlage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veröffentlichen</a:t>
            </a:r>
            <a:r>
              <a:rPr dirty="0"/>
              <a:t> Sie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Übungen</a:t>
            </a:r>
            <a:r>
              <a:rPr dirty="0"/>
              <a:t> auf der </a:t>
            </a:r>
            <a:r>
              <a:rPr dirty="0" err="1"/>
              <a:t>Plattform</a:t>
            </a:r>
            <a:r>
              <a:rPr dirty="0"/>
              <a:t>, </a:t>
            </a:r>
            <a:r>
              <a:rPr dirty="0" err="1"/>
              <a:t>damit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andere</a:t>
            </a:r>
            <a:r>
              <a:rPr dirty="0"/>
              <a:t> von </a:t>
            </a:r>
            <a:r>
              <a:rPr dirty="0" err="1"/>
              <a:t>Ihren</a:t>
            </a:r>
            <a:r>
              <a:rPr dirty="0"/>
              <a:t> </a:t>
            </a:r>
            <a:r>
              <a:rPr dirty="0" err="1"/>
              <a:t>Ideen</a:t>
            </a:r>
            <a:r>
              <a:rPr dirty="0"/>
              <a:t> </a:t>
            </a:r>
            <a:r>
              <a:rPr dirty="0" err="1"/>
              <a:t>profitieren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06613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9C144-3E6C-42D6-A173-06A2ABC38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B6C472-D374-4B57-BC12-2CE407E05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83BD9-6659-4155-820F-CBC6D713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499D3B-97A5-4DE1-BFA7-D7B6F9B3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32CEE-8935-404B-A2A5-6BC56768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49DBF-C412-4D94-BA75-6C5DA0F4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59C60E-3A82-4A4B-965B-419D64007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1EE603-67E4-41CB-97BD-DBB22E27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D550F-5855-4980-A2B6-8FA2B604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C6AB8-E0BA-45B0-BDBC-844088F7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61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DC32463-07F2-4F8F-9743-AEBAA3E71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73141B-B0DF-4A82-A24C-2F63D7F94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1F47E-DEDB-4B7D-AD0A-03C92999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FE0B8-0084-4CD1-86ED-943457D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2D9A9-1363-4097-A655-5FAEE29D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8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5619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7440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0186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7796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4015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453895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8569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0344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CBF98-5AC0-4BEA-9D9F-E00B535A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8139EC-CC57-4C3B-8CE1-84821536E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3C7743-0157-44E2-9EC6-6881A27F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8C808-9767-4C60-948B-EA55DB98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8A218-B186-4638-BDF2-BA4113DF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393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5484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2694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Textebene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40037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58983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84224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3876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9493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6415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11829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0081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15D58-E9C3-40C5-9522-4EE1B237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616EBB-645C-4EA0-8B6E-66025BAFB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650B1-54B3-4458-8DF9-FEFCA666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C4E38D-F255-4ACD-A443-C39B07C3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C8D54-70FA-4059-A15A-2490A5D0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634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73753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1374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1626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Textebene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94460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0FB7-2EFA-4A9E-9122-5416F74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4B2021-04AC-4B90-BEF1-040664AA6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C2B6AF-7C5E-4B59-96C2-9521B79CA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63E318-12FF-4E71-AA41-C21222ED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E9EAFC-EE52-4740-BD0F-F1DF8545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5CA0F5-A964-4883-AA66-1263F468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7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6B14E-DE0D-41AA-A24A-748920D7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798D8B-2820-40C4-82BD-B05EC6BB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67BB2C-9AEF-496D-BA87-E7C8D6D18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AB4065-5461-4993-BE2B-1EC7FB55B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F2492B-A135-4721-8D4E-C8FF873D6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BECB04-E45C-4E2A-8B74-27598A4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7CD4B6-E0B7-411F-876A-21E6F6B7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02DAB64-D2B2-4212-B007-ECC14342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72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AEBE6-A464-4DDC-91A1-7F5CD551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A6D750-A89E-4F47-8BE9-F60F8096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767582-457A-445B-90F1-A10491BA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BAA2F2-FFBD-463C-BF2B-C2AEF48F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51F91-4892-489E-93ED-A14BE510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E499EF-F83A-47D5-A60A-F266E13C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26AF4C-2C6E-4A77-8F73-5291931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66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83631-2616-43EC-A54A-ED8477C6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A808DA-9C5B-403D-AB25-C74E4161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1A0FAD-ADC4-46B1-9858-CB273F2E7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26EEBC-E50F-4724-8E92-9E7FFC48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4D3F3E-6C84-4C7C-B84C-2C326AA7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9FF0E8-C7D0-4C22-896E-5A997B2E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17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147AF-65A3-4066-BD95-96FC6AAC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33E76F-C056-45FD-9931-2551987E4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457BB9-623F-4EAF-8602-5295F1E0E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698828-1597-4226-AFC3-38281F66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4DAB47-6780-4939-8FE8-BBE544CF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2A5034-921D-4BA5-B04E-A56DD155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94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E670A7-11DA-4C6B-A7DF-BDDFE842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4CF7D5-7496-4612-B0D7-0176F598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F01F88-2E6D-4655-8F45-BB5CCD4D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561741-9EFA-46BB-BDA5-8E0960B95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A46FC-1F7D-45A2-AF93-787E54274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6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30639" y="6423497"/>
            <a:ext cx="32316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6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3429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6858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0287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3716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30639" y="6423497"/>
            <a:ext cx="32316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5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3429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6858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0287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3716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6.jpeg"/><Relationship Id="rId10" Type="http://schemas.openxmlformats.org/officeDocument/2006/relationships/image" Target="../media/image6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714483234917842944" TargetMode="Externa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714483234917842944" TargetMode="Externa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thinglink.com/scene/71448323491784294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hinglink.com/scene/71448323491784294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thinglink.com/scene/714483234917842944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watch?v=W5GhIKuQL7I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schulportal-thueringen.de/media/detail?tspi=1012&amp;tspt=%3A%3B%3AbackUrl%3A%3D%3A%2Fmedia%2Fdetail%3Ftspi%3D5004&amp;tspm=4283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ead.bookcreator.com/7V6Fd1jU0ddcdhYoPF5FbOf850v1/kaOo5t7dRpK92WmmnNBjvA" TargetMode="External"/><Relationship Id="rId5" Type="http://schemas.openxmlformats.org/officeDocument/2006/relationships/hyperlink" Target="https://www.youtube.com/watch?v=U1vI8vfqiRI" TargetMode="External"/><Relationship Id="rId4" Type="http://schemas.openxmlformats.org/officeDocument/2006/relationships/hyperlink" Target="https://www.youtube.com/watch?v=cx5o2lheuD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tud.phzh.ch/globalassets/stud.phzh.ch/dienstleistungen/digital_learning/downloads/software-anleitungen/stopmotion-mit-moviemaker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4124348109@N01/544029515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2.0/?ref=openverse" TargetMode="External"/><Relationship Id="rId4" Type="http://schemas.openxmlformats.org/officeDocument/2006/relationships/hyperlink" Target="https://www.flickr.com/photos/44124348109@N0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://www.thenounproject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exels.com/" TargetMode="External"/><Relationship Id="rId5" Type="http://schemas.openxmlformats.org/officeDocument/2006/relationships/hyperlink" Target="https://ccsearch.creativecommons.org/" TargetMode="External"/><Relationship Id="rId4" Type="http://schemas.openxmlformats.org/officeDocument/2006/relationships/hyperlink" Target="http://www.find-das-bild.de/" TargetMode="External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enpaedagogik-praxis.de/kostenlose-medien/freie-musik/" TargetMode="External"/><Relationship Id="rId2" Type="http://schemas.openxmlformats.org/officeDocument/2006/relationships/hyperlink" Target="http://bbcsfx.acropolis.org.uk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fxhome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3DxuyTQbU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twitter.com/mckenziecrms/status/1143094860087537664?s=2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taskcards.de/#/board/3186a1ee-796b-4a86-9aea-dd96d2c698d7/view" TargetMode="External"/><Relationship Id="rId4" Type="http://schemas.openxmlformats.org/officeDocument/2006/relationships/hyperlink" Target="https://padlet.com/strsa/Hoppgree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creativecommons.org/licenses/?lang=de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b-web.de/material/medien/die-cc-lizenzen-im-uberblick-welche-lizenz-fur-welche-zwecke-1.html" TargetMode="Externa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11/relationships/webextension" Target="../webextensions/webextension2.xml"/><Relationship Id="rId5" Type="http://schemas.openxmlformats.org/officeDocument/2006/relationships/image" Target="../media/image50.png"/><Relationship Id="rId4" Type="http://schemas.microsoft.com/office/2011/relationships/webextension" Target="../webextensions/webextension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padlet.com/loheit/ppmkz4yduvwi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heise.de/download/product/handbrake-53280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kuOhamUcCeg" TargetMode="External"/><Relationship Id="rId5" Type="http://schemas.openxmlformats.org/officeDocument/2006/relationships/hyperlink" Target="https://www.medienpaedagogik-praxis.de/2020/05/26/erklaervideos-erstellen-mit-obs-studio/" TargetMode="External"/><Relationship Id="rId4" Type="http://schemas.openxmlformats.org/officeDocument/2006/relationships/hyperlink" Target="https://mz-landsberg.taskcards.app/board/09d78e43-216c-4b68-9071-90309b5e0498?token=09f0bc61-1d01-40e0-b27d-c81b48b9e035" TargetMode="External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pfs.de/fileadmin/files/Studien/JIM/JIMplus_2020/JIMplus_2020_Corona.pdf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u.jpeg" descr="iu.jpeg">
            <a:extLst>
              <a:ext uri="{FF2B5EF4-FFF2-40B4-BE49-F238E27FC236}">
                <a16:creationId xmlns:a16="http://schemas.microsoft.com/office/drawing/2014/main" id="{6A120687-C54F-43B4-B352-A342C877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3A185-9FA9-45A9-854B-BC23AB4BD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Herzlich willkommen!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C849F6-FCAA-4E71-8444-BCA4B2A62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…gleich geht es los!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57F4D148-21A5-4881-B7E3-CC65329AB5BE}"/>
              </a:ext>
            </a:extLst>
          </p:cNvPr>
          <p:cNvSpPr txBox="1"/>
          <p:nvPr/>
        </p:nvSpPr>
        <p:spPr>
          <a:xfrm>
            <a:off x="6934945" y="5065027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Ralf Loheit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Medienpädagogischer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Berater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digitale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Bildung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für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die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Landkreise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Landsberg/Lech und Starnberg</a:t>
            </a:r>
          </a:p>
        </p:txBody>
      </p:sp>
    </p:spTree>
    <p:extLst>
      <p:ext uri="{BB962C8B-B14F-4D97-AF65-F5344CB8AC3E}">
        <p14:creationId xmlns:p14="http://schemas.microsoft.com/office/powerpoint/2010/main" val="1909778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fik 2" descr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2892">
            <a:off x="1880656" y="2075404"/>
            <a:ext cx="2443461" cy="162897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Vorteile digitaler Lernmaterialien</a:t>
            </a:r>
          </a:p>
        </p:txBody>
      </p:sp>
      <p:pic>
        <p:nvPicPr>
          <p:cNvPr id="131" name="Grafik 4" descr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0532">
            <a:off x="3172822" y="4037127"/>
            <a:ext cx="2337344" cy="167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Grafik 6" descr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048" y="2039205"/>
            <a:ext cx="2542931" cy="1795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rafik 13" descr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275976"/>
            <a:ext cx="2841173" cy="150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rafik 15" descr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95" y="2022958"/>
            <a:ext cx="1806157" cy="172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8181333-89CA-41CA-980B-1A02787F8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657" y="6289361"/>
            <a:ext cx="3139712" cy="262151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C338B6B2-EE43-4EF2-9DDA-F12B113F9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086" y="2594576"/>
            <a:ext cx="1766363" cy="1247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rafik 2" descr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2892">
            <a:off x="1785843" y="2045234"/>
            <a:ext cx="1571633" cy="104775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Vorteile</a:t>
            </a:r>
            <a:r>
              <a:rPr dirty="0"/>
              <a:t> </a:t>
            </a:r>
            <a:r>
              <a:rPr dirty="0" err="1"/>
              <a:t>digitaler</a:t>
            </a:r>
            <a:r>
              <a:rPr dirty="0"/>
              <a:t> </a:t>
            </a:r>
            <a:r>
              <a:rPr dirty="0" err="1"/>
              <a:t>Lernmaterialien</a:t>
            </a:r>
            <a:r>
              <a:rPr lang="de-DE" dirty="0"/>
              <a:t> – für die </a:t>
            </a:r>
            <a:r>
              <a:rPr lang="de-DE" dirty="0" err="1"/>
              <a:t>SuS</a:t>
            </a:r>
            <a:endParaRPr dirty="0"/>
          </a:p>
        </p:txBody>
      </p:sp>
      <p:pic>
        <p:nvPicPr>
          <p:cNvPr id="131" name="Grafik 4" descr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0532">
            <a:off x="2259595" y="3846653"/>
            <a:ext cx="2337344" cy="167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EB6536-DFA2-493A-B097-90C0C5A84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7138">
            <a:off x="8190023" y="3853552"/>
            <a:ext cx="1528548" cy="764274"/>
          </a:xfrm>
          <a:prstGeom prst="rect">
            <a:avLst/>
          </a:prstGeom>
        </p:spPr>
      </p:pic>
      <p:pic>
        <p:nvPicPr>
          <p:cNvPr id="4" name="Grafik 3" descr="Ein Bild, das drinnen, Tisch, Objekt, sitzend enthält.&#10;&#10;Automatisch generierte Beschreibung">
            <a:extLst>
              <a:ext uri="{FF2B5EF4-FFF2-40B4-BE49-F238E27FC236}">
                <a16:creationId xmlns:a16="http://schemas.microsoft.com/office/drawing/2014/main" id="{F005B968-804C-4F7F-AB06-757FA69E87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" t="8601" r="19271" b="834"/>
          <a:stretch/>
        </p:blipFill>
        <p:spPr>
          <a:xfrm rot="780448">
            <a:off x="8042779" y="1598629"/>
            <a:ext cx="2427100" cy="17959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C89A55F-B214-4931-A665-586C897A7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088" y="1905377"/>
            <a:ext cx="1766363" cy="265736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8B2B7AB-1AA6-4D4A-B89A-0F6052AC1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9D32931-09BB-4CD8-9D64-576ED3A8F9BE}"/>
              </a:ext>
            </a:extLst>
          </p:cNvPr>
          <p:cNvSpPr txBox="1"/>
          <p:nvPr/>
        </p:nvSpPr>
        <p:spPr>
          <a:xfrm>
            <a:off x="8432317" y="5726161"/>
            <a:ext cx="23847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Multisensualität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569DC6-B383-4664-9B55-F387B78F1C89}"/>
              </a:ext>
            </a:extLst>
          </p:cNvPr>
          <p:cNvSpPr txBox="1"/>
          <p:nvPr/>
        </p:nvSpPr>
        <p:spPr>
          <a:xfrm>
            <a:off x="7835209" y="5156306"/>
            <a:ext cx="23847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Lerntheorien!!</a:t>
            </a: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9F7E4F9-5D9D-425D-A8FC-5A8258955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66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  <p:bldP spid="129" grpId="0" animBg="1" advAuto="0"/>
      <p:bldP spid="13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7B0D1-C3D9-4591-9433-495CE1FE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Lernvideos von Lehrern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BD8D79-20AA-4028-A238-1143BDAC2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Lese-, Informations-, Rezeptionsmedium</a:t>
            </a:r>
          </a:p>
          <a:p>
            <a:endParaRPr lang="de-DE" dirty="0"/>
          </a:p>
          <a:p>
            <a:r>
              <a:rPr lang="de-DE" dirty="0"/>
              <a:t>Input/Impuls</a:t>
            </a:r>
          </a:p>
          <a:p>
            <a:endParaRPr lang="de-DE" dirty="0"/>
          </a:p>
          <a:p>
            <a:r>
              <a:rPr lang="de-DE" dirty="0"/>
              <a:t>Hilfestellung bei Erarbeitung („gestufte Hilfe“)</a:t>
            </a:r>
          </a:p>
          <a:p>
            <a:r>
              <a:rPr lang="de-DE" dirty="0"/>
              <a:t>Binnendifferenzierung</a:t>
            </a:r>
          </a:p>
          <a:p>
            <a:endParaRPr lang="de-DE" dirty="0"/>
          </a:p>
          <a:p>
            <a:r>
              <a:rPr lang="de-DE" dirty="0"/>
              <a:t>Teil der Methodenvielfalt</a:t>
            </a:r>
          </a:p>
          <a:p>
            <a:endParaRPr lang="de-DE" dirty="0"/>
          </a:p>
          <a:p>
            <a:r>
              <a:rPr lang="de-DE" dirty="0"/>
              <a:t>Teil von </a:t>
            </a:r>
            <a:r>
              <a:rPr lang="de-DE" i="1" dirty="0" err="1"/>
              <a:t>Flipped</a:t>
            </a:r>
            <a:r>
              <a:rPr lang="de-DE" i="1" dirty="0"/>
              <a:t> Classroom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DF65568-0B56-45C0-8A3C-D162DAEE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329931-BEAB-47BD-A0AD-91B9BB39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8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7B0D1-C3D9-4591-9433-495CE1FE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Lernvideos von Schülern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BD8D79-20AA-4028-A238-1143BDAC2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Gestaltungs-, </a:t>
            </a:r>
          </a:p>
          <a:p>
            <a:endParaRPr lang="de-DE" dirty="0"/>
          </a:p>
          <a:p>
            <a:r>
              <a:rPr lang="de-DE" dirty="0"/>
              <a:t>Kooperations-, </a:t>
            </a:r>
          </a:p>
          <a:p>
            <a:endParaRPr lang="de-DE" dirty="0"/>
          </a:p>
          <a:p>
            <a:r>
              <a:rPr lang="de-DE" dirty="0"/>
              <a:t>Analyse-,</a:t>
            </a:r>
          </a:p>
          <a:p>
            <a:endParaRPr lang="de-DE" i="1" dirty="0"/>
          </a:p>
          <a:p>
            <a:r>
              <a:rPr lang="de-DE" dirty="0"/>
              <a:t>Präsentations-,</a:t>
            </a:r>
          </a:p>
          <a:p>
            <a:endParaRPr lang="de-DE" dirty="0"/>
          </a:p>
          <a:p>
            <a:r>
              <a:rPr lang="de-DE" dirty="0"/>
              <a:t>Visualisierungsmedium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64B0262-D559-4716-8EF0-9D4334B1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E1EFE5-8D5C-47F8-9977-698559B2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4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49F4C-651D-4DFF-882B-975F1DC5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Schlagwörter…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4752CD5-0C68-4847-ABDF-9F050337CF1D}"/>
              </a:ext>
            </a:extLst>
          </p:cNvPr>
          <p:cNvSpPr txBox="1"/>
          <p:nvPr/>
        </p:nvSpPr>
        <p:spPr>
          <a:xfrm rot="20796295">
            <a:off x="614596" y="2593298"/>
            <a:ext cx="441710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/>
                <a:sym typeface="Calibri"/>
              </a:rPr>
              <a:t>Ein Bild sagt mehr als 1000 Worte.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/>
                <a:sym typeface="Calibri"/>
              </a:rPr>
              <a:t>Ein Film hat mehr als 1000 Bilder.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0F783A-8541-49DC-9DCC-057207B0E1C9}"/>
              </a:ext>
            </a:extLst>
          </p:cNvPr>
          <p:cNvSpPr txBox="1"/>
          <p:nvPr/>
        </p:nvSpPr>
        <p:spPr>
          <a:xfrm rot="774815">
            <a:off x="7208711" y="1391608"/>
            <a:ext cx="406233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F Script" panose="00000400000000000000" pitchFamily="2" charset="0"/>
                <a:ea typeface="+mj-ea"/>
                <a:cs typeface="Calibri"/>
                <a:sym typeface="Calibri"/>
              </a:rPr>
              <a:t>Lernvideos eignen sich als Hinführung zum eigenständigen Lernen.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293076-08F1-4ACE-8F65-130A7AAA91B2}"/>
              </a:ext>
            </a:extLst>
          </p:cNvPr>
          <p:cNvSpPr txBox="1"/>
          <p:nvPr/>
        </p:nvSpPr>
        <p:spPr>
          <a:xfrm rot="385902">
            <a:off x="4497049" y="4047344"/>
            <a:ext cx="5606321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Calibri"/>
                <a:sym typeface="Calibri"/>
              </a:rPr>
              <a:t>Das Erstellen von Lernvideos ist letztlich eine Entlastung für die Lehrkräfte und schafft so Raum für Differenzierung und Individualisierung.</a:t>
            </a: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C97E76C5-892A-4BBF-ABCE-6AA8E04F8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287C35-9C5C-4045-8EB2-FD3FE234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76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Leitsätze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Weniger ist mehr!</a:t>
            </a:r>
          </a:p>
          <a:p>
            <a:endParaRPr lang="de-DE" dirty="0"/>
          </a:p>
          <a:p>
            <a:r>
              <a:rPr lang="de-DE" dirty="0" err="1"/>
              <a:t>Authenzität</a:t>
            </a:r>
            <a:r>
              <a:rPr lang="de-DE" dirty="0"/>
              <a:t> ist kein Manko!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Zielgruppe im Auge behalten!</a:t>
            </a:r>
          </a:p>
          <a:p>
            <a:endParaRPr lang="de-DE" dirty="0"/>
          </a:p>
          <a:p>
            <a:r>
              <a:rPr lang="de-DE" dirty="0"/>
              <a:t>Film aus der Perspektive der Zielgruppe sehen!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Effizienz statt Perfektionismus!</a:t>
            </a:r>
          </a:p>
          <a:p>
            <a:endParaRPr lang="de-DE" dirty="0"/>
          </a:p>
          <a:p>
            <a:r>
              <a:rPr lang="de-DE" dirty="0"/>
              <a:t>Einfachheit statt Komplexität!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9E5C5E-1F88-48B4-A468-5C8A83CF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22E89F89-07C4-4528-88D2-53F3EF60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8045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1A9151-8810-4CF6-B67D-1E85CB672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2037669"/>
            <a:ext cx="7620000" cy="45243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5514C7B-B663-4BF7-B582-D7E5FF16D589}"/>
              </a:ext>
            </a:extLst>
          </p:cNvPr>
          <p:cNvSpPr txBox="1"/>
          <p:nvPr/>
        </p:nvSpPr>
        <p:spPr>
          <a:xfrm>
            <a:off x="698665" y="844106"/>
            <a:ext cx="1079467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Wie viel Prozent der Schülerinnen und Schüler schauen ein Video mit der entsprechenden Länge bis zum Ende?</a:t>
            </a:r>
          </a:p>
        </p:txBody>
      </p:sp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EBE49BD-C16C-41F2-A0C9-02A18FB0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485" y="61310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77897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4006-11CA-4B93-AA2A-C900AFF1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Sprachliche Gestaltung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F7192-1675-4B2D-8624-DBEDD11B7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einfacher Satzbau</a:t>
            </a:r>
          </a:p>
          <a:p>
            <a:endParaRPr lang="de-DE" dirty="0"/>
          </a:p>
          <a:p>
            <a:r>
              <a:rPr lang="de-DE" dirty="0"/>
              <a:t>ruhige Sprache</a:t>
            </a:r>
          </a:p>
          <a:p>
            <a:endParaRPr lang="de-DE" dirty="0"/>
          </a:p>
          <a:p>
            <a:r>
              <a:rPr lang="de-DE" dirty="0"/>
              <a:t>passende Betonung</a:t>
            </a:r>
          </a:p>
          <a:p>
            <a:endParaRPr lang="de-DE" dirty="0"/>
          </a:p>
          <a:p>
            <a:r>
              <a:rPr lang="de-DE" dirty="0"/>
              <a:t>Skript?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EA4FB83D-12C5-4BB4-830D-3BE01414F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6F1EDF-5117-45B4-9B08-B7ECA9BCD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376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  <p:sp>
        <p:nvSpPr>
          <p:cNvPr id="113" name="Textfeld 5"/>
          <p:cNvSpPr txBox="1"/>
          <p:nvPr/>
        </p:nvSpPr>
        <p:spPr>
          <a:xfrm>
            <a:off x="2232355" y="4849415"/>
            <a:ext cx="312539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Datum: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26.5.2020</a:t>
            </a:r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endParaRPr lang="de-DE"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-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Teil 2</a:t>
            </a:r>
            <a:endParaRPr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6DC5B89-F725-4718-96A5-ADB7E3CF8E29}"/>
              </a:ext>
            </a:extLst>
          </p:cNvPr>
          <p:cNvSpPr txBox="1"/>
          <p:nvPr/>
        </p:nvSpPr>
        <p:spPr>
          <a:xfrm>
            <a:off x="847899" y="4377870"/>
            <a:ext cx="4414057" cy="101566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Stop</a:t>
            </a:r>
            <a:r>
              <a:rPr kumimoji="0" lang="de-DE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 Motion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20817E-7353-4D46-AC18-2EBAF9DAA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630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EDE41-5358-5044-8F69-25E72EFF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StopMotion</a:t>
            </a:r>
          </a:p>
        </p:txBody>
      </p:sp>
      <p:pic>
        <p:nvPicPr>
          <p:cNvPr id="4" name="Alltag in Ägypten - Playmobil StopMotion">
            <a:hlinkClick r:id="" action="ppaction://media"/>
            <a:extLst>
              <a:ext uri="{FF2B5EF4-FFF2-40B4-BE49-F238E27FC236}">
                <a16:creationId xmlns:a16="http://schemas.microsoft.com/office/drawing/2014/main" id="{471CEE5C-C4AB-4BCA-8448-C2C340B6A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106" y="1307640"/>
            <a:ext cx="9203788" cy="5185233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E3156E8-BAC8-46DB-94DB-33A080103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042" y="6172708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58185EF-C947-46EC-9AA5-1804A83C6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6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>
              <a:rPr dirty="0"/>
            </a:br>
            <a:endParaRPr dirty="0"/>
          </a:p>
        </p:txBody>
      </p:sp>
      <p:sp>
        <p:nvSpPr>
          <p:cNvPr id="113" name="Textfeld 5"/>
          <p:cNvSpPr txBox="1"/>
          <p:nvPr/>
        </p:nvSpPr>
        <p:spPr>
          <a:xfrm>
            <a:off x="2232355" y="4849415"/>
            <a:ext cx="312539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          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Datum: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fld id="{D58FD05C-F67F-4485-921F-520BCEE554A4}" type="datetime1">
              <a:rPr lang="de-DE" sz="1350" kern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10.03.2022</a:t>
            </a:fld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Stop</a:t>
            </a: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 Motion und Green Screen im Erklärvideo</a:t>
            </a: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197666"/>
          </a:xfrm>
        </p:spPr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Wie erstelle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3040"/>
            <a:ext cx="10515600" cy="4713923"/>
          </a:xfrm>
        </p:spPr>
        <p:txBody>
          <a:bodyPr/>
          <a:lstStyle/>
          <a:p>
            <a:r>
              <a:rPr lang="de-DE" dirty="0"/>
              <a:t>Idee – viele (!) Fotos werden aneinander gefügt („Daumenkino“)</a:t>
            </a:r>
          </a:p>
          <a:p>
            <a:endParaRPr lang="de-DE" dirty="0"/>
          </a:p>
          <a:p>
            <a:r>
              <a:rPr lang="de-DE" dirty="0"/>
              <a:t>Vorteile:	</a:t>
            </a:r>
          </a:p>
          <a:p>
            <a:pPr lvl="3"/>
            <a:r>
              <a:rPr lang="de-DE" dirty="0"/>
              <a:t>einzelne Schritte von komplexen Handlungen/Abläufen… lassen sich genau darstellen</a:t>
            </a:r>
          </a:p>
          <a:p>
            <a:pPr lvl="3"/>
            <a:r>
              <a:rPr lang="de-DE" dirty="0"/>
              <a:t>auch sehr komplexe Darstellungen möglich</a:t>
            </a:r>
          </a:p>
          <a:p>
            <a:pPr lvl="3"/>
            <a:r>
              <a:rPr lang="de-DE" dirty="0"/>
              <a:t>durch ein „rückwärts“ lassen sich tolle Effekte erzielen</a:t>
            </a:r>
          </a:p>
          <a:p>
            <a:endParaRPr lang="de-DE" dirty="0"/>
          </a:p>
          <a:p>
            <a:r>
              <a:rPr lang="de-DE" dirty="0"/>
              <a:t>Nachteile:</a:t>
            </a:r>
          </a:p>
          <a:p>
            <a:pPr lvl="3"/>
            <a:r>
              <a:rPr lang="de-DE" dirty="0"/>
              <a:t>äußere, störende Einflüsse (Licht, Hände) fallen mitunter erst später auf</a:t>
            </a:r>
          </a:p>
          <a:p>
            <a:pPr lvl="3"/>
            <a:r>
              <a:rPr lang="de-DE" dirty="0"/>
              <a:t>viel Geduld von Nöten</a:t>
            </a:r>
          </a:p>
          <a:p>
            <a:pPr lvl="3"/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3B2226FA-7C47-491E-AFDA-875830E8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C7E1D9-9ECC-4ABC-B19C-516C9FE0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7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EDE41-5358-5044-8F69-25E72EFF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StopMotion - Material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B50AA-675C-4B43-B38C-CB06FB98A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Kamera (besonders praktisch, wenn das Aufnahmegeräte auch die Software hat)</a:t>
            </a:r>
          </a:p>
          <a:p>
            <a:endParaRPr lang="de-DE" dirty="0"/>
          </a:p>
          <a:p>
            <a:r>
              <a:rPr lang="de-DE" dirty="0"/>
              <a:t>unbedingt Stativ</a:t>
            </a:r>
          </a:p>
          <a:p>
            <a:endParaRPr lang="de-DE" dirty="0"/>
          </a:p>
          <a:p>
            <a:r>
              <a:rPr lang="de-DE" dirty="0"/>
              <a:t>Hintergrund? (grün, weiß</a:t>
            </a:r>
            <a:r>
              <a:rPr lang="de-DE"/>
              <a:t>, gedruckt…)</a:t>
            </a:r>
            <a:endParaRPr lang="de-DE" dirty="0"/>
          </a:p>
          <a:p>
            <a:endParaRPr lang="de-DE" dirty="0"/>
          </a:p>
          <a:p>
            <a:r>
              <a:rPr lang="de-DE" dirty="0"/>
              <a:t>gute, gleichmäßige Beleuchtung</a:t>
            </a:r>
          </a:p>
          <a:p>
            <a:endParaRPr lang="de-DE" dirty="0"/>
          </a:p>
          <a:p>
            <a:r>
              <a:rPr lang="de-DE" dirty="0"/>
              <a:t>Programm zur Verarbeitung der Bilder (am besten noch die Kamera auf dem selben Gerät)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… und nicht vergessen: ein </a:t>
            </a:r>
            <a:r>
              <a:rPr lang="de-DE" u="sng" dirty="0"/>
              <a:t>Storyboard</a:t>
            </a:r>
            <a:r>
              <a:rPr lang="de-DE" dirty="0"/>
              <a:t>!!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E77F3EE5-3364-478B-9807-6BDD7EFF2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682F5F-13CD-4DBD-98C5-49D1A408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D00E-D1C0-4647-84BD-6EF2449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FCCAAA-8E87-4BC6-9A4C-23AAEB1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Drehbuch (je genauer, desto besser)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solidFill>
                  <a:schemeClr val="tx2"/>
                </a:solidFill>
              </a:rPr>
              <a:t>Storyboard (zur intensiveren Auseinandersetzung – </a:t>
            </a:r>
            <a:r>
              <a:rPr lang="de-DE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bitte mal hier schauen</a:t>
            </a:r>
            <a:r>
              <a:rPr lang="de-DE" dirty="0">
                <a:solidFill>
                  <a:schemeClr val="tx2"/>
                </a:solidFill>
              </a:rPr>
              <a:t>) 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Kulisse erstellen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„Achtung! Aufnahme!“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Nachbearbeitung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146075C-627D-41C3-9004-0515B3FA2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62049"/>
              </p:ext>
            </p:extLst>
          </p:nvPr>
        </p:nvGraphicFramePr>
        <p:xfrm>
          <a:off x="6822831" y="365126"/>
          <a:ext cx="4530969" cy="640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4" imgW="5676871" imgH="8029285" progId="AcroExch.Document.DC">
                  <p:embed/>
                </p:oleObj>
              </mc:Choice>
              <mc:Fallback>
                <p:oleObj name="Acrobat Document" r:id="rId4" imgW="5676871" imgH="80292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2831" y="365126"/>
                        <a:ext cx="4530969" cy="6408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F70CE29-D9EC-4E41-80B8-5884A7B4B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303000" y="6016880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5711F7-48B7-4146-8BB8-92E6A74B0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7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D00E-D1C0-4647-84BD-6EF2449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FCCAAA-8E87-4BC6-9A4C-23AAEB1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Drehbuch (je genauer, desto besser)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Storyboard (zur intensiveren Auseinandersetzung </a:t>
            </a:r>
          </a:p>
          <a:p>
            <a:pPr marL="0" indent="0">
              <a:buNone/>
            </a:pPr>
            <a:r>
              <a:rPr lang="de-DE" dirty="0"/>
              <a:t>                   – </a:t>
            </a:r>
            <a:r>
              <a:rPr lang="de-DE" dirty="0">
                <a:hlinkClick r:id="rId3"/>
              </a:rPr>
              <a:t>bitte mal hier schauen</a:t>
            </a:r>
            <a:r>
              <a:rPr lang="de-DE" dirty="0"/>
              <a:t>)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solidFill>
                  <a:schemeClr val="tx2"/>
                </a:solidFill>
              </a:rPr>
              <a:t>Kulisse erstellen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„Achtung! Aufnahme!“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Nachbearbeitung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0D0107D-0324-441D-A011-C02A47A81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818910"/>
              </p:ext>
            </p:extLst>
          </p:nvPr>
        </p:nvGraphicFramePr>
        <p:xfrm>
          <a:off x="7065889" y="520457"/>
          <a:ext cx="4119661" cy="582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4" imgW="5676871" imgH="8029285" progId="AcroExch.Document.DC">
                  <p:embed/>
                </p:oleObj>
              </mc:Choice>
              <mc:Fallback>
                <p:oleObj name="Acrobat Document" r:id="rId4" imgW="5676871" imgH="80292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65889" y="520457"/>
                        <a:ext cx="4119661" cy="582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37D4F2C-540A-4F65-8B1F-AB6C22241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098318" y="6115876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B0D2B7D-3180-436B-98A2-BE285F626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71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D00E-D1C0-4647-84BD-6EF2449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FCCAAA-8E87-4BC6-9A4C-23AAEB1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Drehbuch (je genauer, desto besser)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Storyboard (zur intensiveren Auseinandersetzung – </a:t>
            </a:r>
            <a:r>
              <a:rPr lang="de-DE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bitte mal hier schauen</a:t>
            </a:r>
            <a:r>
              <a:rPr lang="de-DE" dirty="0">
                <a:solidFill>
                  <a:schemeClr val="tx2"/>
                </a:solidFill>
              </a:rPr>
              <a:t>)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Kulisse erstellen</a:t>
            </a:r>
          </a:p>
          <a:p>
            <a:endParaRPr lang="de-DE" dirty="0"/>
          </a:p>
          <a:p>
            <a:r>
              <a:rPr lang="de-DE" dirty="0">
                <a:solidFill>
                  <a:schemeClr val="tx2"/>
                </a:solidFill>
              </a:rPr>
              <a:t>„Achtung! Aufnahme!“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Nachbearbeitung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A04124-08FB-4499-AAE0-15D3E55CB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20" y="365127"/>
            <a:ext cx="6508973" cy="5458898"/>
          </a:xfrm>
          <a:prstGeom prst="rect">
            <a:avLst/>
          </a:prstGeom>
        </p:spPr>
      </p:pic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4F0A033C-A8B7-4D4E-B53E-5FCDE6B1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78849AF-834F-4932-AC31-38C8654E8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D00E-D1C0-4647-84BD-6EF2449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FCCAAA-8E87-4BC6-9A4C-23AAEB1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Drehbuch (je genauer, desto besser)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Storyboard (zur intensiveren Auseinandersetzung – </a:t>
            </a:r>
            <a:r>
              <a:rPr lang="de-DE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bitte mal hier schauen</a:t>
            </a:r>
            <a:r>
              <a:rPr lang="de-DE" dirty="0">
                <a:solidFill>
                  <a:schemeClr val="tx2"/>
                </a:solidFill>
              </a:rPr>
              <a:t>) 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Kulisse erstellen</a:t>
            </a:r>
          </a:p>
          <a:p>
            <a:endParaRPr lang="de-DE" dirty="0"/>
          </a:p>
          <a:p>
            <a:r>
              <a:rPr lang="de-DE" dirty="0"/>
              <a:t>„Achtung! Aufnahme!“</a:t>
            </a:r>
          </a:p>
          <a:p>
            <a:endParaRPr lang="de-DE" dirty="0"/>
          </a:p>
          <a:p>
            <a:r>
              <a:rPr lang="de-DE" dirty="0">
                <a:solidFill>
                  <a:schemeClr val="tx2"/>
                </a:solidFill>
              </a:rPr>
              <a:t>Nachbearbeitung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0A8C760-D15D-4AA7-AEBF-FCB53854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F616E2-83BF-4628-BD8F-531DCA3B2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3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konvertiert">
            <a:hlinkClick r:id="" action="ppaction://media"/>
            <a:extLst>
              <a:ext uri="{FF2B5EF4-FFF2-40B4-BE49-F238E27FC236}">
                <a16:creationId xmlns:a16="http://schemas.microsoft.com/office/drawing/2014/main" id="{7F846B20-4E0C-4302-8C3E-D8ACC03D8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909326"/>
            <a:ext cx="9758589" cy="5489206"/>
          </a:xfrm>
          <a:prstGeom prst="rect">
            <a:avLst/>
          </a:prstGeom>
        </p:spPr>
      </p:pic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AEFC7F1-80DD-45B2-B527-0602D8D9E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503" y="6238449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B712C8-07FB-48EA-BF96-ADC3B7B3A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0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889383574">
            <a:hlinkClick r:id="" action="ppaction://media"/>
            <a:extLst>
              <a:ext uri="{FF2B5EF4-FFF2-40B4-BE49-F238E27FC236}">
                <a16:creationId xmlns:a16="http://schemas.microsoft.com/office/drawing/2014/main" id="{5B20E549-45A8-4FCE-85FF-03021FD3B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087" y="578219"/>
            <a:ext cx="10527846" cy="5921913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07C158EC-F40A-4D1C-A7E7-F72E32117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8BC1A7-51E3-449E-8666-9A45A8DBC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2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13">
            <a:hlinkClick r:id="" action="ppaction://media"/>
            <a:extLst>
              <a:ext uri="{FF2B5EF4-FFF2-40B4-BE49-F238E27FC236}">
                <a16:creationId xmlns:a16="http://schemas.microsoft.com/office/drawing/2014/main" id="{4FDDE9FC-FEC4-4BF3-B48C-BDF4660B2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868" y="302305"/>
            <a:ext cx="9672158" cy="5440589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509A99D-9280-42D0-84CA-2AE7F4A07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E9CED90-265B-4CBE-8A3D-A654AD36B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97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D00E-D1C0-4647-84BD-6EF2449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Motion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FCCAAA-8E87-4BC6-9A4C-23AAEB1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Drehbuch (je genauer, desto besser)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Storyboard (zur intensiveren Auseinandersetzung – </a:t>
            </a:r>
            <a:r>
              <a:rPr lang="de-DE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bitte mal hier schauen</a:t>
            </a:r>
            <a:r>
              <a:rPr lang="de-DE" dirty="0">
                <a:solidFill>
                  <a:schemeClr val="tx2"/>
                </a:solidFill>
              </a:rPr>
              <a:t>) 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Kulisse erstellen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„Achtung! Aufnahme!“</a:t>
            </a:r>
          </a:p>
          <a:p>
            <a:endParaRPr lang="de-DE" dirty="0"/>
          </a:p>
          <a:p>
            <a:r>
              <a:rPr lang="de-DE" dirty="0"/>
              <a:t>Nachbearbeitung</a:t>
            </a:r>
          </a:p>
        </p:txBody>
      </p:sp>
      <p:pic>
        <p:nvPicPr>
          <p:cNvPr id="7" name="Grafik 6" descr="Ein Bild, das Foto, Monitor, verschieden, Computer enthält.&#10;&#10;Automatisch generierte Beschreibung">
            <a:extLst>
              <a:ext uri="{FF2B5EF4-FFF2-40B4-BE49-F238E27FC236}">
                <a16:creationId xmlns:a16="http://schemas.microsoft.com/office/drawing/2014/main" id="{705564EA-522F-4607-8C74-761391BBE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8410" r="57928"/>
          <a:stretch/>
        </p:blipFill>
        <p:spPr>
          <a:xfrm rot="20751811">
            <a:off x="3041616" y="951707"/>
            <a:ext cx="4100345" cy="4092209"/>
          </a:xfrm>
          <a:prstGeom prst="rect">
            <a:avLst/>
          </a:prstGeom>
        </p:spPr>
      </p:pic>
      <p:pic>
        <p:nvPicPr>
          <p:cNvPr id="5" name="Grafik 4" descr="Ein Bild, das Monitor, sitzend, Computer, Bildschirm enthält.&#10;&#10;Automatisch generierte Beschreibung">
            <a:extLst>
              <a:ext uri="{FF2B5EF4-FFF2-40B4-BE49-F238E27FC236}">
                <a16:creationId xmlns:a16="http://schemas.microsoft.com/office/drawing/2014/main" id="{D37C5597-3097-4FEE-B18F-6A412A321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270">
            <a:off x="6217786" y="2387039"/>
            <a:ext cx="5396825" cy="3769642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0564938-7B6E-4D03-B497-4C3AA7530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485" y="6492873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E6B19B-4759-45CA-BBB5-AEC41028C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1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Warum Erklärvideos erstellen?</a:t>
            </a:r>
            <a:endParaRPr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375395B-FAAD-48AE-9A99-6512F61DA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9015"/>
            <a:ext cx="10515600" cy="4407109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Erklärvideos auf </a:t>
            </a:r>
            <a:r>
              <a:rPr lang="de-DE" dirty="0" err="1"/>
              <a:t>Youtube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Mediathek in </a:t>
            </a:r>
            <a:r>
              <a:rPr lang="de-DE" dirty="0" err="1"/>
              <a:t>mebis</a:t>
            </a:r>
            <a:endParaRPr lang="de-DE" dirty="0"/>
          </a:p>
          <a:p>
            <a:endParaRPr lang="de-DE" dirty="0"/>
          </a:p>
          <a:p>
            <a:r>
              <a:rPr lang="de-DE" dirty="0"/>
              <a:t>aktuell kostenlose Angebote an Filmen</a:t>
            </a:r>
          </a:p>
          <a:p>
            <a:endParaRPr lang="de-DE" dirty="0"/>
          </a:p>
          <a:p>
            <a:r>
              <a:rPr lang="de-DE" dirty="0"/>
              <a:t> aktuell kostenlose Angebote an anderen Medien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5BE7D7-7FBC-4B7D-886A-18D91AC0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651">
            <a:off x="5206161" y="1655282"/>
            <a:ext cx="1481814" cy="14818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774909-7CDC-4D19-876E-0C9BE447A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239">
            <a:off x="7837243" y="1914648"/>
            <a:ext cx="2847975" cy="1600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4EA356A-0F42-4FF8-85FC-1C4F8DBC6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360">
            <a:off x="7827718" y="4021602"/>
            <a:ext cx="2857500" cy="1600200"/>
          </a:xfrm>
          <a:prstGeom prst="rect">
            <a:avLst/>
          </a:prstGeom>
        </p:spPr>
      </p:pic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EC4FC3C6-294B-4123-AC59-6BFB69715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A28E3A-352E-4C8D-B169-A166C1261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122FB3-CD9B-4FC1-8510-8C0F0EEA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6594" y="-199417"/>
            <a:ext cx="6585127" cy="72568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428DB9C-B506-438E-B18E-D6211D7B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23812" y="880251"/>
            <a:ext cx="419100" cy="4476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3B0E55-6DFE-4370-95C4-180D1D8E705B}"/>
              </a:ext>
            </a:extLst>
          </p:cNvPr>
          <p:cNvSpPr txBox="1"/>
          <p:nvPr/>
        </p:nvSpPr>
        <p:spPr>
          <a:xfrm>
            <a:off x="8109524" y="1673157"/>
            <a:ext cx="3443591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Folgende Punkte können eingestellt werden: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Abspieltempo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Seitenverhältnis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Vordergrund (Vorhang…)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Effekte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Helligkeit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Spiegelungen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0B621300-1C12-4A8E-A578-F369E0C3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DE4830-596F-4AB8-ADE0-4E2DA018F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013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B82D9-92BD-4195-A0AF-302D3543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Einsatzmöglichkeiten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1B171B-9522-4F9A-861D-D80E80CC6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Themen aus HSU, naturwissenschaftlichen Fächern …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Kurzgeschichten/Gedichte … umsetzen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Geschichten erzählen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…..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960327E-EF53-4B4F-95D3-35D2F752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E8CBE2-DEE9-45EC-B9CC-FB32CF5C1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855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3CA87-C2AA-714F-AEF0-28883BDC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StopMotion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287B8A-B09A-3546-AB6F-F9C321A63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>
                <a:hlinkClick r:id="rId2"/>
              </a:rPr>
              <a:t>“Besuch im Freibad“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hlinkClick r:id="rId3"/>
              </a:rPr>
              <a:t>„Das Leben ist hart, …“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4"/>
              </a:rPr>
              <a:t>„Nachhaltigkeit“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5"/>
              </a:rPr>
              <a:t>was man mit alten Videokassetten auch machen kann …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6"/>
              </a:rPr>
              <a:t>Beispiele und ein schön gemachte Anleitung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36B8504-9778-4C5C-AA62-C39419BD0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A39EBF6-EDAB-4A06-A6F6-1E5636B9F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69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16231-8AFC-324B-B105-FBE82874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(Beispiele)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7726-9F68-2A43-8F98-729875A47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Für iOs (iPad, iPhone)		- </a:t>
            </a:r>
            <a:r>
              <a:rPr lang="de-DE" i="1" dirty="0"/>
              <a:t>Stop Motion Studio</a:t>
            </a:r>
            <a:r>
              <a:rPr lang="de-DE" dirty="0"/>
              <a:t>, </a:t>
            </a:r>
          </a:p>
          <a:p>
            <a:endParaRPr lang="de-DE" dirty="0"/>
          </a:p>
          <a:p>
            <a:r>
              <a:rPr lang="de-DE" dirty="0"/>
              <a:t>Für Android			- </a:t>
            </a:r>
            <a:r>
              <a:rPr lang="de-DE" i="1" dirty="0"/>
              <a:t>Stop Motion Studio</a:t>
            </a:r>
          </a:p>
          <a:p>
            <a:endParaRPr lang="de-DE" dirty="0"/>
          </a:p>
          <a:p>
            <a:r>
              <a:rPr lang="de-DE" dirty="0"/>
              <a:t>Für Windows			- </a:t>
            </a:r>
            <a:r>
              <a:rPr lang="de-DE" i="1" dirty="0" err="1"/>
              <a:t>Stop</a:t>
            </a:r>
            <a:r>
              <a:rPr lang="de-DE" i="1" dirty="0"/>
              <a:t> Motion Studio, Foto-App</a:t>
            </a:r>
            <a:r>
              <a:rPr lang="de-DE" dirty="0"/>
              <a:t>, </a:t>
            </a:r>
            <a:r>
              <a:rPr lang="de-DE" i="1" dirty="0">
                <a:hlinkClick r:id="rId2"/>
              </a:rPr>
              <a:t>Movie Maker</a:t>
            </a:r>
            <a:r>
              <a:rPr lang="de-DE" dirty="0"/>
              <a:t>			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EB4CA4-DA3C-4CCA-8B11-AB834FC1A2C1}"/>
              </a:ext>
            </a:extLst>
          </p:cNvPr>
          <p:cNvSpPr txBox="1"/>
          <p:nvPr/>
        </p:nvSpPr>
        <p:spPr>
          <a:xfrm rot="21256794">
            <a:off x="5767754" y="4528941"/>
            <a:ext cx="586622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Viele Anregungen finden Sie selbstverständlich auch im Netz ….</a:t>
            </a:r>
          </a:p>
          <a:p>
            <a:pPr algn="ctr" hangingPunct="0"/>
            <a:endParaRPr kumimoji="0" lang="de-D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D1583FF9-285C-4850-84AF-3357087C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996F58-41A0-4DC1-A0D6-259452F8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0772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  <p:sp>
        <p:nvSpPr>
          <p:cNvPr id="113" name="Textfeld 5"/>
          <p:cNvSpPr txBox="1"/>
          <p:nvPr/>
        </p:nvSpPr>
        <p:spPr>
          <a:xfrm>
            <a:off x="2232355" y="4849415"/>
            <a:ext cx="312539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Datum: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26.5.2020</a:t>
            </a:r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endParaRPr lang="de-DE"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-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Teil 2</a:t>
            </a:r>
            <a:endParaRPr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6DC5B89-F725-4718-96A5-ADB7E3CF8E29}"/>
              </a:ext>
            </a:extLst>
          </p:cNvPr>
          <p:cNvSpPr txBox="1"/>
          <p:nvPr/>
        </p:nvSpPr>
        <p:spPr>
          <a:xfrm>
            <a:off x="773084" y="4377870"/>
            <a:ext cx="4414057" cy="101566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0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Green Screen</a:t>
            </a:r>
            <a:endParaRPr kumimoji="0" lang="de-DE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9B3EEA-5B69-4D58-8886-C3AE25D6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32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770551-37EA-524E-AB7A-9361C7BAA20B}"/>
              </a:ext>
            </a:extLst>
          </p:cNvPr>
          <p:cNvSpPr txBox="1"/>
          <p:nvPr/>
        </p:nvSpPr>
        <p:spPr>
          <a:xfrm rot="16200000">
            <a:off x="10308596" y="5160682"/>
            <a:ext cx="18288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Film: A. </a:t>
            </a: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Bankhofer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trim.A39DF133-3FC4-4985-952B-BE35C5A293E0.MOV">
            <a:hlinkClick r:id="" action="ppaction://media"/>
            <a:extLst>
              <a:ext uri="{FF2B5EF4-FFF2-40B4-BE49-F238E27FC236}">
                <a16:creationId xmlns:a16="http://schemas.microsoft.com/office/drawing/2014/main" id="{EEF7D471-FE18-0F4C-B1A9-79714A715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304" y="1375784"/>
            <a:ext cx="10298544" cy="51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3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- Wie erstelle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3040"/>
            <a:ext cx="10515600" cy="4713923"/>
          </a:xfrm>
        </p:spPr>
        <p:txBody>
          <a:bodyPr/>
          <a:lstStyle/>
          <a:p>
            <a:r>
              <a:rPr lang="de-DE" dirty="0"/>
              <a:t>Idee – Foto oder Video erstellen und den Hintergrund im Nachhinein hinzufügen</a:t>
            </a:r>
          </a:p>
          <a:p>
            <a:endParaRPr lang="de-DE" dirty="0"/>
          </a:p>
          <a:p>
            <a:r>
              <a:rPr lang="de-DE" dirty="0"/>
              <a:t>Vorteile:	</a:t>
            </a:r>
          </a:p>
          <a:p>
            <a:pPr lvl="3"/>
            <a:r>
              <a:rPr lang="de-DE" dirty="0"/>
              <a:t>besonders anschaulich</a:t>
            </a:r>
          </a:p>
          <a:p>
            <a:pPr lvl="3"/>
            <a:r>
              <a:rPr lang="de-DE" dirty="0"/>
              <a:t>auch sehr komplexe Darstellungen möglich</a:t>
            </a:r>
          </a:p>
          <a:p>
            <a:pPr lvl="3"/>
            <a:r>
              <a:rPr lang="de-DE" dirty="0"/>
              <a:t>„Zwillingseffekt“, Weltreisen, unter Wasser … möglich</a:t>
            </a:r>
          </a:p>
          <a:p>
            <a:endParaRPr lang="de-DE" dirty="0"/>
          </a:p>
          <a:p>
            <a:r>
              <a:rPr lang="de-DE" dirty="0"/>
              <a:t>Nachteile:</a:t>
            </a:r>
          </a:p>
          <a:p>
            <a:pPr lvl="3"/>
            <a:r>
              <a:rPr lang="de-DE" dirty="0"/>
              <a:t>großer Aufwand an Zeit, Material, Geld</a:t>
            </a:r>
          </a:p>
          <a:p>
            <a:pPr lvl="3"/>
            <a:r>
              <a:rPr lang="de-DE" dirty="0"/>
              <a:t>Vor- und Nachbereitung</a:t>
            </a:r>
          </a:p>
          <a:p>
            <a:pPr lvl="3"/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1F799B0-B882-4F9D-BD47-989AC1DBA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A119D3-1FC7-4A71-9A55-8068BC7D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EDE41-5358-5044-8F69-25E72EFF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- Material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B50AA-675C-4B43-B38C-CB06FB98A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Kamera</a:t>
            </a:r>
          </a:p>
          <a:p>
            <a:endParaRPr lang="de-DE" dirty="0"/>
          </a:p>
          <a:p>
            <a:r>
              <a:rPr lang="de-DE" dirty="0"/>
              <a:t>eventuell Stativ</a:t>
            </a:r>
          </a:p>
          <a:p>
            <a:endParaRPr lang="de-DE" dirty="0"/>
          </a:p>
          <a:p>
            <a:r>
              <a:rPr lang="de-DE" dirty="0"/>
              <a:t>gute, gleichmäßige Beleuchtung – es sollte möglichst wenig Schatten auf den Hintergrund fallen!</a:t>
            </a:r>
          </a:p>
          <a:p>
            <a:endParaRPr lang="de-DE" dirty="0"/>
          </a:p>
          <a:p>
            <a:r>
              <a:rPr lang="de-DE" dirty="0"/>
              <a:t>grüner Hintergrund (z. B. gespannter Stoff) </a:t>
            </a:r>
          </a:p>
          <a:p>
            <a:endParaRPr lang="de-DE" dirty="0"/>
          </a:p>
          <a:p>
            <a:r>
              <a:rPr lang="de-DE" dirty="0"/>
              <a:t>eventuell Programm zur Verarbeitung der Bilder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21EBD4EA-0104-4F3B-B44B-82E7012E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CFB20A-6262-4006-BF03-3C15AECF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83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ün enthält.&#10;&#10;Automatisch generierte Beschreibung">
            <a:extLst>
              <a:ext uri="{FF2B5EF4-FFF2-40B4-BE49-F238E27FC236}">
                <a16:creationId xmlns:a16="http://schemas.microsoft.com/office/drawing/2014/main" id="{62D69DB8-3C01-4820-AD72-CA750218F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43" y="576858"/>
            <a:ext cx="7605713" cy="57042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5C47A7D-CAA2-4932-935B-341F49779544}"/>
              </a:ext>
            </a:extLst>
          </p:cNvPr>
          <p:cNvSpPr txBox="1"/>
          <p:nvPr/>
        </p:nvSpPr>
        <p:spPr>
          <a:xfrm rot="16200000">
            <a:off x="7896641" y="3634919"/>
            <a:ext cx="47692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Bollywood Green Screen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" by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jurvetson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is marked with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CC BY 2.0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62078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758915-56FC-4D1C-A136-CEC2BDFC883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 r="1757"/>
          <a:stretch/>
        </p:blipFill>
        <p:spPr>
          <a:xfrm rot="20632019">
            <a:off x="1067127" y="1045365"/>
            <a:ext cx="4195271" cy="2754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CBF57D-7CA7-4450-8A48-C2072D35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4510">
            <a:off x="5874653" y="2388575"/>
            <a:ext cx="4622146" cy="3442319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8E5FC05-6FDA-4548-B1F3-1BCF0D938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567FF7A-76B7-4BCF-A943-FF81E1714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97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CA14C-48A9-4904-915D-23DA9994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Zahlen 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65D481-9E0A-49B3-94B9-08CC9772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52" y="1304144"/>
            <a:ext cx="7467600" cy="5114925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E5207077-D52C-4A40-96DC-318FEAEB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297831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389035-256B-43D7-98CC-B35F2A588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14647"/>
            <a:ext cx="10515600" cy="536231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Es lässt sich hier übrigens sehr gut das Thema „Urheberrecht“ integrieren.</a:t>
            </a:r>
          </a:p>
          <a:p>
            <a:pPr marL="0" indent="0">
              <a:buNone/>
            </a:pPr>
            <a:r>
              <a:rPr lang="de-DE" dirty="0"/>
              <a:t>Bei der Auswahl der Hintergründe sollten entsprechende Plattformen genutzt werden, z. B: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>
                <a:hlinkClick r:id="rId2"/>
              </a:rPr>
              <a:t>Pixabay</a:t>
            </a:r>
            <a:r>
              <a:rPr lang="de-DE" dirty="0"/>
              <a:t> (teilweise)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>
                <a:hlinkClick r:id="rId3"/>
              </a:rPr>
              <a:t>Unsplash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>
                <a:hlinkClick r:id="rId4"/>
              </a:rPr>
              <a:t>Find-das-bild.de</a:t>
            </a:r>
            <a:r>
              <a:rPr lang="de-DE" dirty="0"/>
              <a:t> (prima für die Grundschule)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>
                <a:hlinkClick r:id="rId5"/>
              </a:rPr>
              <a:t>Creative Commons – Bilder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>
                <a:hlinkClick r:id="rId6"/>
              </a:rPr>
              <a:t>pexels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>
                <a:hlinkClick r:id="rId7"/>
              </a:rPr>
              <a:t>the</a:t>
            </a:r>
            <a:r>
              <a:rPr lang="de-DE" dirty="0">
                <a:hlinkClick r:id="rId7"/>
              </a:rPr>
              <a:t> </a:t>
            </a:r>
            <a:r>
              <a:rPr lang="de-DE" dirty="0" err="1">
                <a:hlinkClick r:id="rId7"/>
              </a:rPr>
              <a:t>noun</a:t>
            </a:r>
            <a:r>
              <a:rPr lang="de-DE" dirty="0">
                <a:hlinkClick r:id="rId7"/>
              </a:rPr>
              <a:t> </a:t>
            </a:r>
            <a:r>
              <a:rPr lang="de-DE" dirty="0" err="1">
                <a:hlinkClick r:id="rId7"/>
              </a:rPr>
              <a:t>project</a:t>
            </a:r>
            <a:r>
              <a:rPr lang="de-DE" dirty="0"/>
              <a:t> (englischsprachige Suche; Basic-Varianten der Bilder mit CC-Lizenz)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Oder die Hintergründe werden gleich selber erstellt…</a:t>
            </a:r>
          </a:p>
        </p:txBody>
      </p:sp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9A53992-4101-470A-A67C-C2EA27357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024001-8E8F-4DE5-812E-0F1D40D37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562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5F946C-6E3C-400A-B321-B26D7A831B92}"/>
              </a:ext>
            </a:extLst>
          </p:cNvPr>
          <p:cNvSpPr txBox="1"/>
          <p:nvPr/>
        </p:nvSpPr>
        <p:spPr>
          <a:xfrm>
            <a:off x="928468" y="956603"/>
            <a:ext cx="10213144" cy="20774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Auch für Audioinhalte gibt es Datenbanken, die entsprechendes Material bereitstellen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1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	- </a:t>
            </a:r>
            <a:r>
              <a:rPr lang="de-DE" sz="2100" dirty="0">
                <a:latin typeface="+mj-lt"/>
                <a:hlinkClick r:id="rId2"/>
              </a:rPr>
              <a:t>http://bbcsfx.acropolis.org.uk/</a:t>
            </a:r>
            <a:endParaRPr lang="de-DE" sz="2100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	- umfangreiche Sammlung auf der Seite des </a:t>
            </a: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3"/>
              </a:rPr>
              <a:t>Medienpädagogikpraxis Blog </a:t>
            </a: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1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F0125B5-7EE6-44E4-B2CA-3D026FE11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5E56BD-7E94-4F9D-BE29-352F7D8DB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22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– Wie verarbeite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Mit Hilfe einer App für ein mobiles Endgerät</a:t>
            </a:r>
          </a:p>
          <a:p>
            <a:pPr lvl="1"/>
            <a:r>
              <a:rPr lang="de-DE" dirty="0"/>
              <a:t> </a:t>
            </a:r>
            <a:r>
              <a:rPr lang="de-DE" i="1" dirty="0"/>
              <a:t>Green Screen by Do </a:t>
            </a:r>
            <a:r>
              <a:rPr lang="de-DE" i="1" dirty="0" err="1"/>
              <a:t>Ink</a:t>
            </a:r>
            <a:r>
              <a:rPr lang="de-DE" i="1" dirty="0"/>
              <a:t> </a:t>
            </a:r>
            <a:r>
              <a:rPr lang="de-DE" dirty="0"/>
              <a:t>(nur für iOS)</a:t>
            </a:r>
          </a:p>
          <a:p>
            <a:pPr lvl="2"/>
            <a:r>
              <a:rPr lang="de-DE" dirty="0"/>
              <a:t>3 Ebenen</a:t>
            </a:r>
          </a:p>
          <a:p>
            <a:pPr lvl="2"/>
            <a:r>
              <a:rPr lang="de-DE" dirty="0"/>
              <a:t>Größen lassen sich ändern</a:t>
            </a:r>
          </a:p>
          <a:p>
            <a:pPr lvl="2"/>
            <a:r>
              <a:rPr lang="de-DE" dirty="0"/>
              <a:t>Verschiedene Farben lassen sich herausfiltern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i="1" dirty="0"/>
              <a:t>Green Screen Magic </a:t>
            </a:r>
            <a:r>
              <a:rPr lang="de-DE" dirty="0"/>
              <a:t>(für Android)</a:t>
            </a:r>
          </a:p>
          <a:p>
            <a:pPr lvl="1"/>
            <a:r>
              <a:rPr lang="de-DE" i="1" dirty="0" err="1"/>
              <a:t>Kinemaster</a:t>
            </a:r>
            <a:r>
              <a:rPr lang="de-DE" dirty="0"/>
              <a:t> (für Android)</a:t>
            </a:r>
          </a:p>
          <a:p>
            <a:pPr lvl="1"/>
            <a:r>
              <a:rPr lang="de-DE" i="1" dirty="0"/>
              <a:t>Green Screen Pro </a:t>
            </a:r>
            <a:r>
              <a:rPr lang="de-DE" dirty="0"/>
              <a:t>(Chroma Key) (für Android)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B501389D-A910-41AA-A660-AB5F415B6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C04669-0A9C-43A2-A9C8-5B76F3712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1588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2DBE1-E0C2-40F3-AC00-42A051CB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</a:t>
            </a:r>
            <a:r>
              <a:rPr lang="de-DE" dirty="0" err="1"/>
              <a:t>by</a:t>
            </a:r>
            <a:r>
              <a:rPr lang="de-DE" dirty="0"/>
              <a:t> Do </a:t>
            </a:r>
            <a:r>
              <a:rPr lang="de-DE" dirty="0" err="1"/>
              <a:t>Ink</a:t>
            </a:r>
            <a:endParaRPr lang="de-DE" dirty="0"/>
          </a:p>
        </p:txBody>
      </p:sp>
      <p:pic>
        <p:nvPicPr>
          <p:cNvPr id="4" name="Green Screen Erklärung">
            <a:hlinkClick r:id="" action="ppaction://media"/>
            <a:extLst>
              <a:ext uri="{FF2B5EF4-FFF2-40B4-BE49-F238E27FC236}">
                <a16:creationId xmlns:a16="http://schemas.microsoft.com/office/drawing/2014/main" id="{56D2B841-C581-48AF-831E-664CD3E8B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3396" y="1349374"/>
            <a:ext cx="9144000" cy="5143499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85019F3-C755-408B-B6F6-75D966080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758A80-2D2B-4225-969B-3F03EA3D2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92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– Wie verarbeite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mit Hilfe von </a:t>
            </a:r>
            <a:r>
              <a:rPr lang="de-DE" i="1" dirty="0"/>
              <a:t>Keynote</a:t>
            </a:r>
            <a:r>
              <a:rPr lang="de-DE" dirty="0"/>
              <a:t>/</a:t>
            </a:r>
            <a:r>
              <a:rPr lang="de-DE" i="1" dirty="0"/>
              <a:t>PowerPoint</a:t>
            </a:r>
          </a:p>
          <a:p>
            <a:pPr lvl="2"/>
            <a:r>
              <a:rPr lang="de-DE" dirty="0"/>
              <a:t>(Exportieren —&gt; Video; bei Keynote anschließend noch in </a:t>
            </a:r>
            <a:r>
              <a:rPr lang="de-DE" dirty="0" err="1"/>
              <a:t>mp4</a:t>
            </a:r>
            <a:r>
              <a:rPr lang="de-DE" dirty="0"/>
              <a:t> umwandeln)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057970C-AD17-4226-A160-E206DCD70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22B0B3-E835-4665-BD47-CF0D1682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290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– Wie verarbeite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139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Mit Hilfe von iMovie</a:t>
            </a:r>
          </a:p>
          <a:p>
            <a:pPr marL="685800" lvl="2" indent="0">
              <a:buNone/>
            </a:pPr>
            <a:endParaRPr lang="de-DE" dirty="0"/>
          </a:p>
        </p:txBody>
      </p:sp>
      <p:pic>
        <p:nvPicPr>
          <p:cNvPr id="4" name="video_767593963">
            <a:hlinkClick r:id="" action="ppaction://media"/>
            <a:extLst>
              <a:ext uri="{FF2B5EF4-FFF2-40B4-BE49-F238E27FC236}">
                <a16:creationId xmlns:a16="http://schemas.microsoft.com/office/drawing/2014/main" id="{1CDE3C04-C03A-4101-8AE2-A2C74C79E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7256" y="1310265"/>
            <a:ext cx="7652824" cy="5348680"/>
          </a:xfrm>
          <a:prstGeom prst="rect">
            <a:avLst/>
          </a:prstGeom>
        </p:spPr>
      </p:pic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BD12246-51FB-4928-8B8E-724030141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07C7A9-4CD5-4B88-9B96-86B9D4309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2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E84C5-F9DC-D949-9217-260B2B55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Green Screen – Wie verarbeite ich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 Windows</a:t>
            </a:r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r>
              <a:rPr lang="de-DE" dirty="0"/>
              <a:t>	- Pro Version von </a:t>
            </a:r>
            <a:r>
              <a:rPr lang="de-DE" i="1" dirty="0"/>
              <a:t>Movie Maker </a:t>
            </a:r>
            <a:r>
              <a:rPr lang="de-DE" dirty="0"/>
              <a:t>(sehr einfach, kostenpflichtig)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i="1" dirty="0" err="1"/>
              <a:t>HitFilm</a:t>
            </a:r>
            <a:r>
              <a:rPr lang="de-DE" i="1" dirty="0"/>
              <a:t> Express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www.fxhome.com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i="1" dirty="0"/>
              <a:t>OBS</a:t>
            </a:r>
            <a:r>
              <a:rPr lang="de-DE" dirty="0"/>
              <a:t> für Windows (einfach, kostenfrei)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168C6492-C914-44F8-A51E-B19846CC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534B96-24CE-4715-B25D-8505CA029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914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6531A8-0BE3-404D-B0F1-9CE3036A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90"/>
            <a:ext cx="10515600" cy="4486273"/>
          </a:xfrm>
        </p:spPr>
        <p:txBody>
          <a:bodyPr/>
          <a:lstStyle/>
          <a:p>
            <a:endParaRPr lang="de-DE" dirty="0"/>
          </a:p>
          <a:p>
            <a:r>
              <a:rPr lang="de-DE" dirty="0">
                <a:hlinkClick r:id="rId2"/>
              </a:rPr>
              <a:t>Kermit wechselt seine Farbe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sehr ausführliche Erklärung zum Thema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interessante Sammlungen zum Thema</a:t>
            </a:r>
          </a:p>
          <a:p>
            <a:pPr marL="0" indent="0">
              <a:buNone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https://padlet.com/strsa/Hoppgreen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hlinkClick r:id="rId5"/>
              </a:rPr>
              <a:t>https://www.taskcards.de/#/board/3186a1ee-796b-4a86-9aea-dd96d2c698d7/view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E54A389D-886B-4DD7-A27B-27AF6D968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B2B7BF-8274-481F-B31A-FE483EB25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1682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40B31E8-C610-BB45-9C5A-8C1FF446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49" y="1855624"/>
            <a:ext cx="7686675" cy="4321339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DD35CEA-2B5E-4C48-994F-734BD0E9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394483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5AE2C3C5-2778-DC4A-BDC6-BCF8FAF3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294763"/>
            <a:ext cx="8016875" cy="5418617"/>
          </a:xfrm>
          <a:prstGeom prst="rect">
            <a:avLst/>
          </a:prstGeom>
        </p:spPr>
      </p:pic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B0482979-F0CD-4503-A1FC-577EE31E3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68745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E5FCE-67A7-43A9-BFA0-BEEBE469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Zahlen 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8E88E4-FFAF-464B-A170-5C604C93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79" y="1270626"/>
            <a:ext cx="8053310" cy="5587374"/>
          </a:xfrm>
          <a:prstGeom prst="rect">
            <a:avLst/>
          </a:prstGeom>
        </p:spPr>
      </p:pic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6CED6BC-28DC-453D-A76B-3B646D46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21449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ECBDBBE-60E4-3046-93D3-DD647AF4E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4" y="1690689"/>
            <a:ext cx="11528638" cy="44053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32F294-B8A4-4D37-826E-BC1ECB78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52" y="1690688"/>
            <a:ext cx="781050" cy="9239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A22025-8B30-45F6-8436-D3D0395F7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55" y="3077306"/>
            <a:ext cx="390525" cy="461963"/>
          </a:xfrm>
          <a:prstGeom prst="rect">
            <a:avLst/>
          </a:prstGeom>
        </p:spPr>
      </p:pic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D3E29A0E-0112-4ACB-A9C5-80500810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762872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A726095-A7E6-4454-B026-8BAC26E1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3" y="810490"/>
            <a:ext cx="6699011" cy="460557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99A5FE-CB44-47D9-B13F-5DA30174859D}"/>
              </a:ext>
            </a:extLst>
          </p:cNvPr>
          <p:cNvSpPr txBox="1"/>
          <p:nvPr/>
        </p:nvSpPr>
        <p:spPr>
          <a:xfrm>
            <a:off x="7610620" y="810491"/>
            <a:ext cx="4375053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Hintergrund: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	selbstgemaltes Bild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Kind auf dem Saturn: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	Foto vor Green Screen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Außerirdische: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	Videosequenz vor Green Screen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Anmerkung: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Das Kind auf dem Fahrrad und einer der Außerirdischen sind die identische Person.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F4B226-3360-470A-9702-5FDBB883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25" y="810490"/>
            <a:ext cx="629992" cy="745235"/>
          </a:xfrm>
          <a:prstGeom prst="rect">
            <a:avLst/>
          </a:prstGeom>
        </p:spPr>
      </p:pic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B6B62975-AD61-493F-A002-20E597647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2F37146-70F3-4063-9952-47D1FC46C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1700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15492B40-4E4D-8A4D-8650-E187380B5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1653282"/>
            <a:ext cx="8514927" cy="49855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1770551-37EA-524E-AB7A-9361C7BAA20B}"/>
              </a:ext>
            </a:extLst>
          </p:cNvPr>
          <p:cNvSpPr txBox="1"/>
          <p:nvPr/>
        </p:nvSpPr>
        <p:spPr>
          <a:xfrm rot="16200000">
            <a:off x="8441359" y="5279745"/>
            <a:ext cx="18288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Foto: V. Knoblauch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4FC9CC-6EAB-4460-BEB6-730C0327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30" y="3319975"/>
            <a:ext cx="482690" cy="57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180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770551-37EA-524E-AB7A-9361C7BAA20B}"/>
              </a:ext>
            </a:extLst>
          </p:cNvPr>
          <p:cNvSpPr txBox="1"/>
          <p:nvPr/>
        </p:nvSpPr>
        <p:spPr>
          <a:xfrm rot="16200000">
            <a:off x="10308596" y="5160682"/>
            <a:ext cx="18288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Film: A. </a:t>
            </a:r>
            <a:r>
              <a:rPr kumimoji="0" lang="de-DE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Bankhofer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trim.A39DF133-3FC4-4985-952B-BE35C5A293E0.MOV">
            <a:hlinkClick r:id="" action="ppaction://media"/>
            <a:extLst>
              <a:ext uri="{FF2B5EF4-FFF2-40B4-BE49-F238E27FC236}">
                <a16:creationId xmlns:a16="http://schemas.microsoft.com/office/drawing/2014/main" id="{EEF7D471-FE18-0F4C-B1A9-79714A715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304" y="1375784"/>
            <a:ext cx="10298544" cy="51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77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5E57-D23A-1E42-B98B-CD7DDCFE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für GreenScreen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770551-37EA-524E-AB7A-9361C7BAA20B}"/>
              </a:ext>
            </a:extLst>
          </p:cNvPr>
          <p:cNvSpPr txBox="1"/>
          <p:nvPr/>
        </p:nvSpPr>
        <p:spPr>
          <a:xfrm rot="16200000">
            <a:off x="9356096" y="5054878"/>
            <a:ext cx="1828800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Foto: B. </a:t>
            </a:r>
            <a:r>
              <a:rPr lang="de-DE" sz="11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Davies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F74D34-ACAF-5643-97AF-4D6DC987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90"/>
            <a:ext cx="9067800" cy="4985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CA525FB-F8DF-4950-A563-77E11E012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09" y="3016253"/>
            <a:ext cx="1092298" cy="12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917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Teilen/Senden/Weitergeben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Lernplattform (</a:t>
            </a:r>
            <a:r>
              <a:rPr lang="de-DE" dirty="0" err="1"/>
              <a:t>mebis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Verlinkung zu Cloud-Lösung</a:t>
            </a:r>
          </a:p>
          <a:p>
            <a:endParaRPr lang="de-DE" dirty="0"/>
          </a:p>
          <a:p>
            <a:r>
              <a:rPr lang="de-DE" dirty="0"/>
              <a:t>Verschicken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								</a:t>
            </a:r>
            <a:r>
              <a:rPr lang="de-DE" dirty="0">
                <a:sym typeface="Wingdings" panose="05000000000000000000" pitchFamily="2" charset="2"/>
              </a:rPr>
              <a:t> eventuell im Vorfeld Komprimieren</a:t>
            </a:r>
          </a:p>
          <a:p>
            <a:pPr marL="0" indent="0" algn="r">
              <a:buNone/>
            </a:pPr>
            <a:r>
              <a:rPr lang="de-DE" dirty="0">
                <a:sym typeface="Wingdings" panose="05000000000000000000" pitchFamily="2" charset="2"/>
              </a:rPr>
              <a:t>z.B. mit dem </a:t>
            </a:r>
            <a:r>
              <a:rPr lang="de-DE" i="1" dirty="0">
                <a:sym typeface="Wingdings" panose="05000000000000000000" pitchFamily="2" charset="2"/>
              </a:rPr>
              <a:t>Media Converter Flex </a:t>
            </a:r>
          </a:p>
          <a:p>
            <a:pPr marL="0" indent="0" algn="r">
              <a:buNone/>
            </a:pPr>
            <a:r>
              <a:rPr lang="de-DE" dirty="0">
                <a:sym typeface="Wingdings" panose="05000000000000000000" pitchFamily="2" charset="2"/>
              </a:rPr>
              <a:t>(App erhältlich für iOS und Android)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9E5C5E-1F88-48B4-A468-5C8A83CF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1A70D228-BDFB-496A-91CC-1D98101D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488800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5F946C-6E3C-400A-B321-B26D7A831B92}"/>
              </a:ext>
            </a:extLst>
          </p:cNvPr>
          <p:cNvSpPr txBox="1"/>
          <p:nvPr/>
        </p:nvSpPr>
        <p:spPr>
          <a:xfrm>
            <a:off x="928468" y="956603"/>
            <a:ext cx="10213144" cy="2354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Bei der Nutzung von Bild- und Audiodateien müssen Sie unbedingt auf eine entsprechende Lizenzierung achten. </a:t>
            </a:r>
            <a:r>
              <a:rPr lang="de-DE" sz="21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Nähere Informationen zu den entsprechenden CC-Lizenzen finden Sie </a:t>
            </a:r>
            <a:r>
              <a:rPr lang="de-DE" sz="21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  <a:hlinkClick r:id="rId2"/>
              </a:rPr>
              <a:t>hier</a:t>
            </a:r>
            <a:r>
              <a:rPr lang="de-DE" sz="21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1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0074B1E-2AE8-4FA8-B0D4-23C2BEB7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" y="2111402"/>
            <a:ext cx="7190113" cy="47465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56F8F7-8B41-4468-BA2D-26E320DA2041}"/>
              </a:ext>
            </a:extLst>
          </p:cNvPr>
          <p:cNvSpPr txBox="1"/>
          <p:nvPr/>
        </p:nvSpPr>
        <p:spPr>
          <a:xfrm rot="16200000">
            <a:off x="6776669" y="5094514"/>
            <a:ext cx="30044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200" dirty="0">
                <a:latin typeface="+mj-lt"/>
              </a:rPr>
              <a:t>Tabelle von Burgert/TU München </a:t>
            </a:r>
            <a:r>
              <a:rPr lang="de-DE" sz="1200" dirty="0">
                <a:latin typeface="+mj-lt"/>
                <a:hlinkClick r:id="rId4"/>
              </a:rPr>
              <a:t>CC BY 4.0</a:t>
            </a:r>
            <a:endParaRPr lang="de-DE" sz="1200" dirty="0">
              <a:latin typeface="+mj-lt"/>
            </a:endParaRP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26544D6-8AA2-43A5-A856-14A2613DE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1832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940FCBF-0F31-4C3F-96C4-89B4B24D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65" y="691259"/>
            <a:ext cx="8324321" cy="58015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C4E97B-E3A7-4A49-8850-20C557547E96}"/>
              </a:ext>
            </a:extLst>
          </p:cNvPr>
          <p:cNvSpPr txBox="1"/>
          <p:nvPr/>
        </p:nvSpPr>
        <p:spPr>
          <a:xfrm>
            <a:off x="10141527" y="5846505"/>
            <a:ext cx="188817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3"/>
              </a:rPr>
              <a:t>Quelle der Grafik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Lizenz CC BY SA 3.0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wb</a:t>
            </a:r>
            <a:r>
              <a:rPr lang="de-DE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-web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A2612F-1E3D-436A-B722-14418AF572B2}"/>
              </a:ext>
            </a:extLst>
          </p:cNvPr>
          <p:cNvSpPr txBox="1"/>
          <p:nvPr/>
        </p:nvSpPr>
        <p:spPr>
          <a:xfrm>
            <a:off x="1211565" y="200821"/>
            <a:ext cx="7362701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Welche CC-Lizenz ist die richtige für mich?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6010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EE395C-1093-4274-B970-42FF1EDF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38C86-EA89-41DD-BCBF-8A825E25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Add-In 7" title="Webviewer">
                <a:extLst>
                  <a:ext uri="{FF2B5EF4-FFF2-40B4-BE49-F238E27FC236}">
                    <a16:creationId xmlns:a16="http://schemas.microsoft.com/office/drawing/2014/main" id="{4C5E8112-F294-43C0-BB55-766F91A5BE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Add-In 7" title="Webviewer">
                <a:extLst>
                  <a:ext uri="{FF2B5EF4-FFF2-40B4-BE49-F238E27FC236}">
                    <a16:creationId xmlns:a16="http://schemas.microsoft.com/office/drawing/2014/main" id="{4C5E8112-F294-43C0-BB55-766F91A5BE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9" name="Add-In 8" title="Webviewer">
                <a:extLst>
                  <a:ext uri="{FF2B5EF4-FFF2-40B4-BE49-F238E27FC236}">
                    <a16:creationId xmlns:a16="http://schemas.microsoft.com/office/drawing/2014/main" id="{D51E34CF-6811-4C30-AC91-5ECE591D0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6671632"/>
                  </p:ext>
                </p:extLst>
              </p:nvPr>
            </p:nvGraphicFramePr>
            <p:xfrm>
              <a:off x="416719" y="226873"/>
              <a:ext cx="11358562" cy="645225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9" name="Add-In 8" title="Webviewer">
                <a:extLst>
                  <a:ext uri="{FF2B5EF4-FFF2-40B4-BE49-F238E27FC236}">
                    <a16:creationId xmlns:a16="http://schemas.microsoft.com/office/drawing/2014/main" id="{D51E34CF-6811-4C30-AC91-5ECE591D0B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719" y="226873"/>
                <a:ext cx="11358562" cy="6452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62063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BAC580-9607-403E-953A-1304776C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Ergänzungen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52543D-16B2-42DB-9859-C0A75534D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Empfohlen wurde noch das Programm </a:t>
            </a:r>
            <a:r>
              <a:rPr lang="de-DE" i="1" dirty="0" err="1"/>
              <a:t>Handbrake</a:t>
            </a:r>
            <a:r>
              <a:rPr lang="de-DE" dirty="0"/>
              <a:t> zum Konvertieren von Audio- und Videodateien auf Linux- und Windowsgeräten  </a:t>
            </a:r>
          </a:p>
          <a:p>
            <a:pPr marL="0" indent="0">
              <a:buNone/>
            </a:pPr>
            <a:r>
              <a:rPr lang="de-DE" dirty="0"/>
              <a:t>	 </a:t>
            </a:r>
            <a:r>
              <a:rPr lang="de-DE" dirty="0">
                <a:hlinkClick r:id="rId2"/>
              </a:rPr>
              <a:t>https://www.heise.de/download/product/handbrake-53280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Hier gibt es noch ein ausführliches </a:t>
            </a:r>
            <a:r>
              <a:rPr lang="de-DE" dirty="0" err="1"/>
              <a:t>Padlet</a:t>
            </a:r>
            <a:r>
              <a:rPr lang="de-DE" dirty="0"/>
              <a:t> zum Thema </a:t>
            </a:r>
            <a:r>
              <a:rPr lang="de-DE" dirty="0">
                <a:hlinkClick r:id="rId3"/>
              </a:rPr>
              <a:t>„Erklärvideos erstellen“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Das </a:t>
            </a:r>
            <a:r>
              <a:rPr lang="de-DE" dirty="0">
                <a:hlinkClick r:id="rId4"/>
              </a:rPr>
              <a:t>Austausch-</a:t>
            </a:r>
            <a:r>
              <a:rPr lang="de-DE" dirty="0" err="1">
                <a:hlinkClick r:id="rId4"/>
              </a:rPr>
              <a:t>TaskCard</a:t>
            </a:r>
            <a:r>
              <a:rPr lang="de-DE" dirty="0"/>
              <a:t> finden Sie außerdem mit folgendem QR-Code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Eine Anleitung zur Arbeit mit OBS finden Sie </a:t>
            </a:r>
            <a:r>
              <a:rPr lang="de-DE" dirty="0">
                <a:hlinkClick r:id="rId5"/>
              </a:rPr>
              <a:t>hier</a:t>
            </a:r>
            <a:r>
              <a:rPr lang="de-DE" dirty="0"/>
              <a:t> oder </a:t>
            </a:r>
            <a:r>
              <a:rPr lang="de-DE" dirty="0">
                <a:hlinkClick r:id="rId6"/>
              </a:rPr>
              <a:t>hier</a:t>
            </a:r>
            <a:r>
              <a:rPr lang="de-DE" dirty="0"/>
              <a:t>.</a:t>
            </a: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20A22F0-7136-460F-A923-CEA1724D2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55ED7D-79AE-4008-A558-B9FDC7D02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51882EA-C94C-48D3-A64A-89738DD172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13" y="3751495"/>
            <a:ext cx="2199387" cy="21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21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CA14C-48A9-4904-915D-23DA9994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Zahlen 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E376E4-29CA-423A-AC25-AC26AB182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2017	täglicher </a:t>
            </a:r>
            <a:r>
              <a:rPr lang="de-DE" dirty="0" err="1"/>
              <a:t>Videostream</a:t>
            </a:r>
            <a:r>
              <a:rPr lang="de-DE" dirty="0"/>
              <a:t> 1.000.000.000 h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2012 	jährlicher </a:t>
            </a:r>
            <a:r>
              <a:rPr lang="de-DE" dirty="0" err="1"/>
              <a:t>Videostream</a:t>
            </a:r>
            <a:r>
              <a:rPr lang="de-DE" dirty="0"/>
              <a:t> 3.000.000.000 h</a:t>
            </a:r>
          </a:p>
          <a:p>
            <a:endParaRPr lang="de-DE" dirty="0"/>
          </a:p>
          <a:p>
            <a:r>
              <a:rPr lang="de-DE" dirty="0"/>
              <a:t>65 % einer Gruppe befragter Schüler (exemplarisch, nicht repräsentativ) machen sich über die Richtigkeit der Inhalte keine Gedanken</a:t>
            </a:r>
          </a:p>
          <a:p>
            <a:endParaRPr lang="de-DE" dirty="0"/>
          </a:p>
          <a:p>
            <a:r>
              <a:rPr lang="de-DE" dirty="0" err="1">
                <a:hlinkClick r:id="rId2"/>
              </a:rPr>
              <a:t>JIMplus</a:t>
            </a:r>
            <a:r>
              <a:rPr lang="de-DE" dirty="0">
                <a:hlinkClick r:id="rId2"/>
              </a:rPr>
              <a:t> 2020 „Lernen und Freizeit in der Corona-Krise“</a:t>
            </a: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9011368-B1D1-4DAD-B862-A630A6074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88042A-1D28-4639-B48D-BB2924EF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06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10E3-4C92-47D5-A6D2-91D1D08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Bildernachweis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6570-8B45-4C99-9B7F-71F0D84D4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Bilder der entsprechenden Anbieter</a:t>
            </a:r>
          </a:p>
          <a:p>
            <a:r>
              <a:rPr lang="de-DE" dirty="0"/>
              <a:t>Bilder mit CC-0 von </a:t>
            </a:r>
            <a:r>
              <a:rPr lang="de-DE" dirty="0" err="1"/>
              <a:t>Pixabay</a:t>
            </a:r>
            <a:endParaRPr lang="de-DE" dirty="0"/>
          </a:p>
          <a:p>
            <a:pPr lvl="1"/>
            <a:r>
              <a:rPr lang="de-DE" dirty="0"/>
              <a:t>u.a. Gerd Altmann</a:t>
            </a:r>
          </a:p>
          <a:p>
            <a:pPr marL="342900" lvl="1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EE395C-1093-4274-B970-42FF1EDF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38C86-EA89-41DD-BCBF-8A825E25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2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10E3-4C92-47D5-A6D2-91D1D08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Lizenz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6570-8B45-4C99-9B7F-71F0D84D4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None/>
            </a:pPr>
            <a:r>
              <a:rPr lang="de-DE" dirty="0"/>
              <a:t>Die meisten Inhalte dieser Präsentation stehen unter folgender Lizenz, sofern nichts anderes angegeben ist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r>
              <a:rPr lang="de-DE" dirty="0"/>
              <a:t>CC-BY-SA 4.0 Ralf Loheit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EE395C-1093-4274-B970-42FF1EDF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38C86-EA89-41DD-BCBF-8A825E25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0109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  <p:sp>
        <p:nvSpPr>
          <p:cNvPr id="113" name="Textfeld 5"/>
          <p:cNvSpPr txBox="1"/>
          <p:nvPr/>
        </p:nvSpPr>
        <p:spPr>
          <a:xfrm>
            <a:off x="2232355" y="4849415"/>
            <a:ext cx="312539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         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Datum: </a:t>
            </a:r>
            <a:fld id="{92C32168-28AE-4635-B7BF-8C818AA6910E}" type="datetime1">
              <a:rPr lang="de-DE" sz="1350" kern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10.03.2022</a:t>
            </a:fld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endParaRPr lang="de-DE"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-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Teil 2</a:t>
            </a:r>
            <a:endParaRPr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F67221-5E39-4527-8FE5-E26908D6F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79" y="2237128"/>
            <a:ext cx="5371042" cy="23837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70772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Was spricht </a:t>
            </a:r>
            <a:r>
              <a:rPr lang="de-DE" b="1" dirty="0"/>
              <a:t>gegen</a:t>
            </a:r>
            <a:r>
              <a:rPr lang="de-DE" dirty="0"/>
              <a:t> die Erstellung von Erklärvideos?</a:t>
            </a:r>
            <a:endParaRPr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422A79-265E-4528-87FA-E371CD17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79" y="1391294"/>
            <a:ext cx="3700593" cy="2926334"/>
          </a:xfrm>
          <a:prstGeom prst="rect">
            <a:avLst/>
          </a:prstGeom>
        </p:spPr>
      </p:pic>
      <p:pic>
        <p:nvPicPr>
          <p:cNvPr id="4" name="Grafik 3" descr="Ein Bild, das Uhr, Objekt, drinnen, Person enthält.&#10;&#10;Automatisch generierte Beschreibung">
            <a:extLst>
              <a:ext uri="{FF2B5EF4-FFF2-40B4-BE49-F238E27FC236}">
                <a16:creationId xmlns:a16="http://schemas.microsoft.com/office/drawing/2014/main" id="{4104A62A-4151-4479-9D91-22FFB08BB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962">
            <a:off x="7059641" y="1657461"/>
            <a:ext cx="3235475" cy="21561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DEA740-6393-46FA-BD24-494795B3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983" y="3969506"/>
            <a:ext cx="3634007" cy="19366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39B6D4-0E30-4750-B6EC-FCE370D0C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8210">
            <a:off x="345133" y="1723336"/>
            <a:ext cx="3247276" cy="21521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7F04858-70B0-4832-A03C-48F25E16D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0838">
            <a:off x="2894091" y="3624555"/>
            <a:ext cx="3395676" cy="2263784"/>
          </a:xfrm>
          <a:prstGeom prst="rect">
            <a:avLst/>
          </a:prstGeom>
        </p:spPr>
      </p:pic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53C83F5-305F-4DF6-A3ED-CC733F1C3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CE6C42-00BB-49E7-89F1-3801C523A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Was spricht </a:t>
            </a:r>
            <a:r>
              <a:rPr lang="de-DE" b="1" dirty="0"/>
              <a:t>für</a:t>
            </a:r>
            <a:r>
              <a:rPr lang="de-DE" dirty="0"/>
              <a:t> die Erstellung von Erklärvideos?</a:t>
            </a:r>
            <a:endParaRPr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375395B-FAAD-48AE-9A99-6512F61DA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9015"/>
            <a:ext cx="10515600" cy="4407109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Zeitaufwand</a:t>
            </a:r>
          </a:p>
          <a:p>
            <a:endParaRPr lang="de-DE" dirty="0"/>
          </a:p>
          <a:p>
            <a:r>
              <a:rPr lang="de-DE" dirty="0"/>
              <a:t>technische Herausforderung (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für die Lehrkraft)</a:t>
            </a:r>
          </a:p>
          <a:p>
            <a:endParaRPr lang="de-DE" dirty="0"/>
          </a:p>
          <a:p>
            <a:r>
              <a:rPr lang="de-DE" dirty="0"/>
              <a:t>persönliche Nähe </a:t>
            </a:r>
          </a:p>
          <a:p>
            <a:endParaRPr lang="de-DE" dirty="0"/>
          </a:p>
          <a:p>
            <a:r>
              <a:rPr lang="de-DE" dirty="0"/>
              <a:t>Urheberrecht (von zwei Seiten)</a:t>
            </a:r>
          </a:p>
          <a:p>
            <a:endParaRPr lang="de-DE" dirty="0"/>
          </a:p>
          <a:p>
            <a:r>
              <a:rPr lang="de-DE" dirty="0"/>
              <a:t>Stolz über eigenes Werk</a:t>
            </a:r>
          </a:p>
          <a:p>
            <a:endParaRPr lang="de-DE" dirty="0"/>
          </a:p>
        </p:txBody>
      </p:sp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4B3D9792-DEE5-459E-869B-FAE38556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A541E8-1C55-4D21-91F4-80DB2DA3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Und warum </a:t>
            </a:r>
            <a:r>
              <a:rPr lang="de-DE" b="1" i="1" dirty="0"/>
              <a:t>eigene</a:t>
            </a:r>
            <a:r>
              <a:rPr lang="de-DE" dirty="0"/>
              <a:t> Erklärvideos?</a:t>
            </a:r>
            <a:endParaRPr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375395B-FAAD-48AE-9A99-6512F61DA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9015"/>
            <a:ext cx="10515600" cy="4407109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nicht lange suchen – selber machen</a:t>
            </a:r>
          </a:p>
          <a:p>
            <a:endParaRPr lang="de-DE" dirty="0"/>
          </a:p>
          <a:p>
            <a:r>
              <a:rPr lang="de-DE" dirty="0"/>
              <a:t>schnell und einfach erfahren, wie etwas geht</a:t>
            </a:r>
          </a:p>
          <a:p>
            <a:endParaRPr lang="de-DE" dirty="0"/>
          </a:p>
          <a:p>
            <a:r>
              <a:rPr lang="de-DE" dirty="0"/>
              <a:t>passgenau für die Klasse </a:t>
            </a:r>
          </a:p>
          <a:p>
            <a:endParaRPr lang="de-DE" dirty="0"/>
          </a:p>
          <a:p>
            <a:r>
              <a:rPr lang="de-DE" dirty="0"/>
              <a:t>Urheberrecht leichter einzuhalten</a:t>
            </a:r>
          </a:p>
          <a:p>
            <a:endParaRPr lang="de-DE" dirty="0"/>
          </a:p>
          <a:p>
            <a:r>
              <a:rPr lang="de-DE" dirty="0"/>
              <a:t>Arbeit im </a:t>
            </a:r>
            <a:r>
              <a:rPr lang="de-DE" i="1" dirty="0" err="1"/>
              <a:t>flipped</a:t>
            </a:r>
            <a:r>
              <a:rPr lang="de-DE" i="1" dirty="0"/>
              <a:t> </a:t>
            </a:r>
            <a:r>
              <a:rPr lang="de-DE" i="1" dirty="0" err="1"/>
              <a:t>classroom</a:t>
            </a:r>
            <a:endParaRPr lang="de-DE" i="1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0AE2A6E-28B2-4832-9468-E61B94D9B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F213AF6-49B6-481E-B016-6B43AF5D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91" y="6416978"/>
            <a:ext cx="313971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1_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">
  <a:themeElements>
    <a:clrScheme name="1_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webextensions/webextension1.xml><?xml version="1.0" encoding="utf-8"?>
<we:webextension xmlns:we="http://schemas.microsoft.com/office/webextensions/webextension/2010/11" id="{6459FEE6-2FAB-445A-8B06-554C56C3F8CA}">
  <we:reference id="wa104295828" version="1.9.0.0" store="de-DE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www.wikipedia.org&quot;,&quot;values&quot;:{},&quot;data&quot;:{&quot;uri&quot;:&quot;www.wikipedia.org&quot;},&quot;secure&quot;:false}],&quot;name&quot;:&quot;www.wikipedia.org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C701590F-C6E7-43F7-8DA4-40501611FE07}">
  <we:reference id="wa104295828" version="1.9.0.0" store="de-DE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mz-landsberg.taskcards.app/board/09d78e43-216c-4b68-9071-90309b5e0498?token=09f0bc61-1d01-40e0-b27d-c81b48b9e035&quot;,&quot;values&quot;:{},&quot;data&quot;:{&quot;uri&quot;:&quot;mz-landsberg.taskcards.app/board/09d78e43-216c-4b68-9071-90309b5e0498?token=09f0bc61-1d01-40e0-b27d-c81b48b9e035&quot;},&quot;secure&quot;:false}],&quot;name&quot;:&quot;mz-landsberg.taskcards.app/board/09d78e43-216c-4b68-9071-90309b5e0498?token=09f0bc61-1d01-40e0-b27d-c81b48b9e035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Microsoft Office PowerPoint</Application>
  <PresentationFormat>Breitbild</PresentationFormat>
  <Paragraphs>390</Paragraphs>
  <Slides>62</Slides>
  <Notes>2</Notes>
  <HiddenSlides>0</HiddenSlides>
  <MMClips>8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74" baseType="lpstr">
      <vt:lpstr>Arial</vt:lpstr>
      <vt:lpstr>Baskerville Old Face</vt:lpstr>
      <vt:lpstr>Calibri</vt:lpstr>
      <vt:lpstr>Calibri Light</vt:lpstr>
      <vt:lpstr>Comic Sans MS</vt:lpstr>
      <vt:lpstr>DF Script</vt:lpstr>
      <vt:lpstr>Helvetica</vt:lpstr>
      <vt:lpstr>Times New Roman</vt:lpstr>
      <vt:lpstr>Office</vt:lpstr>
      <vt:lpstr>1_Office</vt:lpstr>
      <vt:lpstr>2_Office</vt:lpstr>
      <vt:lpstr>Acrobat Document</vt:lpstr>
      <vt:lpstr>Herzlich willkommen!</vt:lpstr>
      <vt:lpstr> </vt:lpstr>
      <vt:lpstr>Warum Erklärvideos erstellen?</vt:lpstr>
      <vt:lpstr>ein paar Zahlen …</vt:lpstr>
      <vt:lpstr>ein paar Zahlen …</vt:lpstr>
      <vt:lpstr>ein paar Zahlen …</vt:lpstr>
      <vt:lpstr>Was spricht gegen die Erstellung von Erklärvideos?</vt:lpstr>
      <vt:lpstr>Was spricht für die Erstellung von Erklärvideos?</vt:lpstr>
      <vt:lpstr>Und warum eigene Erklärvideos?</vt:lpstr>
      <vt:lpstr>Vorteile digitaler Lernmaterialien</vt:lpstr>
      <vt:lpstr>Vorteile digitaler Lernmaterialien – für die SuS</vt:lpstr>
      <vt:lpstr>Lernvideos von Lehrern</vt:lpstr>
      <vt:lpstr>Lernvideos von Schülern</vt:lpstr>
      <vt:lpstr>ein paar Schlagwörter…</vt:lpstr>
      <vt:lpstr>Leitsätze</vt:lpstr>
      <vt:lpstr>PowerPoint-Präsentation</vt:lpstr>
      <vt:lpstr>Sprachliche Gestaltung</vt:lpstr>
      <vt:lpstr> </vt:lpstr>
      <vt:lpstr>StopMotion</vt:lpstr>
      <vt:lpstr>Stop Motion - Wie erstelle ich das?</vt:lpstr>
      <vt:lpstr>StopMotion - Material</vt:lpstr>
      <vt:lpstr>Stop Motion - Ablauf</vt:lpstr>
      <vt:lpstr>Stop Motion - Ablauf</vt:lpstr>
      <vt:lpstr>Stop Motion - Ablauf</vt:lpstr>
      <vt:lpstr>Stop Motion - Ablauf</vt:lpstr>
      <vt:lpstr>PowerPoint-Präsentation</vt:lpstr>
      <vt:lpstr>PowerPoint-Präsentation</vt:lpstr>
      <vt:lpstr>PowerPoint-Präsentation</vt:lpstr>
      <vt:lpstr>Stop Motion - Ablauf</vt:lpstr>
      <vt:lpstr>PowerPoint-Präsentation</vt:lpstr>
      <vt:lpstr>Einsatzmöglichkeiten</vt:lpstr>
      <vt:lpstr>Beispiele für StopMotion</vt:lpstr>
      <vt:lpstr>Software (Beispiele)</vt:lpstr>
      <vt:lpstr> </vt:lpstr>
      <vt:lpstr>Beispiele für GreenScreen</vt:lpstr>
      <vt:lpstr>Green Screen - Wie erstelle ich das?</vt:lpstr>
      <vt:lpstr>Green Screen - Material</vt:lpstr>
      <vt:lpstr>PowerPoint-Präsentation</vt:lpstr>
      <vt:lpstr>PowerPoint-Präsentation</vt:lpstr>
      <vt:lpstr>PowerPoint-Präsentation</vt:lpstr>
      <vt:lpstr>PowerPoint-Präsentation</vt:lpstr>
      <vt:lpstr>Green Screen – Wie verarbeite ich das?</vt:lpstr>
      <vt:lpstr>Green Screen by Do Ink</vt:lpstr>
      <vt:lpstr>Green Screen – Wie verarbeite ich das?</vt:lpstr>
      <vt:lpstr>Green Screen – Wie verarbeite ich das?</vt:lpstr>
      <vt:lpstr>Green Screen – Wie verarbeite ich das?</vt:lpstr>
      <vt:lpstr>Beispiele für GreenScreen</vt:lpstr>
      <vt:lpstr>Beispiele für GreenScreen</vt:lpstr>
      <vt:lpstr>Beispiele für GreenScreen</vt:lpstr>
      <vt:lpstr>Beispiele für GreenScreen</vt:lpstr>
      <vt:lpstr>PowerPoint-Präsentation</vt:lpstr>
      <vt:lpstr>Beispiele für GreenScreen</vt:lpstr>
      <vt:lpstr>Beispiele für GreenScreen</vt:lpstr>
      <vt:lpstr>Beispiele für GreenScreen</vt:lpstr>
      <vt:lpstr>Teilen/Senden/Weitergeben</vt:lpstr>
      <vt:lpstr>PowerPoint-Präsentation</vt:lpstr>
      <vt:lpstr>PowerPoint-Präsentation</vt:lpstr>
      <vt:lpstr>PowerPoint-Präsentation</vt:lpstr>
      <vt:lpstr>Ergänzungen</vt:lpstr>
      <vt:lpstr>Bildernachweis</vt:lpstr>
      <vt:lpstr>Lizenz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 Baum</dc:creator>
  <cp:lastModifiedBy>Andre Baum</cp:lastModifiedBy>
  <cp:revision>71</cp:revision>
  <dcterms:created xsi:type="dcterms:W3CDTF">2020-05-17T09:06:34Z</dcterms:created>
  <dcterms:modified xsi:type="dcterms:W3CDTF">2022-03-10T17:22:07Z</dcterms:modified>
</cp:coreProperties>
</file>