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notesSlides/notesSlide1.xml" ContentType="application/vnd.openxmlformats-officedocument.presentationml.notesSlid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Die Vorteile von solchen Apps gegenüber klassischen Übungen auf Papier:</a:t>
            </a:r>
          </a:p>
          <a:p>
            <a:pPr/>
            <a:r>
              <a:t>-Ihre Schülerinnen und Schüler können diese individuell auch von zu Hause lösen.</a:t>
            </a:r>
          </a:p>
          <a:p>
            <a:pPr/>
            <a:r>
              <a:t>-Sie können verschiedene Medien verwenden, was so auf Papier nicht möglich wäre. Zum Beispiel Tierstimmen anhören. </a:t>
            </a:r>
          </a:p>
          <a:p>
            <a:pPr/>
            <a:r>
              <a:t>-Die Lernenden können mit den Inhalten interagieren auf verschiedenen Geräten. Smartphones, Whiteboards usw. </a:t>
            </a:r>
          </a:p>
          <a:p>
            <a:pPr/>
            <a:r>
              <a:t>-Verwenden Sie Bausteine anderer Nutzern als Vorlage oder veröffentlichen Sie Ihre eigenen Übungen auf der Plattform, damit auch andere von Ihren Ideen profitieren können.    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93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xt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02" name="Textebene 1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1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30" name="Textebene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9" name="Textebene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8" name="Textebene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platzhalt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73" name="Textebene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platzhalt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83" name="Bildplatzhalt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ebene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arningapps.org/createApp.php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hyperlink" Target="https://learningapps.org/display?v=pe4zsy1tv20" TargetMode="External"/><Relationship Id="rId4" Type="http://schemas.openxmlformats.org/officeDocument/2006/relationships/image" Target="../media/image9.png"/><Relationship Id="rId5" Type="http://schemas.openxmlformats.org/officeDocument/2006/relationships/hyperlink" Target="https://learningapps.org/display?v=pf3adkd5c20" TargetMode="Externa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arningapps.org/tutorial.php" TargetMode="Externa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learningapps.org/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learningapps.org/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 1"/>
          <p:cNvSpPr txBox="1"/>
          <p:nvPr>
            <p:ph type="ctrTitle"/>
          </p:nvPr>
        </p:nvSpPr>
        <p:spPr>
          <a:xfrm>
            <a:off x="1524000" y="809624"/>
            <a:ext cx="9144000" cy="2700340"/>
          </a:xfrm>
          <a:prstGeom prst="rect">
            <a:avLst/>
          </a:prstGeom>
        </p:spPr>
        <p:txBody>
          <a:bodyPr/>
          <a:lstStyle/>
          <a:p>
            <a:pPr/>
            <a:br/>
          </a:p>
        </p:txBody>
      </p:sp>
      <p:sp>
        <p:nvSpPr>
          <p:cNvPr id="113" name="Textfeld 5"/>
          <p:cNvSpPr txBox="1"/>
          <p:nvPr/>
        </p:nvSpPr>
        <p:spPr>
          <a:xfrm>
            <a:off x="292100" y="5359400"/>
            <a:ext cx="4167188" cy="624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/>
            <a:r>
              <a:t>Ort: Starnberg Datum: 12.3.2020</a:t>
            </a:r>
          </a:p>
        </p:txBody>
      </p:sp>
      <p:sp>
        <p:nvSpPr>
          <p:cNvPr id="114" name="Textfeld 6"/>
          <p:cNvSpPr txBox="1"/>
          <p:nvPr/>
        </p:nvSpPr>
        <p:spPr>
          <a:xfrm>
            <a:off x="5380797" y="5322887"/>
            <a:ext cx="6361113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Ralf Loheit</a:t>
            </a:r>
          </a:p>
          <a:p>
            <a:pPr>
              <a:defRPr b="1"/>
            </a:pPr>
            <a:r>
              <a:t>Medienpädagogischer Berater digitale Bildung</a:t>
            </a:r>
          </a:p>
          <a:p>
            <a:pPr>
              <a:defRPr b="1"/>
            </a:pPr>
            <a:r>
              <a:t>für die Landkreise Landsberg/Lech und Starnberg</a:t>
            </a:r>
          </a:p>
        </p:txBody>
      </p:sp>
      <p:pic>
        <p:nvPicPr>
          <p:cNvPr id="115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10303" y="3968413"/>
            <a:ext cx="3505744" cy="712787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Rechteck 4"/>
          <p:cNvSpPr txBox="1"/>
          <p:nvPr/>
        </p:nvSpPr>
        <p:spPr>
          <a:xfrm>
            <a:off x="773723" y="1074509"/>
            <a:ext cx="10578905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60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Digitales Unterrichtsmaterial mit LearningApps.org </a:t>
            </a:r>
          </a:p>
          <a:p>
            <a:pPr algn="ctr">
              <a:defRPr sz="60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erstellen</a:t>
            </a:r>
          </a:p>
        </p:txBody>
      </p:sp>
      <p:pic>
        <p:nvPicPr>
          <p:cNvPr id="117" name="iu.jpeg" descr="iu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10795" y="4492606"/>
            <a:ext cx="1836798" cy="10346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85215">
              <a:defRPr sz="2816"/>
            </a:pPr>
            <a:br/>
            <a:r>
              <a:t>Was mache ich, wenn ich keine passenden Apps finde?</a:t>
            </a:r>
            <a:br/>
          </a:p>
        </p:txBody>
      </p:sp>
      <p:pic>
        <p:nvPicPr>
          <p:cNvPr id="171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830" y="3247231"/>
            <a:ext cx="9742890" cy="13255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Pfeil: nach rechts 5"/>
          <p:cNvSpPr/>
          <p:nvPr/>
        </p:nvSpPr>
        <p:spPr>
          <a:xfrm rot="6183479">
            <a:off x="9063004" y="2725778"/>
            <a:ext cx="1583325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3" name="Textfeld 7"/>
          <p:cNvSpPr txBox="1"/>
          <p:nvPr/>
        </p:nvSpPr>
        <p:spPr>
          <a:xfrm>
            <a:off x="5966847" y="5067946"/>
            <a:ext cx="4914873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600"/>
            </a:lvl1pPr>
          </a:lstStyle>
          <a:p>
            <a:pPr/>
            <a:r>
              <a:t>selber erstellen – dafür sind wir ja heute hier …</a:t>
            </a:r>
          </a:p>
        </p:txBody>
      </p:sp>
      <p:sp>
        <p:nvSpPr>
          <p:cNvPr id="174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2"/>
      <p:bldP build="whole" bldLvl="1" animBg="1" rev="0" advAuto="0" spid="172" grpId="3"/>
      <p:bldP build="whole" bldLvl="1" animBg="1" rev="0" advAuto="0" spid="17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el 1"/>
          <p:cNvSpPr txBox="1"/>
          <p:nvPr>
            <p:ph type="title"/>
          </p:nvPr>
        </p:nvSpPr>
        <p:spPr>
          <a:xfrm>
            <a:off x="838200" y="365125"/>
            <a:ext cx="2580250" cy="5233817"/>
          </a:xfrm>
          <a:prstGeom prst="rect">
            <a:avLst/>
          </a:prstGeom>
        </p:spPr>
        <p:txBody>
          <a:bodyPr/>
          <a:lstStyle/>
          <a:p>
            <a:pPr/>
            <a:r>
              <a:t>So erstelle ich meine eigenen Apps!</a:t>
            </a:r>
          </a:p>
        </p:txBody>
      </p:sp>
      <p:pic>
        <p:nvPicPr>
          <p:cNvPr id="177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0012" y="196820"/>
            <a:ext cx="7653339" cy="5991226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 erstelle ich meine eigene App!</a:t>
            </a:r>
          </a:p>
        </p:txBody>
      </p:sp>
      <p:sp>
        <p:nvSpPr>
          <p:cNvPr id="181" name="Inhaltsplatzhalt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Probieren wir es aus!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https://learningapps.org/createApp.php</a:t>
            </a:r>
          </a:p>
        </p:txBody>
      </p:sp>
      <p:sp>
        <p:nvSpPr>
          <p:cNvPr id="182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Wie kann ich LearningApps.org in meinen Unterricht integrieren?</a:t>
            </a:r>
          </a:p>
        </p:txBody>
      </p:sp>
      <p:sp>
        <p:nvSpPr>
          <p:cNvPr id="185" name="Inhaltsplatzhalter 2"/>
          <p:cNvSpPr txBox="1"/>
          <p:nvPr>
            <p:ph type="body" idx="1"/>
          </p:nvPr>
        </p:nvSpPr>
        <p:spPr>
          <a:xfrm>
            <a:off x="838200" y="2486804"/>
            <a:ext cx="10515600" cy="3590439"/>
          </a:xfrm>
          <a:prstGeom prst="rect">
            <a:avLst/>
          </a:prstGeom>
        </p:spPr>
        <p:txBody>
          <a:bodyPr/>
          <a:lstStyle/>
          <a:p>
            <a:pPr/>
            <a:r>
              <a:t>als Wiederholung</a:t>
            </a:r>
          </a:p>
          <a:p>
            <a:pPr marL="0" indent="0">
              <a:buSzTx/>
              <a:buNone/>
            </a:pPr>
          </a:p>
          <a:p>
            <a:pPr/>
            <a:r>
              <a:t>als Übung</a:t>
            </a:r>
          </a:p>
          <a:p>
            <a:pPr marL="0" indent="0">
              <a:buSzTx/>
              <a:buNone/>
            </a:pPr>
          </a:p>
          <a:p>
            <a:pPr/>
            <a:r>
              <a:t>als Sicherung</a:t>
            </a:r>
          </a:p>
          <a:p>
            <a:pPr/>
          </a:p>
          <a:p>
            <a:pPr marL="0" indent="0" algn="r">
              <a:buSzTx/>
              <a:buNone/>
            </a:pPr>
            <a:r>
              <a:t>… auch erstellt durch die Schüler und Schülerinnen!!!</a:t>
            </a:r>
          </a:p>
        </p:txBody>
      </p:sp>
      <p:sp>
        <p:nvSpPr>
          <p:cNvPr id="186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4438" y="1620204"/>
            <a:ext cx="2196135" cy="2196135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https://learningapps.org/display?v=pe4zsy1tv20">
            <a:hlinkClick r:id="rId3" invalidUrl="" action="" tgtFrame="" tooltip="" history="1" highlightClick="0" endSnd="0"/>
          </p:cNvPr>
          <p:cNvSpPr txBox="1"/>
          <p:nvPr/>
        </p:nvSpPr>
        <p:spPr>
          <a:xfrm>
            <a:off x="6096000" y="3637268"/>
            <a:ext cx="5058554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https://learningapps.org/display?v=pe4zsy1tv20</a:t>
            </a:r>
          </a:p>
        </p:txBody>
      </p:sp>
      <p:pic>
        <p:nvPicPr>
          <p:cNvPr id="190" name="qrcode.php.png" descr="qrcode.php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33616" y="4294911"/>
            <a:ext cx="2120938" cy="2120937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https://learningapps.org/display?v=pf3adkd5c20">
            <a:hlinkClick r:id="rId5" invalidUrl="" action="" tgtFrame="" tooltip="" history="1" highlightClick="0" endSnd="0"/>
          </p:cNvPr>
          <p:cNvSpPr txBox="1"/>
          <p:nvPr/>
        </p:nvSpPr>
        <p:spPr>
          <a:xfrm>
            <a:off x="1084438" y="861749"/>
            <a:ext cx="5105324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https://learningapps.org/display?v=pf3adkd5c20</a:t>
            </a:r>
          </a:p>
        </p:txBody>
      </p:sp>
      <p:sp>
        <p:nvSpPr>
          <p:cNvPr id="192" name="Beispiele für Schülerarbeiten"/>
          <p:cNvSpPr txBox="1"/>
          <p:nvPr/>
        </p:nvSpPr>
        <p:spPr>
          <a:xfrm rot="498787">
            <a:off x="4765753" y="2029931"/>
            <a:ext cx="6720543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/>
            </a:lvl1pPr>
          </a:lstStyle>
          <a:p>
            <a:pPr/>
            <a:r>
              <a:t>Beispiele für Schülerarbeiten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el 1"/>
          <p:cNvSpPr txBox="1"/>
          <p:nvPr>
            <p:ph type="title"/>
          </p:nvPr>
        </p:nvSpPr>
        <p:spPr>
          <a:xfrm>
            <a:off x="525634" y="365125"/>
            <a:ext cx="2892816" cy="5233817"/>
          </a:xfrm>
          <a:prstGeom prst="rect">
            <a:avLst/>
          </a:prstGeom>
        </p:spPr>
        <p:txBody>
          <a:bodyPr/>
          <a:lstStyle/>
          <a:p>
            <a:pPr/>
            <a:r>
              <a:t>Was noch interessant ist...</a:t>
            </a:r>
          </a:p>
        </p:txBody>
      </p:sp>
      <p:pic>
        <p:nvPicPr>
          <p:cNvPr id="195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0012" y="196820"/>
            <a:ext cx="7653339" cy="5991226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  <p:grpSp>
        <p:nvGrpSpPr>
          <p:cNvPr id="203" name="Zeichnung"/>
          <p:cNvGrpSpPr/>
          <p:nvPr/>
        </p:nvGrpSpPr>
        <p:grpSpPr>
          <a:xfrm>
            <a:off x="2793026" y="4489599"/>
            <a:ext cx="3340618" cy="1996560"/>
            <a:chOff x="-38099" y="-38099"/>
            <a:chExt cx="3340616" cy="1996558"/>
          </a:xfrm>
        </p:grpSpPr>
        <p:pic>
          <p:nvPicPr>
            <p:cNvPr id="197" name="Linie Form" descr="Linie Form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57395" y="-38100"/>
              <a:ext cx="2645122" cy="1996559"/>
            </a:xfrm>
            <a:prstGeom prst="rect">
              <a:avLst/>
            </a:prstGeom>
            <a:effectLst/>
          </p:spPr>
        </p:pic>
        <p:pic>
          <p:nvPicPr>
            <p:cNvPr id="199" name="Linie Form" descr="Linie Form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4057" y="400812"/>
              <a:ext cx="563011" cy="920816"/>
            </a:xfrm>
            <a:prstGeom prst="rect">
              <a:avLst/>
            </a:prstGeom>
            <a:effectLst/>
          </p:spPr>
        </p:pic>
        <p:pic>
          <p:nvPicPr>
            <p:cNvPr id="201" name="Linie Form" descr="Linie Form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38100" y="1570283"/>
              <a:ext cx="213243" cy="27805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Wie kann ich LearningApps.org in meinen Unterricht integrieren?</a:t>
            </a:r>
          </a:p>
        </p:txBody>
      </p:sp>
      <p:sp>
        <p:nvSpPr>
          <p:cNvPr id="206" name="Inhaltsplatzhalter 2"/>
          <p:cNvSpPr txBox="1"/>
          <p:nvPr>
            <p:ph type="body" idx="1"/>
          </p:nvPr>
        </p:nvSpPr>
        <p:spPr>
          <a:xfrm>
            <a:off x="838200" y="1935920"/>
            <a:ext cx="10515600" cy="4014715"/>
          </a:xfrm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mit einem QR-Code, wenn Sie mobile Endgeräte verwenden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als Link oder Vollbild-Link, wenn Sie mit einer Tafelsoftware o. ä. arbeiten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als Einbettungs-Link, wenn Sie zum Beispiel mit </a:t>
            </a:r>
            <a:r>
              <a:rPr i="1"/>
              <a:t>mebis</a:t>
            </a:r>
            <a:r>
              <a:t> arbeiten</a:t>
            </a:r>
          </a:p>
          <a:p>
            <a:pPr marL="0" indent="0">
              <a:buSzTx/>
              <a:buNone/>
              <a:defRPr sz="2600"/>
            </a:pPr>
          </a:p>
          <a:p>
            <a:pPr>
              <a:defRPr sz="2600"/>
            </a:pPr>
            <a:r>
              <a:t>Freischalten als </a:t>
            </a:r>
            <a:r>
              <a:rPr i="1"/>
              <a:t>öffentliche App</a:t>
            </a:r>
            <a:r>
              <a:t>, so dass Ihre Klassen diese jederzeit nutzen können </a:t>
            </a:r>
            <a:r>
              <a:rPr sz="2000"/>
              <a:t>(Sie bekommen keine Informationen dazu.)</a:t>
            </a:r>
          </a:p>
        </p:txBody>
      </p:sp>
      <p:sp>
        <p:nvSpPr>
          <p:cNvPr id="207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Das bietet LearningApps.org auch noch:</a:t>
            </a:r>
          </a:p>
        </p:txBody>
      </p:sp>
      <p:pic>
        <p:nvPicPr>
          <p:cNvPr id="210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514373"/>
            <a:ext cx="10768721" cy="2115685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el 1"/>
          <p:cNvSpPr txBox="1"/>
          <p:nvPr>
            <p:ph type="title"/>
          </p:nvPr>
        </p:nvSpPr>
        <p:spPr>
          <a:xfrm>
            <a:off x="838200" y="365124"/>
            <a:ext cx="10515600" cy="1984182"/>
          </a:xfrm>
          <a:prstGeom prst="rect">
            <a:avLst/>
          </a:prstGeom>
        </p:spPr>
        <p:txBody>
          <a:bodyPr/>
          <a:lstStyle/>
          <a:p>
            <a:pPr/>
            <a:r>
              <a:t>Was mache ich, wenn ich mich nächste Woche nicht mehr genau an die Inhalte von heute erinnern kann?</a:t>
            </a:r>
          </a:p>
        </p:txBody>
      </p:sp>
      <p:sp>
        <p:nvSpPr>
          <p:cNvPr id="214" name="Inhaltsplatzhalter 2"/>
          <p:cNvSpPr txBox="1"/>
          <p:nvPr>
            <p:ph type="body" idx="1"/>
          </p:nvPr>
        </p:nvSpPr>
        <p:spPr>
          <a:xfrm>
            <a:off x="838200" y="2349305"/>
            <a:ext cx="10515600" cy="3827658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Nachschlagen in mebis  (Die Präsentation finden Sie dort als pdf.)</a:t>
            </a:r>
          </a:p>
          <a:p>
            <a:pPr marL="0" indent="0">
              <a:buSzTx/>
              <a:buNone/>
            </a:pPr>
            <a:r>
              <a:t>			Zugangsdaten: Fortbildungen2019 </a:t>
            </a:r>
          </a:p>
          <a:p>
            <a:pPr/>
          </a:p>
          <a:p>
            <a:pPr/>
            <a:r>
              <a:t>Tutorial von LearningApps.org</a:t>
            </a:r>
          </a:p>
          <a:p>
            <a:pPr lvl="2" marL="0" indent="914400">
              <a:spcBef>
                <a:spcPts val="500"/>
              </a:spcBef>
              <a:buSzTx/>
              <a:buNone/>
              <a:defRPr sz="2000"/>
            </a:pPr>
            <a:r>
              <a:t>	</a:t>
            </a:r>
            <a:r>
              <a:rPr sz="26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https://learningapps.org/tutorial.php</a:t>
            </a:r>
          </a:p>
        </p:txBody>
      </p:sp>
      <p:sp>
        <p:nvSpPr>
          <p:cNvPr id="215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8" name="Inhaltsplatzhalter 1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Welche Fragen sind offen geblieben?</a:t>
            </a:r>
          </a:p>
          <a:p>
            <a:pPr/>
          </a:p>
          <a:p>
            <a:pPr/>
            <a:r>
              <a:t>In welchem Fach können Sie sich LearningApps.org vorstellen?</a:t>
            </a:r>
          </a:p>
          <a:p>
            <a:pPr/>
          </a:p>
          <a:p>
            <a:pPr/>
            <a:r>
              <a:t>Wer könnte eine solche App mit Ihnen erstellen/verwenden?</a:t>
            </a:r>
          </a:p>
          <a:p>
            <a:pPr/>
          </a:p>
          <a:p>
            <a:pPr/>
            <a:r>
              <a:t>Wann setzen Sie die erste App ein?</a:t>
            </a:r>
          </a:p>
        </p:txBody>
      </p:sp>
      <p:sp>
        <p:nvSpPr>
          <p:cNvPr id="219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  <p:sp>
        <p:nvSpPr>
          <p:cNvPr id="120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Worum geht es heute?</a:t>
            </a:r>
          </a:p>
        </p:txBody>
      </p:sp>
      <p:sp>
        <p:nvSpPr>
          <p:cNvPr id="121" name="Inhaltsplatzhalter 2"/>
          <p:cNvSpPr txBox="1"/>
          <p:nvPr>
            <p:ph type="body" idx="1"/>
          </p:nvPr>
        </p:nvSpPr>
        <p:spPr>
          <a:xfrm>
            <a:off x="838200" y="1847850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Was ist LearningApps.org?</a:t>
            </a:r>
          </a:p>
          <a:p>
            <a:pPr/>
            <a:r>
              <a:t>Wo finde ich LearningApps.org?</a:t>
            </a:r>
          </a:p>
          <a:p>
            <a:pPr/>
            <a:r>
              <a:t>Wie finde ich passende Apps für meinen Unterricht?</a:t>
            </a:r>
          </a:p>
          <a:p>
            <a:pPr/>
            <a:r>
              <a:t>Was mache ich, wenn ich keine passenden Apps finde?</a:t>
            </a:r>
          </a:p>
          <a:p>
            <a:pPr/>
            <a:r>
              <a:t>Wie kann ich LearningApps.org in meinen Unterricht integrieren?</a:t>
            </a:r>
          </a:p>
          <a:p>
            <a:pPr/>
            <a:r>
              <a:t>Was mache ich, wenn ich mich nächste Woche nicht mehr genau an die Inhalte von heute erinnern kann?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feld 6"/>
          <p:cNvSpPr txBox="1"/>
          <p:nvPr/>
        </p:nvSpPr>
        <p:spPr>
          <a:xfrm>
            <a:off x="5554103" y="5334909"/>
            <a:ext cx="6361113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Ralf Loheit</a:t>
            </a:r>
          </a:p>
          <a:p>
            <a:pPr>
              <a:defRPr b="1"/>
            </a:pPr>
            <a:r>
              <a:t>Medienpädagogischer Berater digitale Bildung</a:t>
            </a:r>
          </a:p>
          <a:p>
            <a:pPr>
              <a:defRPr b="1"/>
            </a:pPr>
            <a:r>
              <a:t>für die Landkreise Landsberg/Lech und Starnberg</a:t>
            </a:r>
          </a:p>
        </p:txBody>
      </p:sp>
      <p:sp>
        <p:nvSpPr>
          <p:cNvPr id="222" name="Titel 1"/>
          <p:cNvSpPr txBox="1"/>
          <p:nvPr>
            <p:ph type="ctrTitle"/>
          </p:nvPr>
        </p:nvSpPr>
        <p:spPr>
          <a:xfrm>
            <a:off x="1524000" y="809624"/>
            <a:ext cx="9144000" cy="2700340"/>
          </a:xfrm>
          <a:prstGeom prst="rect">
            <a:avLst/>
          </a:prstGeom>
        </p:spPr>
        <p:txBody>
          <a:bodyPr/>
          <a:lstStyle/>
          <a:p>
            <a:pPr/>
            <a:br/>
          </a:p>
        </p:txBody>
      </p:sp>
      <p:pic>
        <p:nvPicPr>
          <p:cNvPr id="223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10303" y="3968413"/>
            <a:ext cx="3505744" cy="712787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Rechteck 4"/>
          <p:cNvSpPr txBox="1"/>
          <p:nvPr/>
        </p:nvSpPr>
        <p:spPr>
          <a:xfrm>
            <a:off x="773723" y="1074509"/>
            <a:ext cx="10578905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60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Digitales Unterrichtsmaterial mit LearningApps.org </a:t>
            </a:r>
          </a:p>
          <a:p>
            <a:pPr algn="ctr">
              <a:defRPr sz="60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erstellen</a:t>
            </a:r>
          </a:p>
        </p:txBody>
      </p:sp>
      <p:sp>
        <p:nvSpPr>
          <p:cNvPr id="225" name="Textfeld 7"/>
          <p:cNvSpPr txBox="1"/>
          <p:nvPr/>
        </p:nvSpPr>
        <p:spPr>
          <a:xfrm rot="21243307">
            <a:off x="2589877" y="3111479"/>
            <a:ext cx="5455895" cy="3139441"/>
          </a:xfrm>
          <a:prstGeom prst="rect">
            <a:avLst/>
          </a:prstGeom>
          <a:blipFill>
            <a:blip r:embed="rId3">
              <a:alphaModFix amt="73000"/>
            </a:blip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600"/>
            </a:pPr>
            <a:r>
              <a:t>Vielen Dank und viel Erfolg bei der Umsetzung!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R. Loheit </a:t>
            </a:r>
          </a:p>
          <a:p>
            <a:pPr>
              <a:defRPr sz="2600"/>
            </a:pPr>
            <a:r>
              <a:t>mBdB für Landsberg/Lech und Starnberg              </a:t>
            </a:r>
          </a:p>
          <a:p>
            <a:pPr>
              <a:defRPr sz="2600"/>
            </a:pPr>
            <a:r>
              <a:t>www.BdB-ll-sta.de</a:t>
            </a:r>
          </a:p>
          <a:p>
            <a:pPr>
              <a:defRPr sz="2600"/>
            </a:pPr>
            <a:r>
              <a:t>mail@BdB-ll-sta.de</a:t>
            </a:r>
          </a:p>
        </p:txBody>
      </p:sp>
      <p:pic>
        <p:nvPicPr>
          <p:cNvPr id="226" name="iu.jpeg" descr="iu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10795" y="4492606"/>
            <a:ext cx="1836798" cy="10346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  <p:sp>
        <p:nvSpPr>
          <p:cNvPr id="229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Quellenangaben/Bildernachweis</a:t>
            </a:r>
          </a:p>
        </p:txBody>
      </p:sp>
      <p:sp>
        <p:nvSpPr>
          <p:cNvPr id="230" name="Inhaltsplatzhalt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Die Bilder sind entweder Screenshots der Seite LearningApps.org (erstellt 12.1.2019) oder CC0-Bildmaterial von Pixabay.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Die Präsentation oder Teile davon lassen sich unter der Lizenz CC-BY-SA 4 verwenden</a:t>
            </a:r>
          </a:p>
          <a:p>
            <a:pPr marL="0" indent="0">
              <a:buSzTx/>
              <a:buNone/>
            </a:pPr>
            <a:r>
              <a:t>Ralf Loheit; mBdB für die Landkreise Landsberg/Lech und Starnberg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4180"/>
            </a:pPr>
            <a:r>
              <a:t>Was ist LearningApps.org?</a:t>
            </a:r>
            <a:br/>
          </a:p>
        </p:txBody>
      </p:sp>
      <p:sp>
        <p:nvSpPr>
          <p:cNvPr id="124" name="Inhaltsplatzhalt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5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175978"/>
            <a:ext cx="5618871" cy="1388193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Inhaltsplatzhalter 2"/>
          <p:cNvSpPr txBox="1"/>
          <p:nvPr/>
        </p:nvSpPr>
        <p:spPr>
          <a:xfrm>
            <a:off x="838200" y="1870075"/>
            <a:ext cx="10515600" cy="443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nicht kommerziell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kostenlos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erhebt kaum persönliche Daten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keine Datenfreigabe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achtet auf Urheberrecht und Missbrauch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erhebt Nutzungsstatistiken (lässt sich deaktivieren)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standartmäßig </a:t>
            </a:r>
            <a:r>
              <a:rPr i="1"/>
              <a:t>privat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t>Schülerkonto erstellbar/Klassen anlegbar</a:t>
            </a:r>
          </a:p>
        </p:txBody>
      </p:sp>
      <p:sp>
        <p:nvSpPr>
          <p:cNvPr id="127" name="Fußzeilenplatzhalter 3"/>
          <p:cNvSpPr txBox="1"/>
          <p:nvPr/>
        </p:nvSpPr>
        <p:spPr>
          <a:xfrm>
            <a:off x="4134774" y="6309994"/>
            <a:ext cx="41148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click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14579 0.044684 C 0.138539 0.054864 0.174349 0.060424 0.211979 0.060424 C 0.254819 0.060424 0.289059 0.054864 0.313019 0.044684 L 0.427859 0.000000" origin="layout" pathEditMode="relative">
                                      <p:cBhvr>
                                        <p:cTn id="10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  <p:bldP build="p" bldLvl="5" animBg="1" rev="0" advAuto="0" spid="126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rafik 2" descr="Grafik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21072892">
            <a:off x="475540" y="1624205"/>
            <a:ext cx="3257948" cy="2171965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Vorteile digitaler Lernmaterialien</a:t>
            </a:r>
          </a:p>
        </p:txBody>
      </p:sp>
      <p:pic>
        <p:nvPicPr>
          <p:cNvPr id="131" name="Grafik 4" descr="Grafik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640532">
            <a:off x="2198428" y="4239836"/>
            <a:ext cx="3116459" cy="22367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Grafik 6" descr="Grafik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18728" y="1575940"/>
            <a:ext cx="3390575" cy="23945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Grafik 13" descr="Grafik 1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21599" y="4558300"/>
            <a:ext cx="3788230" cy="2012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Grafik 15" descr="Grafik 15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45591" y="1554277"/>
            <a:ext cx="2408209" cy="2299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1"/>
      <p:bldP build="whole" bldLvl="1" animBg="1" rev="0" advAuto="0" spid="134" grpId="5"/>
      <p:bldP build="whole" bldLvl="1" animBg="1" rev="0" advAuto="0" spid="131" grpId="3"/>
      <p:bldP build="whole" bldLvl="1" animBg="1" rev="0" advAuto="0" spid="133" grpId="4"/>
      <p:bldP build="whole" bldLvl="1" animBg="1" rev="0" advAuto="0" spid="13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 finde ich LearningApps.org?</a:t>
            </a:r>
          </a:p>
        </p:txBody>
      </p:sp>
      <p:pic>
        <p:nvPicPr>
          <p:cNvPr id="139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3134637"/>
            <a:ext cx="9742889" cy="1325564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Rechteck 7"/>
          <p:cNvSpPr txBox="1"/>
          <p:nvPr/>
        </p:nvSpPr>
        <p:spPr>
          <a:xfrm>
            <a:off x="838199" y="2028468"/>
            <a:ext cx="4071427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https://learningapps.org/</a:t>
            </a:r>
          </a:p>
        </p:txBody>
      </p:sp>
      <p:sp>
        <p:nvSpPr>
          <p:cNvPr id="141" name="Fußzeilenplatzhalter 3"/>
          <p:cNvSpPr txBox="1"/>
          <p:nvPr/>
        </p:nvSpPr>
        <p:spPr>
          <a:xfrm>
            <a:off x="3652244" y="6363466"/>
            <a:ext cx="41148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Wie finde ich passende Apps für meinen Unterricht?</a:t>
            </a:r>
          </a:p>
        </p:txBody>
      </p:sp>
      <p:pic>
        <p:nvPicPr>
          <p:cNvPr id="144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03436"/>
            <a:ext cx="9742889" cy="1325564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Pfeil: nach rechts 6"/>
          <p:cNvSpPr/>
          <p:nvPr/>
        </p:nvSpPr>
        <p:spPr>
          <a:xfrm rot="16200000">
            <a:off x="1220862" y="3594515"/>
            <a:ext cx="1583325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Pfeil: nach rechts 7"/>
          <p:cNvSpPr/>
          <p:nvPr/>
        </p:nvSpPr>
        <p:spPr>
          <a:xfrm rot="14928630">
            <a:off x="3246938" y="3594515"/>
            <a:ext cx="1583325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Textfeld 8"/>
          <p:cNvSpPr txBox="1"/>
          <p:nvPr/>
        </p:nvSpPr>
        <p:spPr>
          <a:xfrm>
            <a:off x="838200" y="4923449"/>
            <a:ext cx="2270165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/>
            <a:r>
              <a:t>mit Hilfe von Schlagwörtern suchen</a:t>
            </a:r>
          </a:p>
        </p:txBody>
      </p:sp>
      <p:sp>
        <p:nvSpPr>
          <p:cNvPr id="148" name="Textfeld 9"/>
          <p:cNvSpPr txBox="1"/>
          <p:nvPr/>
        </p:nvSpPr>
        <p:spPr>
          <a:xfrm>
            <a:off x="4038600" y="4923449"/>
            <a:ext cx="5045038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600"/>
            </a:lvl1pPr>
          </a:lstStyle>
          <a:p>
            <a:pPr/>
            <a:r>
              <a:t>nach Kategorien bzw. Beispielen angeordnete Apps</a:t>
            </a:r>
          </a:p>
        </p:txBody>
      </p:sp>
      <p:sp>
        <p:nvSpPr>
          <p:cNvPr id="149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1"/>
      <p:bldP build="whole" bldLvl="1" animBg="1" rev="0" advAuto="0" spid="148" grpId="4"/>
      <p:bldP build="whole" bldLvl="1" animBg="1" rev="0" advAuto="0" spid="146" grpId="3"/>
      <p:bldP build="whole" bldLvl="1" animBg="1" rev="0" advAuto="0" spid="14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2463" y="315911"/>
            <a:ext cx="8167073" cy="6040439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Pfeil: nach rechts 5"/>
          <p:cNvSpPr/>
          <p:nvPr/>
        </p:nvSpPr>
        <p:spPr>
          <a:xfrm rot="16200000">
            <a:off x="4123949" y="1380747"/>
            <a:ext cx="964349" cy="38193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3" name="Pfeil: nach rechts 6"/>
          <p:cNvSpPr/>
          <p:nvPr/>
        </p:nvSpPr>
        <p:spPr>
          <a:xfrm rot="20751848">
            <a:off x="1359417" y="1380745"/>
            <a:ext cx="964349" cy="38193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Pfeil: nach rechts 7"/>
          <p:cNvSpPr/>
          <p:nvPr/>
        </p:nvSpPr>
        <p:spPr>
          <a:xfrm rot="11044272">
            <a:off x="10040970" y="1302520"/>
            <a:ext cx="964349" cy="38193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Pfeil: nach rechts 8"/>
          <p:cNvSpPr/>
          <p:nvPr/>
        </p:nvSpPr>
        <p:spPr>
          <a:xfrm rot="20751848">
            <a:off x="1375970" y="3145165"/>
            <a:ext cx="964349" cy="38193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6" name="Rechteck 4"/>
          <p:cNvSpPr txBox="1"/>
          <p:nvPr/>
        </p:nvSpPr>
        <p:spPr>
          <a:xfrm>
            <a:off x="9834626" y="4942899"/>
            <a:ext cx="2157411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600"/>
            </a:pPr>
            <a:r>
              <a:t>Probieren Sie </a:t>
            </a:r>
          </a:p>
          <a:p>
            <a:pPr>
              <a:defRPr sz="2600"/>
            </a:pPr>
            <a:r>
              <a:t>es doch </a:t>
            </a:r>
          </a:p>
          <a:p>
            <a:pPr>
              <a:defRPr sz="2600"/>
            </a:pPr>
            <a:r>
              <a:t>mal aus!</a:t>
            </a:r>
          </a:p>
        </p:txBody>
      </p:sp>
      <p:sp>
        <p:nvSpPr>
          <p:cNvPr id="157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9"/>
      <p:bldP build="whole" bldLvl="1" animBg="1" rev="0" advAuto="0" spid="152" grpId="1"/>
      <p:bldP build="whole" bldLvl="1" animBg="1" rev="0" advAuto="0" spid="152" grpId="2"/>
      <p:bldP build="whole" bldLvl="1" animBg="1" rev="0" advAuto="0" spid="155" grpId="7"/>
      <p:bldP build="whole" bldLvl="1" animBg="1" rev="0" advAuto="0" spid="154" grpId="4"/>
      <p:bldP build="whole" bldLvl="1" animBg="1" rev="0" advAuto="0" spid="154" grpId="3"/>
      <p:bldP build="whole" bldLvl="1" animBg="1" rev="0" advAuto="0" spid="153" grpId="5"/>
      <p:bldP build="whole" bldLvl="1" animBg="1" rev="0" advAuto="0" spid="153" grpId="6"/>
      <p:bldP build="whole" bldLvl="1" animBg="1" rev="0" advAuto="0" spid="155" grpId="8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 finde ich LearningApps.org?</a:t>
            </a:r>
          </a:p>
        </p:txBody>
      </p:sp>
      <p:pic>
        <p:nvPicPr>
          <p:cNvPr id="160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3134637"/>
            <a:ext cx="9742889" cy="132556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Rechteck 7"/>
          <p:cNvSpPr txBox="1"/>
          <p:nvPr/>
        </p:nvSpPr>
        <p:spPr>
          <a:xfrm>
            <a:off x="838199" y="2028468"/>
            <a:ext cx="4071427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https://learningapps.org/</a:t>
            </a:r>
          </a:p>
        </p:txBody>
      </p:sp>
      <p:sp>
        <p:nvSpPr>
          <p:cNvPr id="162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nhaltsplatzhalter 4" descr="Inhaltsplatzhalt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06683" y="315911"/>
            <a:ext cx="9178635" cy="6040439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Pfeil: nach rechts 5"/>
          <p:cNvSpPr/>
          <p:nvPr/>
        </p:nvSpPr>
        <p:spPr>
          <a:xfrm rot="1265132">
            <a:off x="2801691" y="2072651"/>
            <a:ext cx="1583324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6" name="Pfeil: nach rechts 6"/>
          <p:cNvSpPr/>
          <p:nvPr/>
        </p:nvSpPr>
        <p:spPr>
          <a:xfrm rot="6183479">
            <a:off x="8874441" y="4830967"/>
            <a:ext cx="1583325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7" name="Pfeil: nach rechts 7"/>
          <p:cNvSpPr/>
          <p:nvPr/>
        </p:nvSpPr>
        <p:spPr>
          <a:xfrm rot="6183479">
            <a:off x="1734232" y="4681153"/>
            <a:ext cx="1583325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Fußzeilenplatzhalter 3"/>
          <p:cNvSpPr txBox="1"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 R. Loheit mBdB für Landsberg/Lech und Starnberg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2"/>
      <p:bldP build="whole" bldLvl="1" animBg="1" rev="0" advAuto="0" spid="165" grpId="1"/>
      <p:bldP build="whole" bldLvl="1" animBg="1" rev="0" advAuto="0" spid="167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1_Office">
  <a:themeElements>
    <a:clrScheme name="1_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">
  <a:themeElements>
    <a:clrScheme name="1_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