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text"/>
          <p:cNvSpPr txBox="1">
            <a:spLocks noGrp="1"/>
          </p:cNvSpPr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3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–Christian Bauer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–Christian Bauer</a:t>
            </a:r>
          </a:p>
        </p:txBody>
      </p:sp>
      <p:sp>
        <p:nvSpPr>
          <p:cNvPr id="101" name="„Zitat hier eingeben.“"/>
          <p:cNvSpPr txBox="1">
            <a:spLocks noGrp="1"/>
          </p:cNvSpPr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r>
              <a:t>„Zitat hier eingeben.“</a:t>
            </a:r>
          </a:p>
        </p:txBody>
      </p:sp>
      <p:sp>
        <p:nvSpPr>
          <p:cNvPr id="102" name="Fußzeilenplatzhalter 3"/>
          <p:cNvSpPr txBox="1"/>
          <p:nvPr/>
        </p:nvSpPr>
        <p:spPr>
          <a:xfrm>
            <a:off x="4707478" y="8556477"/>
            <a:ext cx="3086102" cy="501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 defTabSz="321468">
              <a:defRPr sz="1100">
                <a:solidFill>
                  <a:srgbClr val="888888"/>
                </a:solidFill>
              </a:defRPr>
            </a:lvl1pPr>
          </a:lstStyle>
          <a:p>
            <a:r>
              <a:t> R. Loheit mBdB für Landsberg/Lech und Starnberg              </a:t>
            </a:r>
          </a:p>
        </p:txBody>
      </p:sp>
      <p:sp>
        <p:nvSpPr>
          <p:cNvPr id="10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Bild"/>
          <p:cNvSpPr>
            <a:spLocks noGrp="1"/>
          </p:cNvSpPr>
          <p:nvPr>
            <p:ph type="pic" idx="13"/>
          </p:nvPr>
        </p:nvSpPr>
        <p:spPr>
          <a:xfrm>
            <a:off x="-769775" y="-216731"/>
            <a:ext cx="14960601" cy="10287001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&amp; Punk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eltext"/>
          <p:cNvSpPr txBox="1">
            <a:spLocks noGrp="1"/>
          </p:cNvSpPr>
          <p:nvPr>
            <p:ph type="title"/>
          </p:nvPr>
        </p:nvSpPr>
        <p:spPr>
          <a:xfrm>
            <a:off x="2578099" y="1371599"/>
            <a:ext cx="7848602" cy="19050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000"/>
            </a:lvl1pPr>
          </a:lstStyle>
          <a:p>
            <a:r>
              <a:t>Titeltext</a:t>
            </a:r>
          </a:p>
        </p:txBody>
      </p:sp>
      <p:sp>
        <p:nvSpPr>
          <p:cNvPr id="126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2578099" y="3295650"/>
            <a:ext cx="7848602" cy="4305301"/>
          </a:xfrm>
          <a:prstGeom prst="rect">
            <a:avLst/>
          </a:prstGeom>
        </p:spPr>
        <p:txBody>
          <a:bodyPr lIns="38100" tIns="38100" rIns="38100" bIns="38100"/>
          <a:lstStyle>
            <a:lvl1pPr marL="539750" indent="-539750">
              <a:buBlip>
                <a:blip r:embed="rId3"/>
              </a:buBlip>
              <a:defRPr sz="3400"/>
            </a:lvl1pPr>
            <a:lvl2pPr marL="1111250" indent="-539750">
              <a:buBlip>
                <a:blip r:embed="rId3"/>
              </a:buBlip>
              <a:defRPr sz="3400"/>
            </a:lvl2pPr>
            <a:lvl3pPr marL="1682750" indent="-539750">
              <a:buBlip>
                <a:blip r:embed="rId3"/>
              </a:buBlip>
              <a:defRPr sz="3400"/>
            </a:lvl3pPr>
            <a:lvl4pPr marL="2254250" indent="-539750">
              <a:buBlip>
                <a:blip r:embed="rId3"/>
              </a:buBlip>
              <a:defRPr sz="3400"/>
            </a:lvl4pPr>
            <a:lvl5pPr marL="2825750" indent="-539750">
              <a:buBlip>
                <a:blip r:embed="rId3"/>
              </a:buBlip>
              <a:defRPr sz="3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2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326247" y="8067194"/>
            <a:ext cx="351601" cy="391006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"/>
          <p:cNvSpPr>
            <a:spLocks noGrp="1"/>
          </p:cNvSpPr>
          <p:nvPr>
            <p:ph type="pic" idx="13"/>
          </p:nvPr>
        </p:nvSpPr>
        <p:spPr>
          <a:xfrm>
            <a:off x="-1358900" y="-1143000"/>
            <a:ext cx="14668500" cy="10058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Titeltext"/>
          <p:cNvSpPr txBox="1">
            <a:spLocks noGrp="1"/>
          </p:cNvSpPr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3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text"/>
          <p:cNvSpPr txBox="1">
            <a:spLocks noGrp="1"/>
          </p:cNvSpPr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2" name="Fußzeilenplatzhalter 3"/>
          <p:cNvSpPr txBox="1"/>
          <p:nvPr/>
        </p:nvSpPr>
        <p:spPr>
          <a:xfrm>
            <a:off x="4959350" y="8800942"/>
            <a:ext cx="3086101" cy="501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 defTabSz="321468">
              <a:defRPr sz="1100">
                <a:solidFill>
                  <a:srgbClr val="888888"/>
                </a:solidFill>
              </a:defRPr>
            </a:lvl1pPr>
          </a:lstStyle>
          <a:p>
            <a:r>
              <a:t> R. Loheit mBdB für Landsberg/Lech und Starnberg              </a:t>
            </a:r>
          </a:p>
        </p:txBody>
      </p:sp>
      <p:sp>
        <p:nvSpPr>
          <p:cNvPr id="3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Bild"/>
          <p:cNvSpPr>
            <a:spLocks noGrp="1"/>
          </p:cNvSpPr>
          <p:nvPr>
            <p:ph type="pic" idx="13"/>
          </p:nvPr>
        </p:nvSpPr>
        <p:spPr>
          <a:xfrm>
            <a:off x="2044700" y="-25400"/>
            <a:ext cx="12534901" cy="864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1" name="Titeltext"/>
          <p:cNvSpPr txBox="1">
            <a:spLocks noGrp="1"/>
          </p:cNvSpPr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r>
              <a:t>Titeltext</a:t>
            </a:r>
          </a:p>
        </p:txBody>
      </p:sp>
      <p:sp>
        <p:nvSpPr>
          <p:cNvPr id="4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3" name="Fußzeilenplatzhalter 3"/>
          <p:cNvSpPr txBox="1"/>
          <p:nvPr/>
        </p:nvSpPr>
        <p:spPr>
          <a:xfrm>
            <a:off x="4449432" y="8828105"/>
            <a:ext cx="3086101" cy="501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 defTabSz="321468">
              <a:defRPr sz="1100">
                <a:solidFill>
                  <a:srgbClr val="888888"/>
                </a:solidFill>
              </a:defRPr>
            </a:lvl1pPr>
          </a:lstStyle>
          <a:p>
            <a:r>
              <a:t> R. Loheit mBdB für Landsberg/Lech und Starnberg              </a:t>
            </a:r>
          </a:p>
        </p:txBody>
      </p:sp>
      <p:sp>
        <p:nvSpPr>
          <p:cNvPr id="4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2" name="Fußzeilenplatzhalter 3"/>
          <p:cNvSpPr txBox="1"/>
          <p:nvPr/>
        </p:nvSpPr>
        <p:spPr>
          <a:xfrm>
            <a:off x="4367944" y="8923174"/>
            <a:ext cx="3086101" cy="501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 defTabSz="321468">
              <a:defRPr sz="1100">
                <a:solidFill>
                  <a:srgbClr val="888888"/>
                </a:solidFill>
              </a:defRPr>
            </a:lvl1pPr>
          </a:lstStyle>
          <a:p>
            <a:r>
              <a:t> R. Loheit mBdB für Landsberg/Lech und Starnberg              </a:t>
            </a:r>
          </a:p>
        </p:txBody>
      </p:sp>
      <p:sp>
        <p:nvSpPr>
          <p:cNvPr id="5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&amp; 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1" name="Textebene 1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2" name="Fußzeilenplatzhalter 3"/>
          <p:cNvSpPr txBox="1"/>
          <p:nvPr/>
        </p:nvSpPr>
        <p:spPr>
          <a:xfrm>
            <a:off x="4625990" y="8733035"/>
            <a:ext cx="3086101" cy="501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 defTabSz="321468">
              <a:defRPr sz="1100">
                <a:solidFill>
                  <a:srgbClr val="888888"/>
                </a:solidFill>
              </a:defRPr>
            </a:lvl1pPr>
          </a:lstStyle>
          <a:p>
            <a:r>
              <a:t> R. Loheit mBdB für Landsberg/Lech und Starnberg              </a:t>
            </a:r>
          </a:p>
        </p:txBody>
      </p:sp>
      <p:sp>
        <p:nvSpPr>
          <p:cNvPr id="6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, Punkt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Bild"/>
          <p:cNvSpPr>
            <a:spLocks noGrp="1"/>
          </p:cNvSpPr>
          <p:nvPr>
            <p:ph type="pic" idx="13"/>
          </p:nvPr>
        </p:nvSpPr>
        <p:spPr>
          <a:xfrm>
            <a:off x="3543300" y="2018930"/>
            <a:ext cx="10299700" cy="7112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1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72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3" name="Fußzeilenplatzhalter 3"/>
          <p:cNvSpPr txBox="1"/>
          <p:nvPr/>
        </p:nvSpPr>
        <p:spPr>
          <a:xfrm>
            <a:off x="4245712" y="9042399"/>
            <a:ext cx="3086101" cy="501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 defTabSz="321468">
              <a:defRPr sz="1100">
                <a:solidFill>
                  <a:srgbClr val="888888"/>
                </a:solidFill>
              </a:defRPr>
            </a:lvl1pPr>
          </a:lstStyle>
          <a:p>
            <a:r>
              <a:t> R. Loheit mBdB für Landsberg/Lech und Starnberg              </a:t>
            </a:r>
          </a:p>
        </p:txBody>
      </p:sp>
      <p:sp>
        <p:nvSpPr>
          <p:cNvPr id="7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256723" y="9197831"/>
            <a:ext cx="409839" cy="454169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Bild"/>
          <p:cNvSpPr>
            <a:spLocks noGrp="1"/>
          </p:cNvSpPr>
          <p:nvPr>
            <p:ph type="pic" idx="13"/>
          </p:nvPr>
        </p:nvSpPr>
        <p:spPr>
          <a:xfrm>
            <a:off x="4703923" y="3389019"/>
            <a:ext cx="9639301" cy="640175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0" name="Bild"/>
          <p:cNvSpPr>
            <a:spLocks noGrp="1"/>
          </p:cNvSpPr>
          <p:nvPr>
            <p:ph type="pic" sz="half" idx="14"/>
          </p:nvPr>
        </p:nvSpPr>
        <p:spPr>
          <a:xfrm rot="21600000">
            <a:off x="7281774" y="-1330382"/>
            <a:ext cx="4978401" cy="633252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1" name="Bild"/>
          <p:cNvSpPr>
            <a:spLocks noGrp="1"/>
          </p:cNvSpPr>
          <p:nvPr>
            <p:ph type="pic" idx="15"/>
          </p:nvPr>
        </p:nvSpPr>
        <p:spPr>
          <a:xfrm rot="21600000">
            <a:off x="-3213100" y="762000"/>
            <a:ext cx="12280900" cy="8496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2" name="Fußzeilenplatzhalter 3"/>
          <p:cNvSpPr txBox="1"/>
          <p:nvPr/>
        </p:nvSpPr>
        <p:spPr>
          <a:xfrm>
            <a:off x="4802548" y="9000132"/>
            <a:ext cx="3086101" cy="501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 defTabSz="321468">
              <a:defRPr sz="1100">
                <a:solidFill>
                  <a:srgbClr val="888888"/>
                </a:solidFill>
              </a:defRPr>
            </a:lvl1pPr>
          </a:lstStyle>
          <a:p>
            <a:r>
              <a:t> R. Loheit mBdB für Landsberg/Lech und Starnberg              </a:t>
            </a:r>
          </a:p>
        </p:txBody>
      </p:sp>
      <p:sp>
        <p:nvSpPr>
          <p:cNvPr id="9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bene 1…"/>
          <p:cNvSpPr txBox="1">
            <a:spLocks noGrp="1"/>
          </p:cNvSpPr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6"/>
              </a:buBlip>
            </a:lvl1pPr>
            <a:lvl2pPr>
              <a:buBlip>
                <a:blip r:embed="rId16"/>
              </a:buBlip>
            </a:lvl2pPr>
            <a:lvl3pPr>
              <a:buBlip>
                <a:blip r:embed="rId16"/>
              </a:buBlip>
            </a:lvl3pPr>
            <a:lvl4pPr>
              <a:buBlip>
                <a:blip r:embed="rId16"/>
              </a:buBlip>
            </a:lvl4pPr>
            <a:lvl5pPr>
              <a:buBlip>
                <a:blip r:embed="rId16"/>
              </a:buBlip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" name="Fußzeilenplatzhalter 3"/>
          <p:cNvSpPr txBox="1"/>
          <p:nvPr/>
        </p:nvSpPr>
        <p:spPr>
          <a:xfrm>
            <a:off x="4959350" y="8686799"/>
            <a:ext cx="3086101" cy="501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 defTabSz="321468">
              <a:defRPr sz="1100">
                <a:solidFill>
                  <a:srgbClr val="888888"/>
                </a:solidFill>
              </a:defRPr>
            </a:lvl1pPr>
          </a:lstStyle>
          <a:p>
            <a:r>
              <a:t> R. Loheit mBdB für Landsberg/Lech und Starnberg              </a:t>
            </a:r>
          </a:p>
        </p:txBody>
      </p:sp>
      <p:sp>
        <p:nvSpPr>
          <p:cNvPr id="4" name="Titeltext"/>
          <p:cNvSpPr txBox="1"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297011" y="9197831"/>
            <a:ext cx="409839" cy="45416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6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6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6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6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6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6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6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6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6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arningsnacks.de/share/25662/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ingsnacks.de/share/14124/" TargetMode="External"/><Relationship Id="rId2" Type="http://schemas.openxmlformats.org/officeDocument/2006/relationships/hyperlink" Target="https://www.learningsnacks.de/share/2001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learningsnacks.de/share/30557/" TargetMode="External"/><Relationship Id="rId4" Type="http://schemas.openxmlformats.org/officeDocument/2006/relationships/hyperlink" Target="https://www.learningsnacks.de/share/6557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ingsnacks.de/#/welcome?content=snacks&amp;channel=F%C3%BCr%20Lehrend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learningsnacks.de/#/welcome?categories=cat_math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learningsnacks.de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Learning Snacks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Learning Snacks</a:t>
            </a:r>
          </a:p>
        </p:txBody>
      </p:sp>
      <p:pic>
        <p:nvPicPr>
          <p:cNvPr id="137" name="Bild" descr="Bild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747687">
            <a:off x="5383906" y="5941349"/>
            <a:ext cx="3903364" cy="300598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07816C26-F5A7-4A29-BB28-EB2EE37D835B-L0-001.jpeg" descr="07816C26-F5A7-4A29-BB28-EB2EE37D835B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92" y="1014986"/>
            <a:ext cx="8459211" cy="7723628"/>
          </a:xfrm>
          <a:prstGeom prst="rect">
            <a:avLst/>
          </a:prstGeom>
          <a:ln w="88900">
            <a:miter lim="400000"/>
          </a:ln>
        </p:spPr>
      </p:pic>
      <p:sp>
        <p:nvSpPr>
          <p:cNvPr id="176" name="Pfeil: nach rechts 5"/>
          <p:cNvSpPr/>
          <p:nvPr/>
        </p:nvSpPr>
        <p:spPr>
          <a:xfrm rot="486812">
            <a:off x="2743624" y="1791994"/>
            <a:ext cx="1476690" cy="576808"/>
          </a:xfrm>
          <a:prstGeom prst="rightArrow">
            <a:avLst>
              <a:gd name="adj1" fmla="val 50000"/>
              <a:gd name="adj2" fmla="val 36037"/>
            </a:avLst>
          </a:prstGeom>
          <a:solidFill>
            <a:srgbClr val="FF0000"/>
          </a:solidFill>
          <a:ln w="3175">
            <a:solidFill>
              <a:srgbClr val="32538F"/>
            </a:solidFill>
            <a:miter/>
          </a:ln>
          <a:effectLst>
            <a:outerShdw blurRad="38100" dir="16200000" rotWithShape="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defTabSz="321468">
              <a:defRPr sz="2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74E661C0-EC0B-4DC8-BE68-5AAA623F41D9-L0-001.jpeg" descr="74E661C0-EC0B-4DC8-BE68-5AAA623F41D9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497" y="830306"/>
            <a:ext cx="8574781" cy="7863947"/>
          </a:xfrm>
          <a:prstGeom prst="rect">
            <a:avLst/>
          </a:prstGeom>
          <a:ln w="88900">
            <a:miter lim="400000"/>
          </a:ln>
        </p:spPr>
      </p:pic>
      <p:sp>
        <p:nvSpPr>
          <p:cNvPr id="179" name="Pfeil: nach rechts 5"/>
          <p:cNvSpPr/>
          <p:nvPr/>
        </p:nvSpPr>
        <p:spPr>
          <a:xfrm rot="486812">
            <a:off x="5775136" y="1670616"/>
            <a:ext cx="1476690" cy="630548"/>
          </a:xfrm>
          <a:prstGeom prst="rightArrow">
            <a:avLst>
              <a:gd name="adj1" fmla="val 50000"/>
              <a:gd name="adj2" fmla="val 32966"/>
            </a:avLst>
          </a:prstGeom>
          <a:solidFill>
            <a:srgbClr val="FF0000"/>
          </a:solidFill>
          <a:ln w="3175">
            <a:solidFill>
              <a:srgbClr val="32538F"/>
            </a:solidFill>
            <a:miter/>
          </a:ln>
          <a:effectLst>
            <a:outerShdw blurRad="38100" dir="16200000" rotWithShape="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defTabSz="321468">
              <a:defRPr sz="2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B91246F9-6497-4E1A-9C06-A4460591B9AF-L0-001.jpeg" descr="B91246F9-6497-4E1A-9C06-A4460591B9AF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255" y="275040"/>
            <a:ext cx="9642607" cy="9091960"/>
          </a:xfrm>
          <a:prstGeom prst="rect">
            <a:avLst/>
          </a:prstGeom>
          <a:ln w="88900">
            <a:miter lim="400000"/>
          </a:ln>
        </p:spPr>
      </p:pic>
      <p:sp>
        <p:nvSpPr>
          <p:cNvPr id="182" name="Pfeil: nach rechts 5"/>
          <p:cNvSpPr/>
          <p:nvPr/>
        </p:nvSpPr>
        <p:spPr>
          <a:xfrm rot="486812">
            <a:off x="7953113" y="1235157"/>
            <a:ext cx="1476690" cy="576809"/>
          </a:xfrm>
          <a:prstGeom prst="rightArrow">
            <a:avLst>
              <a:gd name="adj1" fmla="val 50000"/>
              <a:gd name="adj2" fmla="val 36037"/>
            </a:avLst>
          </a:prstGeom>
          <a:solidFill>
            <a:srgbClr val="FF0000"/>
          </a:solidFill>
          <a:ln w="3175">
            <a:solidFill>
              <a:srgbClr val="32538F"/>
            </a:solidFill>
            <a:miter/>
          </a:ln>
          <a:effectLst>
            <a:outerShdw blurRad="38100" dir="16200000" rotWithShape="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defTabSz="321468">
              <a:defRPr sz="2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o erstelle ich meinen eigenen Learning Snack!"/>
          <p:cNvSpPr txBox="1">
            <a:spLocks noGrp="1"/>
          </p:cNvSpPr>
          <p:nvPr>
            <p:ph type="title"/>
          </p:nvPr>
        </p:nvSpPr>
        <p:spPr>
          <a:xfrm>
            <a:off x="1270000" y="301333"/>
            <a:ext cx="10464800" cy="2540001"/>
          </a:xfrm>
          <a:prstGeom prst="rect">
            <a:avLst/>
          </a:prstGeom>
        </p:spPr>
        <p:txBody>
          <a:bodyPr/>
          <a:lstStyle>
            <a:lvl1pPr defTabSz="365760">
              <a:defRPr sz="5760"/>
            </a:lvl1pPr>
          </a:lstStyle>
          <a:p>
            <a:r>
              <a:t>So erstelle ich meinen eigenen Learning Snack!</a:t>
            </a:r>
          </a:p>
        </p:txBody>
      </p:sp>
      <p:pic>
        <p:nvPicPr>
          <p:cNvPr id="185" name="302430DC-6FD5-4FB5-8B34-080AE4D10D7F-L0-001.jpeg" descr="302430DC-6FD5-4FB5-8B34-080AE4D10D7F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920" y="2637612"/>
            <a:ext cx="6807219" cy="6193383"/>
          </a:xfrm>
          <a:prstGeom prst="rect">
            <a:avLst/>
          </a:prstGeom>
          <a:ln w="88900">
            <a:miter lim="400000"/>
          </a:ln>
        </p:spPr>
      </p:pic>
      <p:sp>
        <p:nvSpPr>
          <p:cNvPr id="186" name="Pfeil: nach rechts 5"/>
          <p:cNvSpPr/>
          <p:nvPr/>
        </p:nvSpPr>
        <p:spPr>
          <a:xfrm rot="6183479">
            <a:off x="8554738" y="7226225"/>
            <a:ext cx="1156889" cy="35378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3175">
            <a:solidFill>
              <a:srgbClr val="32538F"/>
            </a:solidFill>
            <a:miter/>
          </a:ln>
          <a:effectLst>
            <a:outerShdw blurRad="38100" dir="16200000" rotWithShape="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defTabSz="321468">
              <a:defRPr sz="2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82880">
              <a:defRPr sz="2880"/>
            </a:pPr>
            <a:endParaRPr/>
          </a:p>
        </p:txBody>
      </p:sp>
      <p:sp>
        <p:nvSpPr>
          <p:cNvPr id="189" name="So erstelle ich meinen eigenen Learning Snack!"/>
          <p:cNvSpPr txBox="1"/>
          <p:nvPr/>
        </p:nvSpPr>
        <p:spPr>
          <a:xfrm>
            <a:off x="1270000" y="203199"/>
            <a:ext cx="10045685" cy="2438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352043">
              <a:defRPr sz="5544"/>
            </a:lvl1pPr>
          </a:lstStyle>
          <a:p>
            <a:r>
              <a:t>So erstelle ich meinen eigenen Learning Snack!</a:t>
            </a:r>
          </a:p>
        </p:txBody>
      </p:sp>
      <p:pic>
        <p:nvPicPr>
          <p:cNvPr id="190" name="AB9F89D4-3D7F-4F36-937E-F6464E34501C-L0-001.jpeg" descr="AB9F89D4-3D7F-4F36-937E-F6464E34501C-L0-001.jpeg"/>
          <p:cNvPicPr>
            <a:picLocks noChangeAspect="1"/>
          </p:cNvPicPr>
          <p:nvPr/>
        </p:nvPicPr>
        <p:blipFill>
          <a:blip r:embed="rId2"/>
          <a:srcRect l="684" t="684" r="684" b="684"/>
          <a:stretch>
            <a:fillRect/>
          </a:stretch>
        </p:blipFill>
        <p:spPr>
          <a:xfrm>
            <a:off x="2899346" y="2599612"/>
            <a:ext cx="6154623" cy="657425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it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82880">
              <a:defRPr sz="2880"/>
            </a:pPr>
            <a:endParaRPr/>
          </a:p>
        </p:txBody>
      </p:sp>
      <p:sp>
        <p:nvSpPr>
          <p:cNvPr id="193" name="So erstelle ich meinen eigenen Learning Snack!"/>
          <p:cNvSpPr txBox="1"/>
          <p:nvPr/>
        </p:nvSpPr>
        <p:spPr>
          <a:xfrm>
            <a:off x="1270000" y="203199"/>
            <a:ext cx="10045685" cy="2438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352043">
              <a:defRPr sz="5544"/>
            </a:lvl1pPr>
          </a:lstStyle>
          <a:p>
            <a:r>
              <a:t>So erstelle ich meinen eigenen Learning Snack!</a:t>
            </a:r>
          </a:p>
        </p:txBody>
      </p:sp>
      <p:sp>
        <p:nvSpPr>
          <p:cNvPr id="194" name="Probieren wir es aus!"/>
          <p:cNvSpPr txBox="1"/>
          <p:nvPr/>
        </p:nvSpPr>
        <p:spPr>
          <a:xfrm>
            <a:off x="3240134" y="4486636"/>
            <a:ext cx="6524532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Probieren wir es aus!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el 1"/>
          <p:cNvSpPr txBox="1">
            <a:spLocks noGrp="1"/>
          </p:cNvSpPr>
          <p:nvPr>
            <p:ph type="title"/>
          </p:nvPr>
        </p:nvSpPr>
        <p:spPr>
          <a:xfrm>
            <a:off x="2321635" y="1219199"/>
            <a:ext cx="9034749" cy="1905001"/>
          </a:xfrm>
          <a:prstGeom prst="rect">
            <a:avLst/>
          </a:prstGeom>
        </p:spPr>
        <p:txBody>
          <a:bodyPr/>
          <a:lstStyle>
            <a:lvl1pPr defTabSz="242315">
              <a:defRPr sz="3709"/>
            </a:lvl1pPr>
          </a:lstStyle>
          <a:p>
            <a:r>
              <a:t>Wie kann ich Learning Snacks in meinen Unterricht integrieren?</a:t>
            </a:r>
          </a:p>
        </p:txBody>
      </p:sp>
      <p:sp>
        <p:nvSpPr>
          <p:cNvPr id="197" name="Inhaltsplatzhalter 2"/>
          <p:cNvSpPr txBox="1">
            <a:spLocks noGrp="1"/>
          </p:cNvSpPr>
          <p:nvPr>
            <p:ph type="body" sz="half" idx="1"/>
          </p:nvPr>
        </p:nvSpPr>
        <p:spPr>
          <a:xfrm>
            <a:off x="1513772" y="3278692"/>
            <a:ext cx="7848602" cy="4305302"/>
          </a:xfrm>
          <a:prstGeom prst="rect">
            <a:avLst/>
          </a:prstGeom>
        </p:spPr>
        <p:txBody>
          <a:bodyPr/>
          <a:lstStyle/>
          <a:p>
            <a:pPr marL="388937" indent="-388937" defTabSz="224027">
              <a:spcBef>
                <a:spcPts val="1700"/>
              </a:spcBef>
              <a:buBlip>
                <a:blip r:embed="rId2"/>
              </a:buBlip>
              <a:defRPr sz="2450"/>
            </a:pPr>
            <a:r>
              <a:t>als Wiederholung</a:t>
            </a:r>
          </a:p>
          <a:p>
            <a:pPr marL="388937" indent="-388937" defTabSz="224027">
              <a:spcBef>
                <a:spcPts val="1700"/>
              </a:spcBef>
              <a:buBlip>
                <a:blip r:embed="rId2"/>
              </a:buBlip>
              <a:defRPr sz="2450"/>
            </a:pPr>
            <a:r>
              <a:t>als Übung</a:t>
            </a:r>
          </a:p>
          <a:p>
            <a:pPr marL="388937" indent="-388937" defTabSz="224027">
              <a:spcBef>
                <a:spcPts val="1700"/>
              </a:spcBef>
              <a:buBlip>
                <a:blip r:embed="rId2"/>
              </a:buBlip>
              <a:defRPr sz="2450"/>
            </a:pPr>
            <a:r>
              <a:t>als Sicherung</a:t>
            </a:r>
          </a:p>
          <a:p>
            <a:pPr marL="388937" indent="-388937" defTabSz="224027">
              <a:spcBef>
                <a:spcPts val="1700"/>
              </a:spcBef>
              <a:buBlip>
                <a:blip r:embed="rId2"/>
              </a:buBlip>
              <a:defRPr sz="2450"/>
            </a:pPr>
            <a:r>
              <a:t>als Erarbeitung (Stichwort: Flipped Classroom)</a:t>
            </a:r>
          </a:p>
          <a:p>
            <a:pPr marL="0" indent="0" defTabSz="224027">
              <a:spcBef>
                <a:spcPts val="1700"/>
              </a:spcBef>
              <a:buSzTx/>
              <a:buNone/>
              <a:defRPr sz="2450"/>
            </a:pPr>
            <a:r>
              <a:t>… auch erstellt durch die Schüler und Schülerinnen!!!</a:t>
            </a:r>
          </a:p>
        </p:txBody>
      </p:sp>
      <p:sp>
        <p:nvSpPr>
          <p:cNvPr id="198" name="Fußzeilenplatzhalter 3"/>
          <p:cNvSpPr txBox="1"/>
          <p:nvPr/>
        </p:nvSpPr>
        <p:spPr>
          <a:xfrm>
            <a:off x="4702600" y="7689569"/>
            <a:ext cx="3291842" cy="632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1400">
                <a:solidFill>
                  <a:srgbClr val="888888"/>
                </a:solidFill>
              </a:defRPr>
            </a:lvl1pPr>
          </a:lstStyle>
          <a:p>
            <a:r>
              <a:t> R. Loheit mBdB für Landsberg/Lech und Starnberg           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 build="p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el"/>
          <p:cNvSpPr txBox="1">
            <a:spLocks noGrp="1"/>
          </p:cNvSpPr>
          <p:nvPr>
            <p:ph type="title"/>
          </p:nvPr>
        </p:nvSpPr>
        <p:spPr>
          <a:xfrm>
            <a:off x="0" y="203200"/>
            <a:ext cx="12325590" cy="2540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1" name="Titel 1"/>
          <p:cNvSpPr txBox="1"/>
          <p:nvPr/>
        </p:nvSpPr>
        <p:spPr>
          <a:xfrm>
            <a:off x="0" y="203200"/>
            <a:ext cx="9513142" cy="1785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normAutofit/>
          </a:bodyPr>
          <a:lstStyle>
            <a:lvl1pPr defTabSz="234672">
              <a:defRPr sz="3650"/>
            </a:lvl1pPr>
          </a:lstStyle>
          <a:p>
            <a:r>
              <a:t>Wie kann ich einen Learning Snack in meinen Unterricht integrieren?</a:t>
            </a:r>
          </a:p>
        </p:txBody>
      </p:sp>
      <p:sp>
        <p:nvSpPr>
          <p:cNvPr id="202" name="via QR-Code, wenn Sie mobile Endgeräte nutze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50053" indent="-250053" defTabSz="253960">
              <a:spcBef>
                <a:spcPts val="1900"/>
              </a:spcBef>
              <a:buBlip>
                <a:blip r:embed="rId2"/>
              </a:buBlip>
              <a:defRPr sz="2844"/>
            </a:pPr>
            <a:r>
              <a:t>via QR-Code, wenn Sie mobile Endgeräte nutzen</a:t>
            </a:r>
          </a:p>
          <a:p>
            <a:pPr marL="250053" indent="-250053" defTabSz="253960">
              <a:spcBef>
                <a:spcPts val="1900"/>
              </a:spcBef>
              <a:buBlip>
                <a:blip r:embed="rId2"/>
              </a:buBlip>
              <a:defRPr sz="2844"/>
            </a:pPr>
            <a:r>
              <a:t>als Link oder Vollbild-Link, wenn Sie mit einer Tafelsoftware o. ä. arbeiten</a:t>
            </a:r>
          </a:p>
          <a:p>
            <a:pPr marL="250053" indent="-250053" defTabSz="253960">
              <a:spcBef>
                <a:spcPts val="1900"/>
              </a:spcBef>
              <a:buBlip>
                <a:blip r:embed="rId2"/>
              </a:buBlip>
              <a:defRPr sz="2844"/>
            </a:pPr>
            <a:r>
              <a:t>als Einbettungs-Link, wenn Sie zum Beispiel mit </a:t>
            </a:r>
            <a:r>
              <a:rPr i="1">
                <a:latin typeface="Calibri"/>
                <a:ea typeface="Calibri"/>
                <a:cs typeface="Calibri"/>
                <a:sym typeface="Calibri"/>
              </a:rPr>
              <a:t>mebis</a:t>
            </a:r>
            <a:r>
              <a:t> arbeiten</a:t>
            </a:r>
          </a:p>
          <a:p>
            <a:pPr marL="250053" indent="-250053" defTabSz="253960">
              <a:spcBef>
                <a:spcPts val="1900"/>
              </a:spcBef>
              <a:buBlip>
                <a:blip r:embed="rId2"/>
              </a:buBlip>
              <a:defRPr sz="2844"/>
            </a:pPr>
            <a:r>
              <a:t>Freischalten als </a:t>
            </a:r>
            <a:r>
              <a:rPr i="1">
                <a:latin typeface="Calibri"/>
                <a:ea typeface="Calibri"/>
                <a:cs typeface="Calibri"/>
                <a:sym typeface="Calibri"/>
              </a:rPr>
              <a:t>öffentlich</a:t>
            </a:r>
            <a:r>
              <a:t>, so dass Ihre Klassen diese jederzeit nutzen können. (z. B. in einem Channel)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el 1"/>
          <p:cNvSpPr txBox="1"/>
          <p:nvPr/>
        </p:nvSpPr>
        <p:spPr>
          <a:xfrm>
            <a:off x="1182484" y="488083"/>
            <a:ext cx="9513142" cy="2329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normAutofit/>
          </a:bodyPr>
          <a:lstStyle>
            <a:lvl1pPr defTabSz="295751">
              <a:defRPr sz="4600"/>
            </a:lvl1pPr>
          </a:lstStyle>
          <a:p>
            <a:r>
              <a:t>Wie kann ich einen Learning Snack in meinen Unterricht integrieren?</a:t>
            </a:r>
          </a:p>
        </p:txBody>
      </p:sp>
      <p:sp>
        <p:nvSpPr>
          <p:cNvPr id="206" name="Learning Snacks Gaming"/>
          <p:cNvSpPr txBox="1"/>
          <p:nvPr/>
        </p:nvSpPr>
        <p:spPr>
          <a:xfrm>
            <a:off x="1182484" y="3891176"/>
            <a:ext cx="789639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/>
              </a:defRPr>
            </a:lvl1pPr>
          </a:lstStyle>
          <a:p>
            <a:pPr>
              <a:defRPr u="none"/>
            </a:pPr>
            <a:r>
              <a:rPr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 Snacks Gaming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el 1"/>
          <p:cNvSpPr txBox="1">
            <a:spLocks noGrp="1"/>
          </p:cNvSpPr>
          <p:nvPr>
            <p:ph type="title"/>
          </p:nvPr>
        </p:nvSpPr>
        <p:spPr>
          <a:xfrm>
            <a:off x="777987" y="520699"/>
            <a:ext cx="11448826" cy="1905002"/>
          </a:xfrm>
          <a:prstGeom prst="rect">
            <a:avLst/>
          </a:prstGeom>
        </p:spPr>
        <p:txBody>
          <a:bodyPr/>
          <a:lstStyle>
            <a:lvl1pPr defTabSz="205739">
              <a:defRPr sz="3150"/>
            </a:lvl1pPr>
          </a:lstStyle>
          <a:p>
            <a:r>
              <a:t>Was mache ich, wenn ich mich nächste Woche nicht mehr genau an die Inhalte von heute erinnern kann?</a:t>
            </a:r>
          </a:p>
        </p:txBody>
      </p:sp>
      <p:sp>
        <p:nvSpPr>
          <p:cNvPr id="209" name="Inhaltsplatzhalter 2"/>
          <p:cNvSpPr txBox="1">
            <a:spLocks noGrp="1"/>
          </p:cNvSpPr>
          <p:nvPr>
            <p:ph type="body" sz="half" idx="1"/>
          </p:nvPr>
        </p:nvSpPr>
        <p:spPr>
          <a:xfrm>
            <a:off x="1102377" y="3098127"/>
            <a:ext cx="11682379" cy="4135794"/>
          </a:xfrm>
          <a:prstGeom prst="rect">
            <a:avLst/>
          </a:prstGeom>
        </p:spPr>
        <p:txBody>
          <a:bodyPr/>
          <a:lstStyle/>
          <a:p>
            <a:pPr marL="528955" indent="-528955" defTabSz="448055">
              <a:spcBef>
                <a:spcPts val="3500"/>
              </a:spcBef>
              <a:buBlip>
                <a:blip r:embed="rId2"/>
              </a:buBlip>
              <a:defRPr sz="3332"/>
            </a:pPr>
            <a:r>
              <a:rPr dirty="0" err="1"/>
              <a:t>Nachschlagen</a:t>
            </a:r>
            <a:r>
              <a:rPr dirty="0"/>
              <a:t> in </a:t>
            </a:r>
            <a:r>
              <a:rPr dirty="0" err="1"/>
              <a:t>mebis</a:t>
            </a:r>
            <a:r>
              <a:rPr dirty="0"/>
              <a:t>  (Die </a:t>
            </a:r>
            <a:r>
              <a:rPr dirty="0" err="1"/>
              <a:t>Präsentation</a:t>
            </a:r>
            <a:r>
              <a:rPr dirty="0"/>
              <a:t> </a:t>
            </a:r>
            <a:r>
              <a:rPr dirty="0" err="1"/>
              <a:t>finden</a:t>
            </a:r>
            <a:r>
              <a:rPr dirty="0"/>
              <a:t> </a:t>
            </a:r>
            <a:r>
              <a:rPr dirty="0" err="1"/>
              <a:t>Sie</a:t>
            </a:r>
            <a:r>
              <a:rPr dirty="0"/>
              <a:t> dort.)</a:t>
            </a:r>
          </a:p>
          <a:p>
            <a:pPr marL="0" indent="0" defTabSz="448055">
              <a:spcBef>
                <a:spcPts val="3500"/>
              </a:spcBef>
              <a:buSzTx/>
              <a:buNone/>
              <a:defRPr sz="3332"/>
            </a:pPr>
            <a:r>
              <a:rPr dirty="0"/>
              <a:t>			</a:t>
            </a:r>
            <a:r>
              <a:rPr dirty="0" err="1"/>
              <a:t>Zugangsdaten</a:t>
            </a:r>
            <a:r>
              <a:rPr dirty="0"/>
              <a:t>: </a:t>
            </a:r>
            <a:r>
              <a:rPr lang="de-DE" dirty="0"/>
              <a:t>Fortbildung2019</a:t>
            </a:r>
            <a:endParaRPr dirty="0"/>
          </a:p>
          <a:p>
            <a:pPr marL="528955" indent="-528955" defTabSz="448055">
              <a:spcBef>
                <a:spcPts val="3500"/>
              </a:spcBef>
              <a:buBlip>
                <a:blip r:embed="rId2"/>
              </a:buBlip>
              <a:defRPr sz="3332"/>
            </a:pPr>
            <a:r>
              <a:rPr dirty="0"/>
              <a:t>Tutorials </a:t>
            </a:r>
            <a:r>
              <a:rPr dirty="0" err="1"/>
              <a:t>auf</a:t>
            </a:r>
            <a:r>
              <a:rPr dirty="0"/>
              <a:t> </a:t>
            </a:r>
            <a:r>
              <a:rPr dirty="0" err="1"/>
              <a:t>Learningsnack.de</a:t>
            </a:r>
            <a:endParaRPr dirty="0"/>
          </a:p>
          <a:p>
            <a:pPr marL="0" lvl="2" indent="1120140" defTabSz="448055">
              <a:spcBef>
                <a:spcPts val="600"/>
              </a:spcBef>
              <a:buSzTx/>
              <a:buNone/>
              <a:defRPr sz="2352"/>
            </a:pPr>
            <a:r>
              <a:rPr dirty="0"/>
              <a:t>	(</a:t>
            </a:r>
            <a:r>
              <a:rPr dirty="0" err="1"/>
              <a:t>Auswahl</a:t>
            </a:r>
            <a:r>
              <a:rPr dirty="0"/>
              <a:t> </a:t>
            </a:r>
            <a:r>
              <a:rPr dirty="0" err="1"/>
              <a:t>auf</a:t>
            </a:r>
            <a:r>
              <a:rPr dirty="0"/>
              <a:t> </a:t>
            </a:r>
            <a:r>
              <a:rPr dirty="0" err="1"/>
              <a:t>der</a:t>
            </a:r>
            <a:r>
              <a:rPr dirty="0"/>
              <a:t> </a:t>
            </a:r>
            <a:r>
              <a:rPr dirty="0" err="1"/>
              <a:t>folgenden</a:t>
            </a:r>
            <a:r>
              <a:rPr dirty="0"/>
              <a:t> </a:t>
            </a:r>
            <a:r>
              <a:rPr dirty="0" err="1"/>
              <a:t>Seite</a:t>
            </a:r>
            <a:r>
              <a:rPr dirty="0"/>
              <a:t>)</a:t>
            </a:r>
          </a:p>
        </p:txBody>
      </p:sp>
      <p:sp>
        <p:nvSpPr>
          <p:cNvPr id="210" name="Fußzeilenplatzhalter 3"/>
          <p:cNvSpPr txBox="1"/>
          <p:nvPr/>
        </p:nvSpPr>
        <p:spPr>
          <a:xfrm>
            <a:off x="4702600" y="7689569"/>
            <a:ext cx="3291842" cy="632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1400">
                <a:solidFill>
                  <a:srgbClr val="888888"/>
                </a:solidFill>
              </a:defRPr>
            </a:lvl1pPr>
          </a:lstStyle>
          <a:p>
            <a:r>
              <a:t> R. Loheit mBdB für Landsberg/Lech und Starnberg             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Learning Snack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Learning Snacks</a:t>
            </a:r>
          </a:p>
        </p:txBody>
      </p:sp>
      <p:sp>
        <p:nvSpPr>
          <p:cNvPr id="140" name="webbasier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4344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webbasiert</a:t>
            </a:r>
          </a:p>
          <a:p>
            <a:pPr marL="474344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Anmeldung durch Lehrkraft, keine Schülerdaten</a:t>
            </a:r>
          </a:p>
          <a:p>
            <a:pPr marL="474344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Möglichkeit, Klassen, Channels anzulegen</a:t>
            </a:r>
          </a:p>
          <a:p>
            <a:pPr marL="474344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aufgebaut wie Chatverlauf</a:t>
            </a:r>
          </a:p>
          <a:p>
            <a:pPr marL="474344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sinnvoll zur Erarbeitung und Wiederholung von Themen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build="p" bldLvl="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Bewertungsvorschlag"/>
          <p:cNvSpPr txBox="1">
            <a:spLocks noGrp="1"/>
          </p:cNvSpPr>
          <p:nvPr>
            <p:ph type="title"/>
          </p:nvPr>
        </p:nvSpPr>
        <p:spPr>
          <a:xfrm>
            <a:off x="360186" y="203200"/>
            <a:ext cx="11617709" cy="2540000"/>
          </a:xfrm>
          <a:prstGeom prst="rect">
            <a:avLst/>
          </a:prstGeom>
        </p:spPr>
        <p:txBody>
          <a:bodyPr/>
          <a:lstStyle/>
          <a:p>
            <a:r>
              <a:t>Bewertungsvorschlag</a:t>
            </a:r>
          </a:p>
        </p:txBody>
      </p:sp>
      <p:pic>
        <p:nvPicPr>
          <p:cNvPr id="213" name="BABFEFC6-335E-46C1-AF2D-329F71536A5A-L0-001.jpeg" descr="BABFEFC6-335E-46C1-AF2D-329F71536A5A-L0-001.jpe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20589426">
            <a:off x="2727512" y="2976625"/>
            <a:ext cx="5234140" cy="5116180"/>
          </a:xfrm>
          <a:prstGeom prst="rect">
            <a:avLst/>
          </a:prstGeom>
        </p:spPr>
      </p:pic>
      <p:sp>
        <p:nvSpPr>
          <p:cNvPr id="214" name="Quelle: FrauSonnig…"/>
          <p:cNvSpPr txBox="1"/>
          <p:nvPr/>
        </p:nvSpPr>
        <p:spPr>
          <a:xfrm>
            <a:off x="8863300" y="7443423"/>
            <a:ext cx="2313352" cy="733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/>
            </a:pPr>
            <a:r>
              <a:t>Quelle: FrauSonnig</a:t>
            </a:r>
          </a:p>
          <a:p>
            <a:pPr>
              <a:defRPr sz="1600"/>
            </a:pPr>
            <a:r>
              <a:t>CC BY SA 4.0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... noch ein paar Snacks, um das Neue zu sichern ..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42900">
              <a:defRPr sz="5400"/>
            </a:lvl1pPr>
          </a:lstStyle>
          <a:p>
            <a:r>
              <a:t>... noch ein paar Snacks, um das Neue zu sichern ...</a:t>
            </a:r>
          </a:p>
        </p:txBody>
      </p:sp>
      <p:sp>
        <p:nvSpPr>
          <p:cNvPr id="217" name="„Lust auf einen Learningsnack“ v. M. Heusinger"/>
          <p:cNvSpPr txBox="1"/>
          <p:nvPr/>
        </p:nvSpPr>
        <p:spPr>
          <a:xfrm>
            <a:off x="1539754" y="7296635"/>
            <a:ext cx="9866484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u="sng">
                <a:hlinkClick r:id="rId2"/>
              </a:defRPr>
            </a:lvl1pPr>
          </a:lstStyle>
          <a:p>
            <a:pPr>
              <a:defRPr u="none"/>
            </a:pPr>
            <a:r>
              <a:rPr sz="2800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„Lust </a:t>
            </a:r>
            <a:r>
              <a:rPr sz="2800" u="sng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auf</a:t>
            </a:r>
            <a:r>
              <a:rPr sz="2800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800" u="sng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einen</a:t>
            </a:r>
            <a:r>
              <a:rPr sz="2800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800" u="sng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Learningsnack</a:t>
            </a:r>
            <a:r>
              <a:rPr sz="2800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 v. M. </a:t>
            </a:r>
            <a:r>
              <a:rPr sz="2800" u="sng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Heusinger</a:t>
            </a:r>
            <a:endParaRPr sz="2800" u="sng" dirty="0">
              <a:solidFill>
                <a:schemeClr val="tx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18" name="„Was sind eigentlich Learningsnacks?“ v. M. Rattler"/>
          <p:cNvSpPr txBox="1"/>
          <p:nvPr/>
        </p:nvSpPr>
        <p:spPr>
          <a:xfrm>
            <a:off x="1163870" y="3209524"/>
            <a:ext cx="10743326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/>
              </a:defRPr>
            </a:lvl1pPr>
          </a:lstStyle>
          <a:p>
            <a:pPr>
              <a:defRPr u="none"/>
            </a:pPr>
            <a:r>
              <a:rPr sz="2800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„Was sind eigentlich </a:t>
            </a:r>
            <a:r>
              <a:rPr sz="2800" u="sng" dirty="0" err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Learningsnacks</a:t>
            </a:r>
            <a:r>
              <a:rPr sz="2800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?“ v. M. Rattler</a:t>
            </a:r>
          </a:p>
        </p:txBody>
      </p:sp>
      <p:sp>
        <p:nvSpPr>
          <p:cNvPr id="219" name="„Die Elemente eines Learningsnacks“ v. Fortbilder"/>
          <p:cNvSpPr txBox="1"/>
          <p:nvPr/>
        </p:nvSpPr>
        <p:spPr>
          <a:xfrm>
            <a:off x="1119505" y="4675651"/>
            <a:ext cx="10525317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4"/>
              </a:defRPr>
            </a:lvl1pPr>
          </a:lstStyle>
          <a:p>
            <a:pPr>
              <a:defRPr u="none"/>
            </a:pPr>
            <a:r>
              <a:rPr sz="2800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„Die </a:t>
            </a:r>
            <a:r>
              <a:rPr sz="2800" u="sng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Elemente</a:t>
            </a:r>
            <a:r>
              <a:rPr sz="2800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800" u="sng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eines</a:t>
            </a:r>
            <a:r>
              <a:rPr sz="2800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800" u="sng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Learningsnacks</a:t>
            </a:r>
            <a:r>
              <a:rPr sz="2800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 v. </a:t>
            </a:r>
            <a:r>
              <a:rPr sz="2800" u="sng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Fortbilder</a:t>
            </a:r>
            <a:endParaRPr sz="2800" u="sng" dirty="0">
              <a:solidFill>
                <a:schemeClr val="tx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20" name="„Wie funktioniert der Classroom?“ v. M. Wirth"/>
          <p:cNvSpPr txBox="1"/>
          <p:nvPr/>
        </p:nvSpPr>
        <p:spPr>
          <a:xfrm>
            <a:off x="1539754" y="6026477"/>
            <a:ext cx="9582752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5"/>
              </a:defRPr>
            </a:lvl1pPr>
          </a:lstStyle>
          <a:p>
            <a:pPr>
              <a:defRPr u="none"/>
            </a:pPr>
            <a:r>
              <a:rPr sz="2800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„Wie </a:t>
            </a:r>
            <a:r>
              <a:rPr sz="2800" u="sng" dirty="0" err="1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funktioniert</a:t>
            </a:r>
            <a:r>
              <a:rPr sz="2800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800" u="sng" dirty="0" err="1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der</a:t>
            </a:r>
            <a:r>
              <a:rPr sz="2800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Classroom?“ v. M. Wirth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feld 6"/>
          <p:cNvSpPr txBox="1"/>
          <p:nvPr/>
        </p:nvSpPr>
        <p:spPr>
          <a:xfrm>
            <a:off x="7028878" y="7666844"/>
            <a:ext cx="6361113" cy="1150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914400"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t>Ralf Loheit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t>Medienpädagogischer Berater digitale Bildung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t>für die Landkreise Landsberg/Lech und Starnberg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iu.jpeg" descr="iu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4947" y="6534237"/>
            <a:ext cx="1836798" cy="1034652"/>
          </a:xfrm>
          <a:prstGeom prst="rect">
            <a:avLst/>
          </a:prstGeom>
          <a:ln w="88900">
            <a:miter lim="400000"/>
          </a:ln>
        </p:spPr>
      </p:pic>
      <p:sp>
        <p:nvSpPr>
          <p:cNvPr id="224" name="Kleine digitale Snacks I…"/>
          <p:cNvSpPr txBox="1"/>
          <p:nvPr/>
        </p:nvSpPr>
        <p:spPr>
          <a:xfrm>
            <a:off x="2320410" y="2186046"/>
            <a:ext cx="8911335" cy="2531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/>
            </a:pPr>
            <a:r>
              <a:t>Kleine digitale Snacks I</a:t>
            </a:r>
          </a:p>
          <a:p>
            <a:pPr>
              <a:defRPr sz="5000"/>
            </a:pPr>
            <a:r>
              <a:t>-</a:t>
            </a:r>
          </a:p>
          <a:p>
            <a:pPr>
              <a:defRPr sz="5000"/>
            </a:pPr>
            <a:r>
              <a:t>Learning Snacks</a:t>
            </a:r>
          </a:p>
        </p:txBody>
      </p:sp>
      <p:sp>
        <p:nvSpPr>
          <p:cNvPr id="225" name="Textfeld 3"/>
          <p:cNvSpPr txBox="1"/>
          <p:nvPr/>
        </p:nvSpPr>
        <p:spPr>
          <a:xfrm rot="21243307">
            <a:off x="3208200" y="4866669"/>
            <a:ext cx="5855006" cy="2031325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Vielen</a:t>
            </a:r>
            <a:r>
              <a:rPr dirty="0"/>
              <a:t> Dank und viel </a:t>
            </a:r>
            <a:r>
              <a:rPr dirty="0" err="1"/>
              <a:t>Erfolg</a:t>
            </a:r>
            <a:r>
              <a:rPr dirty="0"/>
              <a:t> </a:t>
            </a:r>
            <a:r>
              <a:rPr dirty="0" err="1"/>
              <a:t>bei</a:t>
            </a:r>
            <a:r>
              <a:rPr dirty="0"/>
              <a:t> </a:t>
            </a:r>
            <a:r>
              <a:rPr dirty="0" err="1"/>
              <a:t>der</a:t>
            </a:r>
            <a:r>
              <a:rPr dirty="0"/>
              <a:t> </a:t>
            </a:r>
            <a:r>
              <a:rPr dirty="0" err="1"/>
              <a:t>Umsetzung</a:t>
            </a:r>
            <a:r>
              <a:rPr dirty="0"/>
              <a:t>!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R. Loheit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latin typeface="Arial"/>
                <a:ea typeface="Arial"/>
                <a:cs typeface="Arial"/>
                <a:sym typeface="Arial"/>
              </a:rPr>
              <a:t>Mediepädagogischer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>
                <a:latin typeface="Arial"/>
                <a:ea typeface="Arial"/>
                <a:cs typeface="Arial"/>
                <a:sym typeface="Arial"/>
              </a:rPr>
              <a:t>Berater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>
                <a:latin typeface="Arial"/>
                <a:ea typeface="Arial"/>
                <a:cs typeface="Arial"/>
                <a:sym typeface="Arial"/>
              </a:rPr>
              <a:t>digitale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Bildung (mBdB)</a:t>
            </a:r>
          </a:p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für</a:t>
            </a:r>
            <a:r>
              <a:rPr dirty="0"/>
              <a:t> die </a:t>
            </a:r>
            <a:r>
              <a:rPr dirty="0" err="1"/>
              <a:t>Landkreise</a:t>
            </a:r>
            <a:r>
              <a:rPr dirty="0"/>
              <a:t> Landsberg/Lech und </a:t>
            </a:r>
            <a:r>
              <a:rPr dirty="0" err="1"/>
              <a:t>Starnberg</a:t>
            </a:r>
            <a:r>
              <a:rPr dirty="0"/>
              <a:t>             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www.</a:t>
            </a:r>
            <a:r>
              <a:rPr lang="de-DE" dirty="0" err="1"/>
              <a:t>bdb</a:t>
            </a:r>
            <a:r>
              <a:rPr dirty="0"/>
              <a:t>-</a:t>
            </a:r>
            <a:r>
              <a:rPr dirty="0" err="1"/>
              <a:t>ll-sta.de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mail@</a:t>
            </a:r>
            <a:r>
              <a:rPr lang="de-DE"/>
              <a:t>bdb</a:t>
            </a:r>
            <a:r>
              <a:t>-</a:t>
            </a:r>
            <a:r>
              <a:rPr dirty="0" err="1"/>
              <a:t>ll-sta.de</a:t>
            </a:r>
            <a:endParaRPr dirty="0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el 1"/>
          <p:cNvSpPr txBox="1">
            <a:spLocks noGrp="1"/>
          </p:cNvSpPr>
          <p:nvPr>
            <p:ph type="title"/>
          </p:nvPr>
        </p:nvSpPr>
        <p:spPr>
          <a:xfrm>
            <a:off x="2578099" y="520699"/>
            <a:ext cx="7848602" cy="1905002"/>
          </a:xfrm>
          <a:prstGeom prst="rect">
            <a:avLst/>
          </a:prstGeom>
        </p:spPr>
        <p:txBody>
          <a:bodyPr/>
          <a:lstStyle>
            <a:lvl1pPr defTabSz="365760">
              <a:defRPr sz="5600"/>
            </a:lvl1pPr>
          </a:lstStyle>
          <a:p>
            <a:r>
              <a:t>Quellenangaben/Bildernachweis</a:t>
            </a:r>
          </a:p>
        </p:txBody>
      </p:sp>
      <p:sp>
        <p:nvSpPr>
          <p:cNvPr id="228" name="Inhaltsplatzhalter 2"/>
          <p:cNvSpPr txBox="1">
            <a:spLocks noGrp="1"/>
          </p:cNvSpPr>
          <p:nvPr>
            <p:ph type="body" sz="half" idx="1"/>
          </p:nvPr>
        </p:nvSpPr>
        <p:spPr>
          <a:xfrm>
            <a:off x="969153" y="3295650"/>
            <a:ext cx="11564095" cy="3401263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t>Die Bilder sind entweder Screenshots der Seite Learningsnacks.de (erstellt 25.11.2019) oder CC0-Bildmaterial von Pixabay.</a:t>
            </a:r>
          </a:p>
        </p:txBody>
      </p:sp>
      <p:sp>
        <p:nvSpPr>
          <p:cNvPr id="229" name="Fußzeilenplatzhalter 3"/>
          <p:cNvSpPr txBox="1"/>
          <p:nvPr/>
        </p:nvSpPr>
        <p:spPr>
          <a:xfrm>
            <a:off x="4638485" y="7676746"/>
            <a:ext cx="3291841" cy="632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1400">
                <a:solidFill>
                  <a:srgbClr val="888888"/>
                </a:solidFill>
              </a:defRPr>
            </a:lvl1pPr>
          </a:lstStyle>
          <a:p>
            <a:r>
              <a:t> R. Loheit mBdB für Landsberg/Lech und Starnberg             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Beispiele für Learning Snack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Beispiele für Learning Snacks</a:t>
            </a:r>
          </a:p>
        </p:txBody>
      </p:sp>
      <p:sp>
        <p:nvSpPr>
          <p:cNvPr id="143" name="zur Erarbeitung eines neuen Thema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u="sng" dirty="0" err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zur</a:t>
            </a:r>
            <a:r>
              <a:rPr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u="sng" dirty="0" err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Erarbeitung</a:t>
            </a:r>
            <a:r>
              <a:rPr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u="sng" dirty="0" err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eines</a:t>
            </a:r>
            <a:r>
              <a:rPr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u="sng" dirty="0" err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neuen</a:t>
            </a:r>
            <a:r>
              <a:rPr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Themas</a:t>
            </a:r>
          </a:p>
          <a:p>
            <a:pPr>
              <a:buBlip>
                <a:blip r:embed="rId2"/>
              </a:buBlip>
            </a:pPr>
            <a:r>
              <a:rPr u="sng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zur</a:t>
            </a:r>
            <a:r>
              <a:rPr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u="sng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Wiederholung</a:t>
            </a:r>
            <a:r>
              <a:rPr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u="sng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eines</a:t>
            </a:r>
            <a:r>
              <a:rPr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Themas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Wo finde ich Learning Snack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Wo finde ich Learning Snacks?</a:t>
            </a:r>
          </a:p>
        </p:txBody>
      </p:sp>
      <p:sp>
        <p:nvSpPr>
          <p:cNvPr id="146" name="www.learningsnacks.de"/>
          <p:cNvSpPr txBox="1"/>
          <p:nvPr/>
        </p:nvSpPr>
        <p:spPr>
          <a:xfrm>
            <a:off x="1552892" y="3249796"/>
            <a:ext cx="7223132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/>
              </a:defRPr>
            </a:lvl1pPr>
          </a:lstStyle>
          <a:p>
            <a:pPr>
              <a:defRPr u="none"/>
            </a:pPr>
            <a:r>
              <a:rPr u="sng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www.learningsnacks.de</a:t>
            </a:r>
            <a:endParaRPr u="sng" dirty="0">
              <a:solidFill>
                <a:schemeClr val="tx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47" name="Bild" descr="Bil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884" y="4876800"/>
            <a:ext cx="5235032" cy="392075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Wie finde ich passende Snacks für meinen Unterricht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20039">
              <a:defRPr sz="5040"/>
            </a:lvl1pPr>
          </a:lstStyle>
          <a:p>
            <a:r>
              <a:t>Wie finde ich passende Snacks für meinen Unterricht?</a:t>
            </a:r>
          </a:p>
        </p:txBody>
      </p:sp>
      <p:pic>
        <p:nvPicPr>
          <p:cNvPr id="150" name="65C49012-0D7E-4025-93C4-1AE7A6913027-L0-001.jpeg" descr="65C49012-0D7E-4025-93C4-1AE7A6913027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114" y="2860178"/>
            <a:ext cx="10923630" cy="6660304"/>
          </a:xfrm>
          <a:prstGeom prst="rect">
            <a:avLst/>
          </a:prstGeom>
          <a:ln w="88900">
            <a:miter lim="400000"/>
          </a:ln>
        </p:spPr>
      </p:pic>
      <p:sp>
        <p:nvSpPr>
          <p:cNvPr id="151" name="Pfeil: nach rechts 6"/>
          <p:cNvSpPr/>
          <p:nvPr/>
        </p:nvSpPr>
        <p:spPr>
          <a:xfrm rot="16200000">
            <a:off x="3948389" y="3752404"/>
            <a:ext cx="1187494" cy="3631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3175">
            <a:solidFill>
              <a:srgbClr val="32538F"/>
            </a:solidFill>
            <a:miter/>
          </a:ln>
          <a:effectLst>
            <a:outerShdw blurRad="38100" dir="16200000" rotWithShape="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defTabSz="321468">
              <a:defRPr sz="2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2" name="Pfeil: nach rechts 6"/>
          <p:cNvSpPr/>
          <p:nvPr/>
        </p:nvSpPr>
        <p:spPr>
          <a:xfrm rot="16200000">
            <a:off x="5805182" y="3752404"/>
            <a:ext cx="1187494" cy="3631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3175">
            <a:solidFill>
              <a:srgbClr val="32538F"/>
            </a:solidFill>
            <a:miter/>
          </a:ln>
          <a:effectLst>
            <a:outerShdw blurRad="38100" dir="16200000" rotWithShape="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defTabSz="321468">
              <a:defRPr sz="2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3" name="Pfeil: nach rechts 6"/>
          <p:cNvSpPr/>
          <p:nvPr/>
        </p:nvSpPr>
        <p:spPr>
          <a:xfrm rot="16200000">
            <a:off x="4938274" y="3813892"/>
            <a:ext cx="1187494" cy="240165"/>
          </a:xfrm>
          <a:prstGeom prst="rightArrow">
            <a:avLst>
              <a:gd name="adj1" fmla="val 50000"/>
              <a:gd name="adj2" fmla="val 75603"/>
            </a:avLst>
          </a:prstGeom>
          <a:solidFill>
            <a:srgbClr val="FF0000"/>
          </a:solidFill>
          <a:ln w="3175">
            <a:solidFill>
              <a:srgbClr val="32538F"/>
            </a:solidFill>
            <a:miter/>
          </a:ln>
          <a:effectLst>
            <a:outerShdw blurRad="38100" dir="16200000" rotWithShape="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defTabSz="321468">
              <a:defRPr sz="2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4" name="Pfeil: nach rechts 6"/>
          <p:cNvSpPr/>
          <p:nvPr/>
        </p:nvSpPr>
        <p:spPr>
          <a:xfrm rot="16200000">
            <a:off x="9205871" y="3752404"/>
            <a:ext cx="1187494" cy="3631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3175">
            <a:solidFill>
              <a:srgbClr val="32538F"/>
            </a:solidFill>
            <a:miter/>
          </a:ln>
          <a:effectLst>
            <a:outerShdw blurRad="38100" dir="16200000" rotWithShape="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defTabSz="321468">
              <a:defRPr sz="2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 advAuto="0"/>
      <p:bldP spid="152" grpId="0" animBg="1" advAuto="0"/>
      <p:bldP spid="153" grpId="0" animBg="1" advAuto="0"/>
      <p:bldP spid="154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Was mache ich, wenn ich keinen passenden Snack finde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20039">
              <a:defRPr sz="5040"/>
            </a:lvl1pPr>
          </a:lstStyle>
          <a:p>
            <a:r>
              <a:t>Was mache ich, wenn ich keinen passenden Snack finde?</a:t>
            </a:r>
          </a:p>
        </p:txBody>
      </p:sp>
      <p:sp>
        <p:nvSpPr>
          <p:cNvPr id="157" name="Textfeld 7"/>
          <p:cNvSpPr txBox="1"/>
          <p:nvPr/>
        </p:nvSpPr>
        <p:spPr>
          <a:xfrm>
            <a:off x="9318645" y="6095501"/>
            <a:ext cx="2732729" cy="2416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 defTabSz="321468">
              <a:defRPr sz="2400"/>
            </a:lvl1pPr>
          </a:lstStyle>
          <a:p>
            <a:r>
              <a:t>selber erstellen – dafür sind wir ja heute hier …</a:t>
            </a:r>
          </a:p>
        </p:txBody>
      </p:sp>
      <p:pic>
        <p:nvPicPr>
          <p:cNvPr id="158" name="65C49012-0D7E-4025-93C4-1AE7A6913027-L0-001.jpeg" descr="65C49012-0D7E-4025-93C4-1AE7A6913027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3715756"/>
            <a:ext cx="7806084" cy="4759490"/>
          </a:xfrm>
          <a:prstGeom prst="rect">
            <a:avLst/>
          </a:prstGeom>
          <a:ln w="88900">
            <a:miter lim="400000"/>
          </a:ln>
        </p:spPr>
      </p:pic>
      <p:sp>
        <p:nvSpPr>
          <p:cNvPr id="159" name="Pfeil: nach rechts 5"/>
          <p:cNvSpPr/>
          <p:nvPr/>
        </p:nvSpPr>
        <p:spPr>
          <a:xfrm rot="6183479">
            <a:off x="7859342" y="3162440"/>
            <a:ext cx="1187494" cy="3631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3175">
            <a:solidFill>
              <a:srgbClr val="32538F"/>
            </a:solidFill>
            <a:miter/>
          </a:ln>
          <a:effectLst>
            <a:outerShdw blurRad="38100" dir="16200000" rotWithShape="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defTabSz="321468">
              <a:defRPr sz="2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 advAuto="0"/>
      <p:bldP spid="158" grpId="0" animBg="1" advAuto="0"/>
      <p:bldP spid="159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o erstelle ich meinen eigenen Learning Snack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65760">
              <a:defRPr sz="5760"/>
            </a:lvl1pPr>
          </a:lstStyle>
          <a:p>
            <a:r>
              <a:t>So erstelle ich meinen eigenen Learning Snack!</a:t>
            </a:r>
          </a:p>
        </p:txBody>
      </p:sp>
      <p:pic>
        <p:nvPicPr>
          <p:cNvPr id="162" name="302430DC-6FD5-4FB5-8B34-080AE4D10D7F-L0-001.jpeg" descr="302430DC-6FD5-4FB5-8B34-080AE4D10D7F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920" y="2637612"/>
            <a:ext cx="6807219" cy="6193383"/>
          </a:xfrm>
          <a:prstGeom prst="rect">
            <a:avLst/>
          </a:prstGeom>
          <a:ln w="88900">
            <a:miter lim="400000"/>
          </a:ln>
        </p:spPr>
      </p:pic>
      <p:sp>
        <p:nvSpPr>
          <p:cNvPr id="163" name="Pfeil: nach rechts 5"/>
          <p:cNvSpPr/>
          <p:nvPr/>
        </p:nvSpPr>
        <p:spPr>
          <a:xfrm rot="6183479">
            <a:off x="8554738" y="7226225"/>
            <a:ext cx="1156889" cy="35378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3175">
            <a:solidFill>
              <a:srgbClr val="32538F"/>
            </a:solidFill>
            <a:miter/>
          </a:ln>
          <a:effectLst>
            <a:outerShdw blurRad="38100" dir="16200000" rotWithShape="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defTabSz="321468">
              <a:defRPr sz="2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64" name="Pfeil: nach rechts 5"/>
          <p:cNvSpPr/>
          <p:nvPr/>
        </p:nvSpPr>
        <p:spPr>
          <a:xfrm rot="486812">
            <a:off x="1701625" y="3274933"/>
            <a:ext cx="1476690" cy="437729"/>
          </a:xfrm>
          <a:prstGeom prst="rightArrow">
            <a:avLst>
              <a:gd name="adj1" fmla="val 50000"/>
              <a:gd name="adj2" fmla="val 47488"/>
            </a:avLst>
          </a:prstGeom>
          <a:solidFill>
            <a:srgbClr val="FF0000"/>
          </a:solidFill>
          <a:ln w="3175">
            <a:solidFill>
              <a:srgbClr val="32538F"/>
            </a:solidFill>
            <a:miter/>
          </a:ln>
          <a:effectLst>
            <a:outerShdw blurRad="38100" dir="16200000" rotWithShape="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defTabSz="321468">
              <a:defRPr sz="2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65" name="Pfeil: nach rechts 5"/>
          <p:cNvSpPr/>
          <p:nvPr/>
        </p:nvSpPr>
        <p:spPr>
          <a:xfrm rot="9272655">
            <a:off x="6597196" y="2564063"/>
            <a:ext cx="1156889" cy="35378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3175">
            <a:solidFill>
              <a:srgbClr val="32538F"/>
            </a:solidFill>
            <a:miter/>
          </a:ln>
          <a:effectLst>
            <a:outerShdw blurRad="38100" dir="16200000" rotWithShape="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defTabSz="321468">
              <a:defRPr sz="2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66" name="Pfeil: nach rechts 5"/>
          <p:cNvSpPr/>
          <p:nvPr/>
        </p:nvSpPr>
        <p:spPr>
          <a:xfrm rot="9272655">
            <a:off x="6432458" y="5519289"/>
            <a:ext cx="1479919" cy="412552"/>
          </a:xfrm>
          <a:prstGeom prst="rightArrow">
            <a:avLst>
              <a:gd name="adj1" fmla="val 50000"/>
              <a:gd name="adj2" fmla="val 43254"/>
            </a:avLst>
          </a:prstGeom>
          <a:solidFill>
            <a:srgbClr val="FF0000"/>
          </a:solidFill>
          <a:ln w="3175">
            <a:solidFill>
              <a:srgbClr val="32538F"/>
            </a:solidFill>
            <a:miter/>
          </a:ln>
          <a:effectLst>
            <a:outerShdw blurRad="38100" dir="16200000" rotWithShape="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defTabSz="321468">
              <a:defRPr sz="2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 advAuto="0"/>
      <p:bldP spid="164" grpId="0" animBg="1" advAuto="0"/>
      <p:bldP spid="165" grpId="0" animBg="1" advAuto="0"/>
      <p:bldP spid="166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o erstelle ich meinen eigenen Learning Snack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65760">
              <a:defRPr sz="5760"/>
            </a:lvl1pPr>
          </a:lstStyle>
          <a:p>
            <a:r>
              <a:t>So erstelle ich meinen eigenen Learning Snack!</a:t>
            </a:r>
          </a:p>
        </p:txBody>
      </p:sp>
      <p:pic>
        <p:nvPicPr>
          <p:cNvPr id="169" name="302430DC-6FD5-4FB5-8B34-080AE4D10D7F-L0-001.jpeg" descr="302430DC-6FD5-4FB5-8B34-080AE4D10D7F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920" y="2637612"/>
            <a:ext cx="6807219" cy="6193383"/>
          </a:xfrm>
          <a:prstGeom prst="rect">
            <a:avLst/>
          </a:prstGeom>
          <a:ln w="88900">
            <a:miter lim="400000"/>
          </a:ln>
        </p:spPr>
      </p:pic>
      <p:sp>
        <p:nvSpPr>
          <p:cNvPr id="170" name="Pfeil: nach rechts 5"/>
          <p:cNvSpPr/>
          <p:nvPr/>
        </p:nvSpPr>
        <p:spPr>
          <a:xfrm rot="486812">
            <a:off x="1701625" y="3274933"/>
            <a:ext cx="1476690" cy="437729"/>
          </a:xfrm>
          <a:prstGeom prst="rightArrow">
            <a:avLst>
              <a:gd name="adj1" fmla="val 50000"/>
              <a:gd name="adj2" fmla="val 47488"/>
            </a:avLst>
          </a:prstGeom>
          <a:solidFill>
            <a:srgbClr val="FF0000"/>
          </a:solidFill>
          <a:ln w="3175">
            <a:solidFill>
              <a:srgbClr val="32538F"/>
            </a:solidFill>
            <a:miter/>
          </a:ln>
          <a:effectLst>
            <a:outerShdw blurRad="38100" dir="16200000" rotWithShape="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defTabSz="321468">
              <a:defRPr sz="2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A46F9979-8CF0-4FFA-9630-AD537384E3AA-L0-001.jpeg" descr="A46F9979-8CF0-4FFA-9630-AD537384E3AA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296" y="585548"/>
            <a:ext cx="9224692" cy="8582504"/>
          </a:xfrm>
          <a:prstGeom prst="rect">
            <a:avLst/>
          </a:prstGeom>
          <a:ln w="88900">
            <a:miter lim="400000"/>
          </a:ln>
        </p:spPr>
      </p:pic>
      <p:sp>
        <p:nvSpPr>
          <p:cNvPr id="173" name="Pfeil: nach rechts 5"/>
          <p:cNvSpPr/>
          <p:nvPr/>
        </p:nvSpPr>
        <p:spPr>
          <a:xfrm rot="486812">
            <a:off x="964488" y="1264890"/>
            <a:ext cx="1476690" cy="437729"/>
          </a:xfrm>
          <a:prstGeom prst="rightArrow">
            <a:avLst>
              <a:gd name="adj1" fmla="val 50000"/>
              <a:gd name="adj2" fmla="val 47488"/>
            </a:avLst>
          </a:prstGeom>
          <a:solidFill>
            <a:srgbClr val="FF0000"/>
          </a:solidFill>
          <a:ln w="3175">
            <a:solidFill>
              <a:srgbClr val="32538F"/>
            </a:solidFill>
            <a:miter/>
          </a:ln>
          <a:effectLst>
            <a:outerShdw blurRad="38100" dir="16200000" rotWithShape="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defTabSz="321468">
              <a:defRPr sz="2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Benutzerdefiniert</PresentationFormat>
  <Slides>23</Slides>
  <Notes>0</Notes>
  <HiddenSlides>0</HiddenSlide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Chalkboard</vt:lpstr>
      <vt:lpstr>Learning Snacks</vt:lpstr>
      <vt:lpstr>Learning Snacks</vt:lpstr>
      <vt:lpstr>Beispiele für Learning Snacks</vt:lpstr>
      <vt:lpstr>Wo finde ich Learning Snacks?</vt:lpstr>
      <vt:lpstr>Wie finde ich passende Snacks für meinen Unterricht?</vt:lpstr>
      <vt:lpstr>Was mache ich, wenn ich keinen passenden Snack finde?</vt:lpstr>
      <vt:lpstr>So erstelle ich meinen eigenen Learning Snack!</vt:lpstr>
      <vt:lpstr>So erstelle ich meinen eigenen Learning Snack!</vt:lpstr>
      <vt:lpstr>PowerPoint-Präsentation</vt:lpstr>
      <vt:lpstr>PowerPoint-Präsentation</vt:lpstr>
      <vt:lpstr>PowerPoint-Präsentation</vt:lpstr>
      <vt:lpstr>PowerPoint-Präsentation</vt:lpstr>
      <vt:lpstr>So erstelle ich meinen eigenen Learning Snack!</vt:lpstr>
      <vt:lpstr>PowerPoint-Präsentation</vt:lpstr>
      <vt:lpstr>PowerPoint-Präsentation</vt:lpstr>
      <vt:lpstr>Wie kann ich Learning Snacks in meinen Unterricht integrieren?</vt:lpstr>
      <vt:lpstr>PowerPoint-Präsentation</vt:lpstr>
      <vt:lpstr>PowerPoint-Präsentation</vt:lpstr>
      <vt:lpstr>Was mache ich, wenn ich mich nächste Woche nicht mehr genau an die Inhalte von heute erinnern kann?</vt:lpstr>
      <vt:lpstr>Bewertungsvorschlag</vt:lpstr>
      <vt:lpstr>... noch ein paar Snacks, um das Neue zu sichern ...</vt:lpstr>
      <vt:lpstr>PowerPoint-Präsentation</vt:lpstr>
      <vt:lpstr>Quellenangaben/Bildernachweis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Snacks</dc:title>
  <cp:lastModifiedBy>Christa Funk-Loheit</cp:lastModifiedBy>
  <cp:revision>2</cp:revision>
  <dcterms:modified xsi:type="dcterms:W3CDTF">2020-03-23T12:04:28Z</dcterms:modified>
</cp:coreProperties>
</file>