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0"/>
  </p:notesMasterIdLst>
  <p:sldIdLst>
    <p:sldId id="312" r:id="rId3"/>
    <p:sldId id="258" r:id="rId4"/>
    <p:sldId id="339" r:id="rId5"/>
    <p:sldId id="311" r:id="rId6"/>
    <p:sldId id="338" r:id="rId7"/>
    <p:sldId id="337" r:id="rId8"/>
    <p:sldId id="340" r:id="rId9"/>
    <p:sldId id="344" r:id="rId10"/>
    <p:sldId id="341" r:id="rId11"/>
    <p:sldId id="342" r:id="rId12"/>
    <p:sldId id="346" r:id="rId13"/>
    <p:sldId id="347" r:id="rId14"/>
    <p:sldId id="345" r:id="rId15"/>
    <p:sldId id="348" r:id="rId16"/>
    <p:sldId id="350" r:id="rId17"/>
    <p:sldId id="357" r:id="rId18"/>
    <p:sldId id="352" r:id="rId19"/>
    <p:sldId id="343" r:id="rId20"/>
    <p:sldId id="354" r:id="rId21"/>
    <p:sldId id="356" r:id="rId22"/>
    <p:sldId id="349" r:id="rId23"/>
    <p:sldId id="359" r:id="rId24"/>
    <p:sldId id="353" r:id="rId25"/>
    <p:sldId id="358" r:id="rId26"/>
    <p:sldId id="285" r:id="rId27"/>
    <p:sldId id="360" r:id="rId28"/>
    <p:sldId id="294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2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CFE37-42DE-4144-81D5-748740A2FC36}" type="datetimeFigureOut">
              <a:rPr lang="de-DE" smtClean="0"/>
              <a:t>18.11.2020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FA2E3-612A-4EFA-81CC-0C182BF398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040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9C144-3E6C-42D6-A173-06A2ABC38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B6C472-D374-4B57-BC12-2CE407E05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883BD9-6659-4155-820F-CBC6D713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499D3B-97A5-4DE1-BFA7-D7B6F9B34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232CEE-8935-404B-A2A5-6BC56768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705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49DBF-C412-4D94-BA75-6C5DA0F4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459C60E-3A82-4A4B-965B-419D64007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1EE603-67E4-41CB-97BD-DBB22E276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DD550F-5855-4980-A2B6-8FA2B604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EC6AB8-E0BA-45B0-BDBC-844088F76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611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DC32463-07F2-4F8F-9743-AEBAA3E713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673141B-B0DF-4A82-A24C-2F63D7F94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71F47E-DEDB-4B7D-AD0A-03C929997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DFE0B8-0084-4CD1-86ED-943457D8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E2D9A9-1363-4097-A655-5FAEE29D6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487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56199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1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674402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Titeltext</a:t>
            </a:r>
          </a:p>
        </p:txBody>
      </p:sp>
      <p:sp>
        <p:nvSpPr>
          <p:cNvPr id="3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01863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9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77966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8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440152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xt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Titeltext</a:t>
            </a:r>
          </a:p>
        </p:txBody>
      </p:sp>
      <p:sp>
        <p:nvSpPr>
          <p:cNvPr id="73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303445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Titeltext</a:t>
            </a:r>
          </a:p>
        </p:txBody>
      </p:sp>
      <p:sp>
        <p:nvSpPr>
          <p:cNvPr id="83" name="Bildplatzhalter 2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54847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93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92694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CBF98-5AC0-4BEA-9D9F-E00B535AD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8139EC-CC57-4C3B-8CE1-84821536E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3C7743-0157-44E2-9EC6-6881A27F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D8C808-9767-4C60-948B-EA55DB982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68A218-B186-4638-BDF2-BA4113DF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393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eltext"/>
          <p:cNvSpPr txBox="1"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02" name="Textebene 1…"/>
          <p:cNvSpPr txBox="1"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0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40037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315D58-E9C3-40C5-9522-4EE1B237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616EBB-645C-4EA0-8B6E-66025BAFB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B650B1-54B3-4458-8DF9-FEFCA6666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C4E38D-F255-4ACD-A443-C39B07C3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2C8D54-70FA-4059-A15A-2490A5D0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634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620FB7-2EFA-4A9E-9122-5416F74B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4B2021-04AC-4B90-BEF1-040664AA6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3C2B6AF-7C5E-4B59-96C2-9521B79CA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63E318-12FF-4E71-AA41-C21222ED7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E9EAFC-EE52-4740-BD0F-F1DF85455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5CA0F5-A964-4883-AA66-1263F468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7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6B14E-DE0D-41AA-A24A-748920D72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798D8B-2820-40C4-82BD-B05EC6BBE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67BB2C-9AEF-496D-BA87-E7C8D6D18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AB4065-5461-4993-BE2B-1EC7FB55B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AF2492B-A135-4721-8D4E-C8FF873D6A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BECB04-E45C-4E2A-8B74-27598A4B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07CD4B6-E0B7-411F-876A-21E6F6B72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02DAB64-D2B2-4212-B007-ECC14342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72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AEBE6-A464-4DDC-91A1-7F5CD5514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DA6D750-A89E-4F47-8BE9-F60F8096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767582-457A-445B-90F1-A10491BAD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BAA2F2-FFBD-463C-BF2B-C2AEF48F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9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C51F91-4892-489E-93ED-A14BE510B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E499EF-F83A-47D5-A60A-F266E13C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26AF4C-2C6E-4A77-8F73-52919311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66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83631-2616-43EC-A54A-ED8477C63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A808DA-9C5B-403D-AB25-C74E4161B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41A0FAD-ADC4-46B1-9858-CB273F2E7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26EEBC-E50F-4724-8E92-9E7FFC48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C4D3F3E-6C84-4C7C-B84C-2C326AA74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9FF0E8-C7D0-4C22-896E-5A997B2E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173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147AF-65A3-4066-BD95-96FC6AACB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433E76F-C056-45FD-9931-2551987E4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457BB9-623F-4EAF-8602-5295F1E0E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698828-1597-4226-AFC3-38281F66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F4DAB47-6780-4939-8FE8-BBE544CF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F2A5034-921D-4BA5-B04E-A56DD155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94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FE670A7-11DA-4C6B-A7DF-BDDFE842C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4CF7D5-7496-4612-B0D7-0176F5989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F01F88-2E6D-4655-8F45-BB5CCD4D45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561741-9EFA-46BB-BDA5-8E0960B95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R. Loheit / mBdB für die Landkreise Landsberg/Lech und Starnberg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CA46FC-1F7D-45A2-AF93-787E54274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9A3DE-CE1E-4D9C-A8D1-E30A1E0E34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61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030639" y="6423497"/>
            <a:ext cx="323163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36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69" r:id="rId7"/>
    <p:sldLayoutId id="2147483670" r:id="rId8"/>
    <p:sldLayoutId id="2147483671" r:id="rId9"/>
  </p:sldLayoutIdLst>
  <p:transition spd="med"/>
  <p:hf sldNum="0" hdr="0" dt="0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3429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6858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10287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137160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925829" marR="0" indent="-240029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2954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6383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9812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3241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6670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0099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HOPZlUBYHo" TargetMode="External"/><Relationship Id="rId2" Type="http://schemas.openxmlformats.org/officeDocument/2006/relationships/hyperlink" Target="https://www.youtube.com/watch?v=fiXKkS6yUzY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BwO8TvNjLq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indows-10-help.pro/de/welche-hardware-brauche-ich-um-game-clips-auf-meinem-pc-zu-speichern/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time_continue=1&amp;v=7JfJfDw6n3U&amp;feature=emb_logo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H5lOTKX44E" TargetMode="External"/><Relationship Id="rId2" Type="http://schemas.openxmlformats.org/officeDocument/2006/relationships/hyperlink" Target="https://campus-mundus.hs-mittweida.de/2020/03/bildschirm-und-mehr-aufzeichnen-mit-obs-studio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t_iIfNNayY" TargetMode="External"/><Relationship Id="rId2" Type="http://schemas.openxmlformats.org/officeDocument/2006/relationships/hyperlink" Target="https://screencast-o-matic.com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hyperlink" Target="https://www.youtube.com/user/screencastomatic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SxU_ZsmlFQM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aCU8fvNSjho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bremen.de/zmml/lehre-digital/digitale-werkzeuge/video-komprimierung-mit-handbrake" TargetMode="External"/><Relationship Id="rId2" Type="http://schemas.openxmlformats.org/officeDocument/2006/relationships/hyperlink" Target="https://jugendplattform.inklusive-medienarbeit.de/wordpress/videos-komprimieren-mit-dem-vlc-player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b-ll-sta.de/unterrichten-mit-hilfe-des-internets/nicht-kommerzielle-online-fortbildungsangebote/" TargetMode="External"/><Relationship Id="rId2" Type="http://schemas.openxmlformats.org/officeDocument/2006/relationships/hyperlink" Target="https://padlet.com/loheit/ppmkz4yduvwi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hyperlink" Target="https://edu-talk.de/" TargetMode="External"/><Relationship Id="rId4" Type="http://schemas.openxmlformats.org/officeDocument/2006/relationships/hyperlink" Target="https://trello.com/b/awvx1TFG/webinar-radar-f%C3%BCr-lehrerinne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u.jpeg" descr="iu.jpeg">
            <a:extLst>
              <a:ext uri="{FF2B5EF4-FFF2-40B4-BE49-F238E27FC236}">
                <a16:creationId xmlns:a16="http://schemas.microsoft.com/office/drawing/2014/main" id="{6A120687-C54F-43B4-B352-A342C8771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C43A185-9FA9-45A9-854B-BC23AB4BD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Herzlich willkommen!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EC849F6-FCAA-4E71-8444-BCA4B2A62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…gleich geht es los!</a:t>
            </a:r>
          </a:p>
        </p:txBody>
      </p:sp>
      <p:sp>
        <p:nvSpPr>
          <p:cNvPr id="6" name="Textfeld 6">
            <a:extLst>
              <a:ext uri="{FF2B5EF4-FFF2-40B4-BE49-F238E27FC236}">
                <a16:creationId xmlns:a16="http://schemas.microsoft.com/office/drawing/2014/main" id="{57F4D148-21A5-4881-B7E3-CC65329AB5BE}"/>
              </a:ext>
            </a:extLst>
          </p:cNvPr>
          <p:cNvSpPr txBox="1"/>
          <p:nvPr/>
        </p:nvSpPr>
        <p:spPr>
          <a:xfrm>
            <a:off x="6934945" y="5065027"/>
            <a:ext cx="3733055" cy="71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b="1"/>
            </a:pP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Ralf Loheit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b="1"/>
            </a:pPr>
            <a:r>
              <a:rPr kumimoji="0" sz="135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Medienpädagogischer</a:t>
            </a: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</a:t>
            </a:r>
            <a:r>
              <a:rPr kumimoji="0" sz="135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Berater</a:t>
            </a: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</a:t>
            </a:r>
            <a:r>
              <a:rPr kumimoji="0" sz="135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digitale</a:t>
            </a: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Bildung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b="1"/>
            </a:pPr>
            <a:r>
              <a:rPr kumimoji="0" sz="135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für</a:t>
            </a: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die </a:t>
            </a:r>
            <a:r>
              <a:rPr kumimoji="0" sz="135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Landkreise</a:t>
            </a:r>
            <a:r>
              <a:rPr kumimoji="0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 Landsberg/Lech und Starnberg</a:t>
            </a:r>
          </a:p>
        </p:txBody>
      </p:sp>
    </p:spTree>
    <p:extLst>
      <p:ext uri="{BB962C8B-B14F-4D97-AF65-F5344CB8AC3E}">
        <p14:creationId xmlns:p14="http://schemas.microsoft.com/office/powerpoint/2010/main" val="1909778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A6334-4686-4457-8216-F276C5AE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mit dem iPad – Beispiele dazu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C63EEF-5BFF-41D3-B141-63D1FF86A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hlinkClick r:id="rId2"/>
              </a:rPr>
              <a:t>Kurzes Erklärvideo, wie aufgenommen wird</a:t>
            </a:r>
            <a:endParaRPr lang="de-DE" dirty="0">
              <a:hlinkClick r:id="rId3"/>
            </a:endParaRPr>
          </a:p>
          <a:p>
            <a:pPr marL="0" indent="0">
              <a:buNone/>
            </a:pPr>
            <a:endParaRPr lang="de-DE" dirty="0">
              <a:hlinkClick r:id="rId3"/>
            </a:endParaRPr>
          </a:p>
          <a:p>
            <a:pPr marL="0" indent="0">
              <a:buNone/>
            </a:pPr>
            <a:r>
              <a:rPr lang="de-DE" dirty="0">
                <a:hlinkClick r:id="rId3"/>
              </a:rPr>
              <a:t>Längeres Erklärvideo, wie aufgenommen wird</a:t>
            </a:r>
            <a:endParaRPr lang="de-DE" dirty="0">
              <a:hlinkClick r:id="rId4"/>
            </a:endParaRPr>
          </a:p>
          <a:p>
            <a:pPr marL="0" indent="0">
              <a:buNone/>
            </a:pPr>
            <a:endParaRPr lang="de-DE" dirty="0">
              <a:hlinkClick r:id="rId4"/>
            </a:endParaRPr>
          </a:p>
          <a:p>
            <a:pPr marL="0" indent="0">
              <a:buNone/>
            </a:pPr>
            <a:endParaRPr lang="de-DE" dirty="0">
              <a:hlinkClick r:id="rId4"/>
            </a:endParaRPr>
          </a:p>
          <a:p>
            <a:pPr marL="0" indent="0">
              <a:buNone/>
            </a:pPr>
            <a:r>
              <a:rPr lang="de-DE" dirty="0" err="1">
                <a:hlinkClick r:id="rId4"/>
              </a:rPr>
              <a:t>Erklärvideobeispiel</a:t>
            </a:r>
            <a:r>
              <a:rPr lang="de-DE" dirty="0">
                <a:hlinkClick r:id="rId4"/>
              </a:rPr>
              <a:t> zu Mathe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5C73B1A-14AB-4C14-8A3E-3F3A97B98CE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723DD9D3-08E5-4C9D-9CD5-47D58FBA6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673450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821BF-65CA-40C9-9772-E08D3481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mit Windows10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3B8897-D03D-443C-A16F-5BEDE5D04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Windows10 integriertes Xbox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Gamebar</a:t>
            </a:r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ursprünglich gedacht für „</a:t>
            </a:r>
            <a:r>
              <a:rPr lang="de-DE" dirty="0" err="1">
                <a:sym typeface="Wingdings" panose="05000000000000000000" pitchFamily="2" charset="2"/>
              </a:rPr>
              <a:t>Let‘s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play</a:t>
            </a:r>
            <a:r>
              <a:rPr lang="de-DE" dirty="0">
                <a:sym typeface="Wingdings" panose="05000000000000000000" pitchFamily="2" charset="2"/>
              </a:rPr>
              <a:t>“-Videos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keine Aufnahme des Desktops oder im Dateimanager möglich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keine Aufnahme des ganzen Bildschirms möglich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nimmt das aktive Programm auf (Größe eventuell anpassen)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eventuell ist die eigene Grafikkarte ein Problem und verhindert die Aufnahme (</a:t>
            </a:r>
            <a:r>
              <a:rPr lang="de-DE" dirty="0">
                <a:sym typeface="Wingdings" panose="05000000000000000000" pitchFamily="2" charset="2"/>
                <a:hlinkClick r:id="rId2"/>
              </a:rPr>
              <a:t>Tipp</a:t>
            </a:r>
            <a:r>
              <a:rPr lang="de-DE" dirty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BBAB1E2-2233-48BB-B885-31200DF2CD22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31716AC1-79FA-4912-AFB5-B3AFC02D9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69660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821BF-65CA-40C9-9772-E08D3481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mit Windows10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3B8897-D03D-443C-A16F-5BEDE5D04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WINDOWS + G</a:t>
            </a:r>
          </a:p>
          <a:p>
            <a:r>
              <a:rPr lang="de-DE" dirty="0"/>
              <a:t>Fenster erscheint </a:t>
            </a:r>
            <a:r>
              <a:rPr lang="de-DE" dirty="0">
                <a:sym typeface="Wingdings" panose="05000000000000000000" pitchFamily="2" charset="2"/>
              </a:rPr>
              <a:t> auswählen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/>
              <a:t>anschließend hier auswählen	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342900" lvl="1" indent="0">
              <a:buNone/>
            </a:pPr>
            <a:endParaRPr lang="de-DE" dirty="0"/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9EDEAFE8-6C8F-45F9-ADF2-B9342A4F55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121829" y="1798130"/>
            <a:ext cx="5111669" cy="163086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officeArt object">
            <a:extLst>
              <a:ext uri="{FF2B5EF4-FFF2-40B4-BE49-F238E27FC236}">
                <a16:creationId xmlns:a16="http://schemas.microsoft.com/office/drawing/2014/main" id="{856D2803-930D-49A5-86A0-8E256701224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20272" y="4275011"/>
            <a:ext cx="5291630" cy="231275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1503351-C2B5-4FC6-A224-A9994EB43960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593AD873-56AC-4534-AB17-97672EBA9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730898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821BF-65CA-40C9-9772-E08D3481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mit Windows10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3B8897-D03D-443C-A16F-5BEDE5D04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Fenster erscheint, bei dem man entscheiden muss, ob es ein Spiel ist —&gt;  bestätigen! 		</a:t>
            </a:r>
          </a:p>
          <a:p>
            <a:pPr lvl="1"/>
            <a:endParaRPr lang="de-DE" dirty="0"/>
          </a:p>
        </p:txBody>
      </p:sp>
      <p:pic>
        <p:nvPicPr>
          <p:cNvPr id="6" name="officeArt object">
            <a:extLst>
              <a:ext uri="{FF2B5EF4-FFF2-40B4-BE49-F238E27FC236}">
                <a16:creationId xmlns:a16="http://schemas.microsoft.com/office/drawing/2014/main" id="{D8826014-A19F-4564-A247-BC8AE39C3E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224263" y="2440474"/>
            <a:ext cx="4613316" cy="197705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C1D86D-9E67-4F99-B9EE-DDD7B4F157C7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59862E63-E527-403F-9511-1F4029D7E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660401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821BF-65CA-40C9-9772-E08D3481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mit Windows10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3B8897-D03D-443C-A16F-5BEDE5D04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9836"/>
            <a:ext cx="10515600" cy="4844274"/>
          </a:xfrm>
        </p:spPr>
        <p:txBody>
          <a:bodyPr>
            <a:normAutofit fontScale="92500" lnSpcReduction="20000"/>
          </a:bodyPr>
          <a:lstStyle/>
          <a:p>
            <a:r>
              <a:rPr lang="de-DE" sz="2700" dirty="0"/>
              <a:t>Fenster erscheint, in dem die Aufnahme gestartet </a:t>
            </a:r>
            <a:r>
              <a:rPr lang="en-US" sz="2700" dirty="0"/>
              <a:t>und </a:t>
            </a:r>
            <a:r>
              <a:rPr lang="en-US" sz="2700" dirty="0" err="1"/>
              <a:t>gestoppt</a:t>
            </a:r>
            <a:r>
              <a:rPr lang="en-US" sz="2700" dirty="0"/>
              <a:t> </a:t>
            </a:r>
            <a:r>
              <a:rPr lang="de-DE" sz="2700" dirty="0"/>
              <a:t>werden kann</a:t>
            </a:r>
            <a:r>
              <a:rPr lang="de-DE" dirty="0"/>
              <a:t>	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2700" dirty="0"/>
              <a:t>Die fertigen Bildschirmaufnahmen werden als mp.4-Dateien unter </a:t>
            </a:r>
          </a:p>
          <a:p>
            <a:pPr marL="0" indent="0">
              <a:buNone/>
            </a:pPr>
            <a:r>
              <a:rPr lang="de-DE" sz="2700" dirty="0"/>
              <a:t>		„Dieser PC &gt; Videos &gt; Aufzeichnungen“ </a:t>
            </a:r>
          </a:p>
          <a:p>
            <a:pPr marL="0" indent="0">
              <a:buNone/>
            </a:pPr>
            <a:r>
              <a:rPr lang="de-DE" sz="2700" dirty="0"/>
              <a:t>   gespeichert und können von dort aus geteilt werden.</a:t>
            </a:r>
          </a:p>
          <a:p>
            <a:endParaRPr lang="de-DE" dirty="0"/>
          </a:p>
          <a:p>
            <a:pPr lvl="1"/>
            <a:endParaRPr lang="de-DE" dirty="0"/>
          </a:p>
        </p:txBody>
      </p:sp>
      <p:pic>
        <p:nvPicPr>
          <p:cNvPr id="5" name="officeArt object">
            <a:extLst>
              <a:ext uri="{FF2B5EF4-FFF2-40B4-BE49-F238E27FC236}">
                <a16:creationId xmlns:a16="http://schemas.microsoft.com/office/drawing/2014/main" id="{9F50CDC2-CB63-4F46-BE8A-C3C8E9F6C9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87365" y="2195465"/>
            <a:ext cx="4545924" cy="263918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15EFF84-1692-4355-94AF-811EDB617870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91015C11-C01E-4EA4-9F64-1A9C4974F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1282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6181A4-8AD8-4A93-A316-7D5458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mit PowerPoint – Bildschirmpräsentation aufzeichnen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01CF64-1155-4022-B0D2-0FE670203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20238"/>
            <a:ext cx="10515600" cy="4756725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ab Version von 2016 möglich (oder in Office 365)</a:t>
            </a:r>
          </a:p>
          <a:p>
            <a:r>
              <a:rPr lang="de-DE" dirty="0"/>
              <a:t>eignet sich zum nachträglichen Besprechen/Kommentieren von Folien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eventuell die </a:t>
            </a:r>
            <a:r>
              <a:rPr lang="de-DE" u="sng" dirty="0"/>
              <a:t>Aufnahmefunktion</a:t>
            </a:r>
            <a:r>
              <a:rPr lang="de-DE" dirty="0"/>
              <a:t> in PPT aktivieren</a:t>
            </a:r>
          </a:p>
          <a:p>
            <a:pPr lvl="1"/>
            <a:r>
              <a:rPr lang="de-DE" dirty="0"/>
              <a:t>Klick mit </a:t>
            </a:r>
            <a:r>
              <a:rPr lang="de-DE" i="1" dirty="0"/>
              <a:t>rechter</a:t>
            </a:r>
            <a:r>
              <a:rPr lang="de-DE" dirty="0"/>
              <a:t> Maustaste in das </a:t>
            </a:r>
            <a:r>
              <a:rPr lang="de-DE" dirty="0" err="1"/>
              <a:t>Menüband</a:t>
            </a:r>
            <a:endParaRPr lang="de-DE" dirty="0"/>
          </a:p>
          <a:p>
            <a:pPr lvl="1"/>
            <a:r>
              <a:rPr lang="de-DE" dirty="0"/>
              <a:t>Auswahl „</a:t>
            </a:r>
            <a:r>
              <a:rPr lang="de-DE" dirty="0" err="1"/>
              <a:t>Menüband</a:t>
            </a:r>
            <a:r>
              <a:rPr lang="de-DE" dirty="0"/>
              <a:t> anpassen“</a:t>
            </a:r>
          </a:p>
          <a:p>
            <a:pPr lvl="1"/>
            <a:r>
              <a:rPr lang="de-DE" dirty="0"/>
              <a:t>„Aufzeichnung“ aktivieren</a:t>
            </a:r>
          </a:p>
          <a:p>
            <a:pPr lvl="1"/>
            <a:r>
              <a:rPr lang="de-DE" dirty="0"/>
              <a:t>Bestätigen</a:t>
            </a:r>
          </a:p>
          <a:p>
            <a:pPr marL="342900" lvl="1" indent="0">
              <a:buNone/>
            </a:pPr>
            <a:endParaRPr lang="de-DE" dirty="0"/>
          </a:p>
          <a:p>
            <a:pPr marL="0" lvl="1" indent="342900"/>
            <a:r>
              <a:rPr lang="de-DE" dirty="0"/>
              <a:t>Aufnahmefeld lässt sich anpinnen!</a:t>
            </a:r>
          </a:p>
          <a:p>
            <a:pPr marL="0" lvl="1" indent="342900"/>
            <a:r>
              <a:rPr lang="de-DE" dirty="0"/>
              <a:t>Ich bekomme eine Aufnahme in der Präsentation.</a:t>
            </a:r>
          </a:p>
          <a:p>
            <a:pPr marL="0" lvl="1" indent="342900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308B638-5405-4C6B-8F73-6330BB03AC98}"/>
              </a:ext>
            </a:extLst>
          </p:cNvPr>
          <p:cNvSpPr txBox="1"/>
          <p:nvPr/>
        </p:nvSpPr>
        <p:spPr>
          <a:xfrm>
            <a:off x="9664506" y="5642043"/>
            <a:ext cx="195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2"/>
              </a:rPr>
              <a:t>zusätzliches Erklärvideo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B6DD94-28A9-4D08-B221-C55EFADCC08E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002EE7C-DE8E-4992-9B8F-E863D697B930}"/>
              </a:ext>
            </a:extLst>
          </p:cNvPr>
          <p:cNvSpPr txBox="1"/>
          <p:nvPr/>
        </p:nvSpPr>
        <p:spPr>
          <a:xfrm rot="21199721">
            <a:off x="7956668" y="4022008"/>
            <a:ext cx="3600625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Funktioniert auch auf einem entsprechenden Windows-Tablet, wenn dort die „Vollversion“ installiert wurde.</a:t>
            </a:r>
          </a:p>
        </p:txBody>
      </p:sp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FC8FAA3B-7577-431F-9B11-F6C7F86B1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068" y="6106574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28300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6181A4-8AD8-4A93-A316-7D545895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mit PowerPoint – Bildschirmpräsentation aufzeichnen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01CF64-1155-4022-B0D2-0FE670203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20238"/>
            <a:ext cx="10515600" cy="4756725"/>
          </a:xfrm>
        </p:spPr>
        <p:txBody>
          <a:bodyPr>
            <a:normAutofit/>
          </a:bodyPr>
          <a:lstStyle/>
          <a:p>
            <a:endParaRPr lang="de-DE" dirty="0"/>
          </a:p>
          <a:p>
            <a:r>
              <a:rPr lang="de-DE" dirty="0"/>
              <a:t>ab Version von 2016 möglich (oder in Office 365)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eventuell die </a:t>
            </a:r>
            <a:r>
              <a:rPr lang="de-DE" u="sng" dirty="0"/>
              <a:t>Aufnahmefunktion</a:t>
            </a:r>
            <a:r>
              <a:rPr lang="de-DE" dirty="0"/>
              <a:t> in PPT aktivieren</a:t>
            </a:r>
          </a:p>
          <a:p>
            <a:pPr lvl="1"/>
            <a:r>
              <a:rPr lang="de-DE" dirty="0"/>
              <a:t>Klick mit </a:t>
            </a:r>
            <a:r>
              <a:rPr lang="de-DE" i="1" dirty="0"/>
              <a:t>rechter</a:t>
            </a:r>
            <a:r>
              <a:rPr lang="de-DE" dirty="0"/>
              <a:t> Maustaste in das </a:t>
            </a:r>
            <a:r>
              <a:rPr lang="de-DE" dirty="0" err="1"/>
              <a:t>Menüband</a:t>
            </a:r>
            <a:endParaRPr lang="de-DE" dirty="0"/>
          </a:p>
          <a:p>
            <a:pPr lvl="1"/>
            <a:r>
              <a:rPr lang="de-DE" dirty="0"/>
              <a:t>Auswahl „</a:t>
            </a:r>
            <a:r>
              <a:rPr lang="de-DE" dirty="0" err="1"/>
              <a:t>Menüband</a:t>
            </a:r>
            <a:r>
              <a:rPr lang="de-DE" dirty="0"/>
              <a:t> anpassen“</a:t>
            </a:r>
          </a:p>
          <a:p>
            <a:pPr lvl="1"/>
            <a:r>
              <a:rPr lang="de-DE" dirty="0"/>
              <a:t>„Aufzeichnung“ aktivieren</a:t>
            </a:r>
          </a:p>
          <a:p>
            <a:pPr lvl="1"/>
            <a:r>
              <a:rPr lang="de-DE" dirty="0"/>
              <a:t>Bestätigen</a:t>
            </a:r>
          </a:p>
          <a:p>
            <a:endParaRPr lang="de-DE" dirty="0"/>
          </a:p>
          <a:p>
            <a:r>
              <a:rPr lang="de-DE" dirty="0"/>
              <a:t>„Als Video exportieren“</a:t>
            </a:r>
          </a:p>
          <a:p>
            <a:endParaRPr lang="de-DE" dirty="0"/>
          </a:p>
          <a:p>
            <a:pPr marL="0" lvl="1" indent="342900"/>
            <a:r>
              <a:rPr lang="de-DE" dirty="0"/>
              <a:t>Ich bekomme eine Aufnahme im </a:t>
            </a:r>
            <a:r>
              <a:rPr lang="de-DE" dirty="0" err="1"/>
              <a:t>mp4-Format</a:t>
            </a:r>
            <a:endParaRPr lang="de-DE" dirty="0"/>
          </a:p>
          <a:p>
            <a:pPr marL="0" lvl="1" indent="342900"/>
            <a:endParaRPr lang="de-DE" dirty="0"/>
          </a:p>
          <a:p>
            <a:pPr marL="0" lvl="1" indent="342900"/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9A77F36-C64D-40BE-BB3C-10C750A2B87F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725395-5227-48D6-82D2-5FC6198A5890}"/>
              </a:ext>
            </a:extLst>
          </p:cNvPr>
          <p:cNvSpPr txBox="1"/>
          <p:nvPr/>
        </p:nvSpPr>
        <p:spPr>
          <a:xfrm rot="21199721">
            <a:off x="7944801" y="4405214"/>
            <a:ext cx="3600625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Funktioniert auch auf einem entsprechenden Windows-Tablet, wenn dort die „Vollversion“ installiert wurde.</a:t>
            </a:r>
          </a:p>
        </p:txBody>
      </p:sp>
      <p:pic>
        <p:nvPicPr>
          <p:cNvPr id="7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BF2BB4F2-7242-4F61-BABA-E3379AF3E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3320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98F14-737E-403F-82D0-24928777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mit Keynote (z.B. auf dem iPad)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FF40E0-8331-413F-BD95-799C23B04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978195"/>
          </a:xfrm>
        </p:spPr>
        <p:txBody>
          <a:bodyPr/>
          <a:lstStyle/>
          <a:p>
            <a:r>
              <a:rPr lang="de-DE" dirty="0"/>
              <a:t>Präsentationsprogramm von Apple bietet ähnliche Möglichkeiten wie PPT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Präsentationen von dort als Film exportieren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Präsentation ablaufen lassen und (während die Bildschirmaufnahme läuft) kommentieren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eventuell in nachträglich bearbeiten schneiden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3A7FFFF6-3C97-46B6-B773-10B7AE25CC55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5C94DEE2-F529-4CEF-9D94-1E7A6D943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471409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A6334-4686-4457-8216-F276C5AE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mit OBS - Ablauf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C63EEF-5BFF-41D3-B141-63D1FF86A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80315"/>
            <a:ext cx="10515600" cy="4296648"/>
          </a:xfrm>
        </p:spPr>
        <p:txBody>
          <a:bodyPr/>
          <a:lstStyle/>
          <a:p>
            <a:r>
              <a:rPr lang="de-DE" dirty="0"/>
              <a:t>Open source Software</a:t>
            </a:r>
          </a:p>
          <a:p>
            <a:endParaRPr lang="de-DE" dirty="0"/>
          </a:p>
          <a:p>
            <a:r>
              <a:rPr lang="de-DE" dirty="0"/>
              <a:t>Verbindung von verschiedenen Quellen möglich (z. B. Webcam und Bildschirm möglich, so dass sich die Lehrkraft in einem kleinen Bildschirm am unteren Bildrand dazuschalten kann)</a:t>
            </a:r>
          </a:p>
          <a:p>
            <a:endParaRPr lang="de-DE" dirty="0"/>
          </a:p>
          <a:p>
            <a:r>
              <a:rPr lang="de-DE" dirty="0"/>
              <a:t>Beinhaltet keinen Videoeditor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>
                <a:hlinkClick r:id="rId2"/>
              </a:rPr>
              <a:t>Erklärvideo dazu </a:t>
            </a:r>
            <a:r>
              <a:rPr lang="de-DE" dirty="0"/>
              <a:t>(zur Nutzung des Programms bei der Erstellung von Screencasts)</a:t>
            </a:r>
          </a:p>
          <a:p>
            <a:endParaRPr lang="de-DE" dirty="0"/>
          </a:p>
          <a:p>
            <a:r>
              <a:rPr lang="de-DE" dirty="0">
                <a:hlinkClick r:id="rId3"/>
              </a:rPr>
              <a:t>Erklärvideo dazu</a:t>
            </a:r>
            <a:r>
              <a:rPr lang="de-DE" dirty="0"/>
              <a:t> (sehr ausführlich, Hinweise zur Einrichtung des Programms)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B5496F7D-0EC4-44A3-8F00-A1F916C8F22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FF290AC-E4B4-4226-AD1C-C9652B3212F9}"/>
              </a:ext>
            </a:extLst>
          </p:cNvPr>
          <p:cNvSpPr txBox="1"/>
          <p:nvPr/>
        </p:nvSpPr>
        <p:spPr>
          <a:xfrm>
            <a:off x="7237927" y="914400"/>
            <a:ext cx="4018208" cy="1200327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Achten sie beim Download von Anwendung aus dem Internet auf eine sichere Quelle, um die Gefahr von Schadsoftware zu reduzieren!!</a:t>
            </a:r>
          </a:p>
        </p:txBody>
      </p:sp>
      <p:pic>
        <p:nvPicPr>
          <p:cNvPr id="7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0748DADC-F724-4685-968D-2D2199AFF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284428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516C1-680E-4FEB-AEE2-6DA69E8C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mit </a:t>
            </a:r>
            <a:r>
              <a:rPr lang="de-DE" dirty="0" err="1"/>
              <a:t>screencast</a:t>
            </a:r>
            <a:r>
              <a:rPr lang="de-DE" dirty="0"/>
              <a:t>-o-</a:t>
            </a:r>
            <a:r>
              <a:rPr lang="de-DE" dirty="0" err="1"/>
              <a:t>matic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87F79B-7F10-484B-85C1-74AE56698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Webbasiert, Software nötig</a:t>
            </a:r>
          </a:p>
          <a:p>
            <a:endParaRPr lang="de-DE" dirty="0"/>
          </a:p>
          <a:p>
            <a:r>
              <a:rPr lang="de-DE" dirty="0">
                <a:hlinkClick r:id="rId2"/>
              </a:rPr>
              <a:t>https://screencast-o-matic.com/</a:t>
            </a:r>
            <a:endParaRPr lang="de-DE" dirty="0"/>
          </a:p>
          <a:p>
            <a:endParaRPr lang="de-DE" dirty="0"/>
          </a:p>
          <a:p>
            <a:r>
              <a:rPr lang="de-DE" dirty="0"/>
              <a:t>Basisversion</a:t>
            </a:r>
          </a:p>
          <a:p>
            <a:pPr lvl="1"/>
            <a:r>
              <a:rPr lang="de-DE" dirty="0"/>
              <a:t>kostenlos</a:t>
            </a:r>
          </a:p>
          <a:p>
            <a:pPr lvl="1"/>
            <a:r>
              <a:rPr lang="de-DE" dirty="0"/>
              <a:t>mit Logo im fertigen Film</a:t>
            </a:r>
          </a:p>
          <a:p>
            <a:pPr lvl="1"/>
            <a:r>
              <a:rPr lang="de-DE" dirty="0"/>
              <a:t>auf 15 min begrenzt</a:t>
            </a:r>
          </a:p>
          <a:p>
            <a:pPr lvl="1"/>
            <a:r>
              <a:rPr lang="de-DE" dirty="0"/>
              <a:t>einfache Videobearbeitung </a:t>
            </a:r>
          </a:p>
          <a:p>
            <a:pPr lvl="1"/>
            <a:r>
              <a:rPr lang="de-DE" dirty="0"/>
              <a:t>Cursor wird angezeigt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E363CBF-DDC7-46A9-AFB3-963CDC61B76B}"/>
              </a:ext>
            </a:extLst>
          </p:cNvPr>
          <p:cNvSpPr txBox="1"/>
          <p:nvPr/>
        </p:nvSpPr>
        <p:spPr>
          <a:xfrm>
            <a:off x="7610622" y="3263705"/>
            <a:ext cx="438912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  <a:hlinkClick r:id="rId3"/>
              </a:rPr>
              <a:t>Erklärvideo dazu</a:t>
            </a:r>
            <a:endParaRPr lang="de-DE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  <a:hlinkClick r:id="rId4"/>
              </a:rPr>
              <a:t>der Videokanal von Screencast-o-</a:t>
            </a:r>
            <a:r>
              <a:rPr lang="de-DE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  <a:hlinkClick r:id="rId4"/>
              </a:rPr>
              <a:t>matic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484C21-8948-4994-B495-6DFFF653A735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147D71C0-29D4-42A3-B0A8-11418546A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800588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el 1"/>
          <p:cNvSpPr txBox="1">
            <a:spLocks noGrp="1"/>
          </p:cNvSpPr>
          <p:nvPr>
            <p:ph type="ctrTitle"/>
          </p:nvPr>
        </p:nvSpPr>
        <p:spPr>
          <a:xfrm>
            <a:off x="2642383" y="1004412"/>
            <a:ext cx="6858000" cy="2025255"/>
          </a:xfrm>
          <a:prstGeom prst="rect">
            <a:avLst/>
          </a:prstGeom>
        </p:spPr>
        <p:txBody>
          <a:bodyPr/>
          <a:lstStyle/>
          <a:p>
            <a:br>
              <a:rPr dirty="0"/>
            </a:br>
            <a:endParaRPr dirty="0"/>
          </a:p>
        </p:txBody>
      </p:sp>
      <p:sp>
        <p:nvSpPr>
          <p:cNvPr id="113" name="Textfeld 5"/>
          <p:cNvSpPr txBox="1"/>
          <p:nvPr/>
        </p:nvSpPr>
        <p:spPr>
          <a:xfrm>
            <a:off x="1332255" y="4849415"/>
            <a:ext cx="4025491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>
              <a:defRPr b="1"/>
            </a:lvl1pPr>
          </a:lstStyle>
          <a:p>
            <a:pPr hangingPunct="0"/>
            <a:r>
              <a:rPr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Ort: </a:t>
            </a:r>
            <a:r>
              <a:rPr lang="de-DE"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Landsberg</a:t>
            </a:r>
            <a:r>
              <a:rPr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de-DE"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/ Dillingen    Dat</a:t>
            </a:r>
            <a:r>
              <a:rPr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um: </a:t>
            </a:r>
            <a:r>
              <a:rPr lang="de-DE"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08.10.2020</a:t>
            </a:r>
            <a:endParaRPr sz="135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4" name="Textfeld 6"/>
          <p:cNvSpPr txBox="1"/>
          <p:nvPr/>
        </p:nvSpPr>
        <p:spPr>
          <a:xfrm>
            <a:off x="6151641" y="4848621"/>
            <a:ext cx="3733055" cy="71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hangingPunct="0">
              <a:defRPr b="1"/>
            </a:pP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Ralf Loheit</a:t>
            </a:r>
          </a:p>
          <a:p>
            <a:pPr hangingPunct="0">
              <a:defRPr b="1"/>
            </a:pP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Medienpädagogischer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Berater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digitale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Bildung</a:t>
            </a:r>
          </a:p>
          <a:p>
            <a:pPr hangingPunct="0">
              <a:defRPr b="1"/>
            </a:pP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für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die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Landkreise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Landsberg/Lech und Starnberg</a:t>
            </a:r>
          </a:p>
        </p:txBody>
      </p:sp>
      <p:sp>
        <p:nvSpPr>
          <p:cNvPr id="116" name="Rechteck 4"/>
          <p:cNvSpPr txBox="1"/>
          <p:nvPr/>
        </p:nvSpPr>
        <p:spPr>
          <a:xfrm>
            <a:off x="2104293" y="1086857"/>
            <a:ext cx="7934179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Erklärvideos </a:t>
            </a:r>
            <a:r>
              <a:rPr sz="4500" kern="0" dirty="0" err="1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erstellen</a:t>
            </a:r>
            <a:endParaRPr lang="de-DE" sz="4500" kern="0" dirty="0">
              <a:solidFill>
                <a:srgbClr val="000000"/>
              </a:solidFill>
              <a:latin typeface="Calibri Light"/>
              <a:cs typeface="Calibri Light"/>
              <a:sym typeface="Calibri Light"/>
            </a:endParaRPr>
          </a:p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-</a:t>
            </a:r>
          </a:p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Teil 3</a:t>
            </a:r>
          </a:p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Screencasts erstellen</a:t>
            </a:r>
            <a:endParaRPr sz="4500" kern="0" dirty="0">
              <a:solidFill>
                <a:srgbClr val="000000"/>
              </a:solidFill>
              <a:latin typeface="Calibri Light"/>
              <a:cs typeface="Calibri Light"/>
              <a:sym typeface="Calibri Light"/>
            </a:endParaRPr>
          </a:p>
        </p:txBody>
      </p:sp>
      <p:pic>
        <p:nvPicPr>
          <p:cNvPr id="117" name="iu.jpeg" descr="iu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097" y="4205952"/>
            <a:ext cx="1377599" cy="775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932873-A502-44E4-A4B6-6BD628FEA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mit interaktiven Tafeln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94BD70-76EF-4FF0-B88C-CEA1E78F7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ActiveInspire</a:t>
            </a:r>
            <a:r>
              <a:rPr lang="de-DE" dirty="0"/>
              <a:t>/Promethan</a:t>
            </a:r>
          </a:p>
          <a:p>
            <a:pPr lvl="2"/>
            <a:r>
              <a:rPr lang="de-DE" dirty="0" err="1"/>
              <a:t>ScreenRecorder</a:t>
            </a:r>
            <a:endParaRPr lang="de-DE" dirty="0"/>
          </a:p>
          <a:p>
            <a:pPr lvl="3"/>
            <a:r>
              <a:rPr lang="de-DE" dirty="0"/>
              <a:t>Lässt sich sowohl an der Tafel als auch am Gerät erstellen</a:t>
            </a:r>
          </a:p>
          <a:p>
            <a:pPr lvl="3"/>
            <a:r>
              <a:rPr lang="de-DE" dirty="0"/>
              <a:t>Werkzeuge </a:t>
            </a:r>
            <a:r>
              <a:rPr lang="de-DE" dirty="0">
                <a:sym typeface="Wingdings" panose="05000000000000000000" pitchFamily="2" charset="2"/>
              </a:rPr>
              <a:t> mehr…  Bildschirmaufnahme (Größe auswählen)</a:t>
            </a:r>
          </a:p>
          <a:p>
            <a:pPr lvl="3"/>
            <a:r>
              <a:rPr lang="de-DE" dirty="0">
                <a:sym typeface="Wingdings" panose="05000000000000000000" pitchFamily="2" charset="2"/>
                <a:hlinkClick r:id="rId2"/>
              </a:rPr>
              <a:t>Erklärvideo</a:t>
            </a:r>
            <a:endParaRPr lang="de-DE" dirty="0">
              <a:sym typeface="Wingdings" panose="05000000000000000000" pitchFamily="2" charset="2"/>
            </a:endParaRPr>
          </a:p>
          <a:p>
            <a:pPr marL="1028700" lvl="3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r>
              <a:rPr lang="de-DE" dirty="0"/>
              <a:t>SMART</a:t>
            </a:r>
          </a:p>
          <a:p>
            <a:pPr lvl="2"/>
            <a:r>
              <a:rPr lang="de-DE" dirty="0" err="1"/>
              <a:t>SmartNotebook</a:t>
            </a:r>
            <a:r>
              <a:rPr lang="de-DE" dirty="0"/>
              <a:t>-Software</a:t>
            </a:r>
          </a:p>
          <a:p>
            <a:pPr lvl="2"/>
            <a:r>
              <a:rPr lang="de-DE" dirty="0"/>
              <a:t>Werkzeug-Auswahl (eventuell in den Einstellungen hinzufügen)</a:t>
            </a:r>
          </a:p>
          <a:p>
            <a:pPr lvl="2"/>
            <a:r>
              <a:rPr lang="de-DE" dirty="0"/>
              <a:t>Recorder auswählen</a:t>
            </a:r>
          </a:p>
          <a:p>
            <a:pPr marL="1028700" lvl="3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83D69DD4-9E86-40BA-AFA8-5E5DCC63306E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326EFC09-DDF5-485C-8AC2-2603ED180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15185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A6334-4686-4457-8216-F276C5AE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mit Android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C63EEF-5BFF-41D3-B141-63D1FF86A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 Android benötigen Sie eine entsprechende App. (z. B. </a:t>
            </a:r>
            <a:r>
              <a:rPr lang="de-DE" i="1" dirty="0"/>
              <a:t>DU Recorder</a:t>
            </a:r>
            <a:r>
              <a:rPr lang="de-DE" dirty="0"/>
              <a:t>, kostenlos</a:t>
            </a:r>
            <a:r>
              <a:rPr lang="de-DE" i="1" dirty="0"/>
              <a:t>)</a:t>
            </a:r>
            <a:endParaRPr lang="de-DE" dirty="0"/>
          </a:p>
          <a:p>
            <a:endParaRPr lang="de-DE" dirty="0"/>
          </a:p>
          <a:p>
            <a:r>
              <a:rPr lang="de-DE" dirty="0"/>
              <a:t>Ein Tutorial für diese App findet sich </a:t>
            </a:r>
            <a:r>
              <a:rPr lang="de-DE" u="sng" dirty="0">
                <a:hlinkClick r:id="rId2"/>
              </a:rPr>
              <a:t>hier</a:t>
            </a:r>
            <a:endParaRPr lang="de-DE" u="sng" dirty="0"/>
          </a:p>
          <a:p>
            <a:endParaRPr lang="de-DE" u="sng" dirty="0"/>
          </a:p>
          <a:p>
            <a:r>
              <a:rPr lang="de-DE" dirty="0"/>
              <a:t>auch Screencast-o-</a:t>
            </a:r>
            <a:r>
              <a:rPr lang="de-DE" dirty="0" err="1"/>
              <a:t>matic</a:t>
            </a:r>
            <a:r>
              <a:rPr lang="de-DE" dirty="0"/>
              <a:t> gibt es für Android</a:t>
            </a:r>
          </a:p>
          <a:p>
            <a:endParaRPr lang="de-DE" dirty="0"/>
          </a:p>
          <a:p>
            <a:r>
              <a:rPr lang="de-DE" dirty="0"/>
              <a:t>abhängig vom Betriebssystem und dem verwendeten Gerät auch mit teilweise mit Bordmitteln möglich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AB605B2B-0FD0-4CFF-A339-8E1993BF7E9E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911BF63B-DC5D-4C3A-9C23-750A0E814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58549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71C21-AEC5-432F-9168-FD68DF26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Teilen/Senden/Weitergeben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765AF8-5A83-47B6-B5A6-69634C71B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Lernplattform (</a:t>
            </a:r>
            <a:r>
              <a:rPr lang="de-DE" dirty="0" err="1"/>
              <a:t>mebis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Verlinkung zu Cloud-Lösung</a:t>
            </a:r>
          </a:p>
          <a:p>
            <a:endParaRPr lang="de-DE" dirty="0"/>
          </a:p>
          <a:p>
            <a:r>
              <a:rPr lang="de-DE" dirty="0"/>
              <a:t>Verschicken</a:t>
            </a:r>
          </a:p>
          <a:p>
            <a:pPr marL="0" indent="0">
              <a:buNone/>
            </a:pPr>
            <a:r>
              <a:rPr lang="de-DE" dirty="0"/>
              <a:t>									</a:t>
            </a:r>
            <a:r>
              <a:rPr lang="de-DE" dirty="0">
                <a:sym typeface="Wingdings" panose="05000000000000000000" pitchFamily="2" charset="2"/>
              </a:rPr>
              <a:t> eventuell im Vorfeld Komprimieren</a:t>
            </a:r>
          </a:p>
          <a:p>
            <a:pPr marL="0" indent="0" algn="r">
              <a:buNone/>
            </a:pPr>
            <a:r>
              <a:rPr lang="de-DE" dirty="0">
                <a:sym typeface="Wingdings" panose="05000000000000000000" pitchFamily="2" charset="2"/>
              </a:rPr>
              <a:t>z.B. mit dem </a:t>
            </a:r>
            <a:r>
              <a:rPr lang="de-DE" i="1" dirty="0">
                <a:sym typeface="Wingdings" panose="05000000000000000000" pitchFamily="2" charset="2"/>
              </a:rPr>
              <a:t>Media Converter Flex </a:t>
            </a:r>
          </a:p>
          <a:p>
            <a:pPr marL="0" indent="0" algn="r">
              <a:buNone/>
            </a:pPr>
            <a:r>
              <a:rPr lang="de-DE" dirty="0">
                <a:sym typeface="Wingdings" panose="05000000000000000000" pitchFamily="2" charset="2"/>
              </a:rPr>
              <a:t>(App erhältlich für iOS und Android)</a:t>
            </a:r>
          </a:p>
          <a:p>
            <a:pPr algn="r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Alternativen (Auswahl), um auf Windows-Rechnern zu komprimieren:</a:t>
            </a:r>
          </a:p>
          <a:p>
            <a:pPr algn="r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  <a:hlinkClick r:id="rId2"/>
              </a:rPr>
              <a:t>VLC Media-Player</a:t>
            </a:r>
            <a:r>
              <a:rPr lang="de-DE" dirty="0">
                <a:sym typeface="Wingdings" panose="05000000000000000000" pitchFamily="2" charset="2"/>
              </a:rPr>
              <a:t>, </a:t>
            </a:r>
            <a:r>
              <a:rPr lang="de-DE" dirty="0" err="1">
                <a:sym typeface="Wingdings" panose="05000000000000000000" pitchFamily="2" charset="2"/>
                <a:hlinkClick r:id="rId3"/>
              </a:rPr>
              <a:t>Handbrake</a:t>
            </a:r>
            <a:r>
              <a:rPr lang="de-DE" dirty="0">
                <a:sym typeface="Wingdings" panose="05000000000000000000" pitchFamily="2" charset="2"/>
              </a:rPr>
              <a:t>,  </a:t>
            </a:r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2D957540-EDD1-4CA9-B2C9-47FFF93BBEB4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F2244E14-4416-420D-9C17-2C5B5CE9E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349068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A2E780-389B-46D9-BFA9-DFA752AB8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Weiterführende Tipps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8E6772-777C-43F9-AEDC-FB419332E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>
                <a:hlinkClick r:id="rId2"/>
              </a:rPr>
              <a:t>Padlet</a:t>
            </a:r>
            <a:r>
              <a:rPr lang="de-DE" dirty="0">
                <a:hlinkClick r:id="rId2"/>
              </a:rPr>
              <a:t> Erklärvideo </a:t>
            </a:r>
            <a:endParaRPr lang="de-DE" dirty="0"/>
          </a:p>
          <a:p>
            <a:endParaRPr lang="de-DE" dirty="0"/>
          </a:p>
          <a:p>
            <a:r>
              <a:rPr lang="de-DE" dirty="0"/>
              <a:t>Tauschen Sie sich mit Kolleginnen und Kollegen – auch außerhalb der eigenen Schule – aus. (z.B. bei Twitter im #</a:t>
            </a:r>
            <a:r>
              <a:rPr lang="de-DE" dirty="0" err="1"/>
              <a:t>twitterlehrerzimmer</a:t>
            </a:r>
            <a:r>
              <a:rPr lang="de-DE" dirty="0"/>
              <a:t>).</a:t>
            </a:r>
          </a:p>
          <a:p>
            <a:endParaRPr lang="de-DE" dirty="0"/>
          </a:p>
          <a:p>
            <a:r>
              <a:rPr lang="de-DE" dirty="0"/>
              <a:t>Es gibt seit Ende März eine Unzahl an – meist kostenfreien – online-Fortbildungsveranstaltungen. Einen Einstieg finden Sie vielleicht </a:t>
            </a:r>
          </a:p>
          <a:p>
            <a:pPr lvl="7"/>
            <a:r>
              <a:rPr lang="de-DE" dirty="0">
                <a:hlinkClick r:id="rId3"/>
              </a:rPr>
              <a:t>hier</a:t>
            </a:r>
            <a:r>
              <a:rPr lang="de-DE" dirty="0"/>
              <a:t> (Anbieter von Hochschulen, Universitäten etc.)</a:t>
            </a:r>
          </a:p>
          <a:p>
            <a:pPr lvl="7"/>
            <a:r>
              <a:rPr lang="de-DE" dirty="0">
                <a:hlinkClick r:id="rId4"/>
              </a:rPr>
              <a:t>hier</a:t>
            </a:r>
            <a:r>
              <a:rPr lang="de-DE" dirty="0"/>
              <a:t> („Webinar-Radar“; Anbieter von Verlagen)</a:t>
            </a:r>
          </a:p>
          <a:p>
            <a:pPr lvl="7"/>
            <a:r>
              <a:rPr lang="de-DE" dirty="0"/>
              <a:t>oder Angebote von Lehrkräften (teilw. in Zusammenarbeit mit Firmen) wie </a:t>
            </a:r>
            <a:r>
              <a:rPr lang="de-DE" dirty="0" err="1">
                <a:hlinkClick r:id="rId5"/>
              </a:rPr>
              <a:t>EduTalks</a:t>
            </a:r>
            <a:r>
              <a:rPr lang="de-DE" dirty="0"/>
              <a:t> , </a:t>
            </a:r>
            <a:r>
              <a:rPr lang="de-DE" dirty="0" err="1"/>
              <a:t>mobile.schule</a:t>
            </a:r>
            <a:r>
              <a:rPr lang="de-DE" dirty="0"/>
              <a:t> digital – um nur zwei zu nennen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9DAE68CC-D59D-4497-BE9E-20FE834379CB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338D4B27-7F27-40A0-91CF-2360E5D73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740956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54D6F-75BD-41F2-A267-0CDA4E5D3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Worum es heute ging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FDE66F-C5D6-486C-8E6B-8EF926931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41834"/>
            <a:ext cx="10515600" cy="4601082"/>
          </a:xfrm>
        </p:spPr>
        <p:txBody>
          <a:bodyPr/>
          <a:lstStyle/>
          <a:p>
            <a:r>
              <a:rPr lang="de-DE" dirty="0"/>
              <a:t>Screencast – Was man wissen sollte</a:t>
            </a:r>
          </a:p>
          <a:p>
            <a:r>
              <a:rPr lang="de-DE" dirty="0"/>
              <a:t>Screencast – Was gibt es wo?</a:t>
            </a:r>
          </a:p>
          <a:p>
            <a:pPr lvl="2"/>
            <a:r>
              <a:rPr lang="de-DE" dirty="0"/>
              <a:t>mit dem iPad</a:t>
            </a:r>
          </a:p>
          <a:p>
            <a:pPr lvl="2"/>
            <a:r>
              <a:rPr lang="de-DE" dirty="0"/>
              <a:t>mit Windows10</a:t>
            </a:r>
          </a:p>
          <a:p>
            <a:pPr lvl="2"/>
            <a:r>
              <a:rPr lang="de-DE" dirty="0"/>
              <a:t>mit PowerPoint</a:t>
            </a:r>
          </a:p>
          <a:p>
            <a:pPr lvl="2"/>
            <a:r>
              <a:rPr lang="de-DE" dirty="0"/>
              <a:t>mit Keynote</a:t>
            </a:r>
          </a:p>
          <a:p>
            <a:pPr lvl="2"/>
            <a:r>
              <a:rPr lang="de-DE" dirty="0"/>
              <a:t>mit OBS-Studio</a:t>
            </a:r>
          </a:p>
          <a:p>
            <a:pPr lvl="2"/>
            <a:r>
              <a:rPr lang="de-DE" dirty="0"/>
              <a:t>mit </a:t>
            </a:r>
            <a:r>
              <a:rPr lang="de-DE" dirty="0" err="1"/>
              <a:t>screencast</a:t>
            </a:r>
            <a:r>
              <a:rPr lang="de-DE" dirty="0"/>
              <a:t>-o-</a:t>
            </a:r>
            <a:r>
              <a:rPr lang="de-DE" dirty="0" err="1"/>
              <a:t>matic</a:t>
            </a:r>
            <a:endParaRPr lang="de-DE" dirty="0"/>
          </a:p>
          <a:p>
            <a:pPr lvl="2"/>
            <a:r>
              <a:rPr lang="de-DE" dirty="0"/>
              <a:t>mit Android-Geräten</a:t>
            </a:r>
          </a:p>
          <a:p>
            <a:pPr lvl="2"/>
            <a:r>
              <a:rPr lang="de-DE" dirty="0"/>
              <a:t>mit interaktiven Tafeln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CFE26D61-AD00-463D-A2FB-04EF863C385C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5633020-0CF7-4FA7-B804-357C709775E5}"/>
              </a:ext>
            </a:extLst>
          </p:cNvPr>
          <p:cNvSpPr txBox="1"/>
          <p:nvPr/>
        </p:nvSpPr>
        <p:spPr>
          <a:xfrm rot="21229930">
            <a:off x="1791908" y="1480494"/>
            <a:ext cx="8608183" cy="3403564"/>
          </a:xfrm>
          <a:custGeom>
            <a:avLst/>
            <a:gdLst>
              <a:gd name="connsiteX0" fmla="*/ 0 w 8608183"/>
              <a:gd name="connsiteY0" fmla="*/ 0 h 3403564"/>
              <a:gd name="connsiteX1" fmla="*/ 834332 w 8608183"/>
              <a:gd name="connsiteY1" fmla="*/ 0 h 3403564"/>
              <a:gd name="connsiteX2" fmla="*/ 1324336 w 8608183"/>
              <a:gd name="connsiteY2" fmla="*/ 0 h 3403564"/>
              <a:gd name="connsiteX3" fmla="*/ 1986504 w 8608183"/>
              <a:gd name="connsiteY3" fmla="*/ 0 h 3403564"/>
              <a:gd name="connsiteX4" fmla="*/ 2734754 w 8608183"/>
              <a:gd name="connsiteY4" fmla="*/ 0 h 3403564"/>
              <a:gd name="connsiteX5" fmla="*/ 3138676 w 8608183"/>
              <a:gd name="connsiteY5" fmla="*/ 0 h 3403564"/>
              <a:gd name="connsiteX6" fmla="*/ 3542598 w 8608183"/>
              <a:gd name="connsiteY6" fmla="*/ 0 h 3403564"/>
              <a:gd name="connsiteX7" fmla="*/ 4376930 w 8608183"/>
              <a:gd name="connsiteY7" fmla="*/ 0 h 3403564"/>
              <a:gd name="connsiteX8" fmla="*/ 5039098 w 8608183"/>
              <a:gd name="connsiteY8" fmla="*/ 0 h 3403564"/>
              <a:gd name="connsiteX9" fmla="*/ 5443020 w 8608183"/>
              <a:gd name="connsiteY9" fmla="*/ 0 h 3403564"/>
              <a:gd name="connsiteX10" fmla="*/ 6105188 w 8608183"/>
              <a:gd name="connsiteY10" fmla="*/ 0 h 3403564"/>
              <a:gd name="connsiteX11" fmla="*/ 6939520 w 8608183"/>
              <a:gd name="connsiteY11" fmla="*/ 0 h 3403564"/>
              <a:gd name="connsiteX12" fmla="*/ 7515606 w 8608183"/>
              <a:gd name="connsiteY12" fmla="*/ 0 h 3403564"/>
              <a:gd name="connsiteX13" fmla="*/ 8608183 w 8608183"/>
              <a:gd name="connsiteY13" fmla="*/ 0 h 3403564"/>
              <a:gd name="connsiteX14" fmla="*/ 8608183 w 8608183"/>
              <a:gd name="connsiteY14" fmla="*/ 680713 h 3403564"/>
              <a:gd name="connsiteX15" fmla="*/ 8608183 w 8608183"/>
              <a:gd name="connsiteY15" fmla="*/ 1429497 h 3403564"/>
              <a:gd name="connsiteX16" fmla="*/ 8608183 w 8608183"/>
              <a:gd name="connsiteY16" fmla="*/ 2110210 h 3403564"/>
              <a:gd name="connsiteX17" fmla="*/ 8608183 w 8608183"/>
              <a:gd name="connsiteY17" fmla="*/ 3403564 h 3403564"/>
              <a:gd name="connsiteX18" fmla="*/ 8032097 w 8608183"/>
              <a:gd name="connsiteY18" fmla="*/ 3403564 h 3403564"/>
              <a:gd name="connsiteX19" fmla="*/ 7542093 w 8608183"/>
              <a:gd name="connsiteY19" fmla="*/ 3403564 h 3403564"/>
              <a:gd name="connsiteX20" fmla="*/ 6707761 w 8608183"/>
              <a:gd name="connsiteY20" fmla="*/ 3403564 h 3403564"/>
              <a:gd name="connsiteX21" fmla="*/ 6045593 w 8608183"/>
              <a:gd name="connsiteY21" fmla="*/ 3403564 h 3403564"/>
              <a:gd name="connsiteX22" fmla="*/ 5641671 w 8608183"/>
              <a:gd name="connsiteY22" fmla="*/ 3403564 h 3403564"/>
              <a:gd name="connsiteX23" fmla="*/ 4979503 w 8608183"/>
              <a:gd name="connsiteY23" fmla="*/ 3403564 h 3403564"/>
              <a:gd name="connsiteX24" fmla="*/ 4403417 w 8608183"/>
              <a:gd name="connsiteY24" fmla="*/ 3403564 h 3403564"/>
              <a:gd name="connsiteX25" fmla="*/ 3827331 w 8608183"/>
              <a:gd name="connsiteY25" fmla="*/ 3403564 h 3403564"/>
              <a:gd name="connsiteX26" fmla="*/ 3251245 w 8608183"/>
              <a:gd name="connsiteY26" fmla="*/ 3403564 h 3403564"/>
              <a:gd name="connsiteX27" fmla="*/ 2675158 w 8608183"/>
              <a:gd name="connsiteY27" fmla="*/ 3403564 h 3403564"/>
              <a:gd name="connsiteX28" fmla="*/ 1926909 w 8608183"/>
              <a:gd name="connsiteY28" fmla="*/ 3403564 h 3403564"/>
              <a:gd name="connsiteX29" fmla="*/ 1264741 w 8608183"/>
              <a:gd name="connsiteY29" fmla="*/ 3403564 h 3403564"/>
              <a:gd name="connsiteX30" fmla="*/ 860818 w 8608183"/>
              <a:gd name="connsiteY30" fmla="*/ 3403564 h 3403564"/>
              <a:gd name="connsiteX31" fmla="*/ 0 w 8608183"/>
              <a:gd name="connsiteY31" fmla="*/ 3403564 h 3403564"/>
              <a:gd name="connsiteX32" fmla="*/ 0 w 8608183"/>
              <a:gd name="connsiteY32" fmla="*/ 2688816 h 3403564"/>
              <a:gd name="connsiteX33" fmla="*/ 0 w 8608183"/>
              <a:gd name="connsiteY33" fmla="*/ 1940031 h 3403564"/>
              <a:gd name="connsiteX34" fmla="*/ 0 w 8608183"/>
              <a:gd name="connsiteY34" fmla="*/ 1361426 h 3403564"/>
              <a:gd name="connsiteX35" fmla="*/ 0 w 8608183"/>
              <a:gd name="connsiteY35" fmla="*/ 782820 h 3403564"/>
              <a:gd name="connsiteX36" fmla="*/ 0 w 8608183"/>
              <a:gd name="connsiteY36" fmla="*/ 0 h 340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608183" h="3403564" fill="none" extrusionOk="0">
                <a:moveTo>
                  <a:pt x="0" y="0"/>
                </a:moveTo>
                <a:cubicBezTo>
                  <a:pt x="313801" y="-32674"/>
                  <a:pt x="530609" y="-25784"/>
                  <a:pt x="834332" y="0"/>
                </a:cubicBezTo>
                <a:cubicBezTo>
                  <a:pt x="1138055" y="25784"/>
                  <a:pt x="1178671" y="3970"/>
                  <a:pt x="1324336" y="0"/>
                </a:cubicBezTo>
                <a:cubicBezTo>
                  <a:pt x="1470001" y="-3970"/>
                  <a:pt x="1760586" y="23299"/>
                  <a:pt x="1986504" y="0"/>
                </a:cubicBezTo>
                <a:cubicBezTo>
                  <a:pt x="2212422" y="-23299"/>
                  <a:pt x="2371679" y="22891"/>
                  <a:pt x="2734754" y="0"/>
                </a:cubicBezTo>
                <a:cubicBezTo>
                  <a:pt x="3097829" y="-22891"/>
                  <a:pt x="2987117" y="17874"/>
                  <a:pt x="3138676" y="0"/>
                </a:cubicBezTo>
                <a:cubicBezTo>
                  <a:pt x="3290235" y="-17874"/>
                  <a:pt x="3364510" y="4265"/>
                  <a:pt x="3542598" y="0"/>
                </a:cubicBezTo>
                <a:cubicBezTo>
                  <a:pt x="3720686" y="-4265"/>
                  <a:pt x="4144433" y="-7694"/>
                  <a:pt x="4376930" y="0"/>
                </a:cubicBezTo>
                <a:cubicBezTo>
                  <a:pt x="4609427" y="7694"/>
                  <a:pt x="4883508" y="-32137"/>
                  <a:pt x="5039098" y="0"/>
                </a:cubicBezTo>
                <a:cubicBezTo>
                  <a:pt x="5194688" y="32137"/>
                  <a:pt x="5351220" y="-5230"/>
                  <a:pt x="5443020" y="0"/>
                </a:cubicBezTo>
                <a:cubicBezTo>
                  <a:pt x="5534820" y="5230"/>
                  <a:pt x="5808253" y="11172"/>
                  <a:pt x="6105188" y="0"/>
                </a:cubicBezTo>
                <a:cubicBezTo>
                  <a:pt x="6402123" y="-11172"/>
                  <a:pt x="6680468" y="8177"/>
                  <a:pt x="6939520" y="0"/>
                </a:cubicBezTo>
                <a:cubicBezTo>
                  <a:pt x="7198572" y="-8177"/>
                  <a:pt x="7323184" y="-7097"/>
                  <a:pt x="7515606" y="0"/>
                </a:cubicBezTo>
                <a:cubicBezTo>
                  <a:pt x="7708028" y="7097"/>
                  <a:pt x="8326328" y="-46047"/>
                  <a:pt x="8608183" y="0"/>
                </a:cubicBezTo>
                <a:cubicBezTo>
                  <a:pt x="8603209" y="257486"/>
                  <a:pt x="8633453" y="363085"/>
                  <a:pt x="8608183" y="680713"/>
                </a:cubicBezTo>
                <a:cubicBezTo>
                  <a:pt x="8582913" y="998341"/>
                  <a:pt x="8633782" y="1233653"/>
                  <a:pt x="8608183" y="1429497"/>
                </a:cubicBezTo>
                <a:cubicBezTo>
                  <a:pt x="8582584" y="1625341"/>
                  <a:pt x="8592722" y="1885979"/>
                  <a:pt x="8608183" y="2110210"/>
                </a:cubicBezTo>
                <a:cubicBezTo>
                  <a:pt x="8623644" y="2334441"/>
                  <a:pt x="8553252" y="3110581"/>
                  <a:pt x="8608183" y="3403564"/>
                </a:cubicBezTo>
                <a:cubicBezTo>
                  <a:pt x="8424636" y="3396749"/>
                  <a:pt x="8201264" y="3405671"/>
                  <a:pt x="8032097" y="3403564"/>
                </a:cubicBezTo>
                <a:cubicBezTo>
                  <a:pt x="7862930" y="3401457"/>
                  <a:pt x="7677096" y="3427477"/>
                  <a:pt x="7542093" y="3403564"/>
                </a:cubicBezTo>
                <a:cubicBezTo>
                  <a:pt x="7407090" y="3379651"/>
                  <a:pt x="6957698" y="3368628"/>
                  <a:pt x="6707761" y="3403564"/>
                </a:cubicBezTo>
                <a:cubicBezTo>
                  <a:pt x="6457824" y="3438500"/>
                  <a:pt x="6229052" y="3415285"/>
                  <a:pt x="6045593" y="3403564"/>
                </a:cubicBezTo>
                <a:cubicBezTo>
                  <a:pt x="5862134" y="3391843"/>
                  <a:pt x="5758376" y="3388740"/>
                  <a:pt x="5641671" y="3403564"/>
                </a:cubicBezTo>
                <a:cubicBezTo>
                  <a:pt x="5524966" y="3418388"/>
                  <a:pt x="5222447" y="3435548"/>
                  <a:pt x="4979503" y="3403564"/>
                </a:cubicBezTo>
                <a:cubicBezTo>
                  <a:pt x="4736559" y="3371580"/>
                  <a:pt x="4581315" y="3419664"/>
                  <a:pt x="4403417" y="3403564"/>
                </a:cubicBezTo>
                <a:cubicBezTo>
                  <a:pt x="4225519" y="3387464"/>
                  <a:pt x="4058630" y="3386250"/>
                  <a:pt x="3827331" y="3403564"/>
                </a:cubicBezTo>
                <a:cubicBezTo>
                  <a:pt x="3596032" y="3420878"/>
                  <a:pt x="3502568" y="3399616"/>
                  <a:pt x="3251245" y="3403564"/>
                </a:cubicBezTo>
                <a:cubicBezTo>
                  <a:pt x="2999922" y="3407512"/>
                  <a:pt x="2962707" y="3419810"/>
                  <a:pt x="2675158" y="3403564"/>
                </a:cubicBezTo>
                <a:cubicBezTo>
                  <a:pt x="2387609" y="3387318"/>
                  <a:pt x="2262533" y="3431133"/>
                  <a:pt x="1926909" y="3403564"/>
                </a:cubicBezTo>
                <a:cubicBezTo>
                  <a:pt x="1591285" y="3375995"/>
                  <a:pt x="1470207" y="3412549"/>
                  <a:pt x="1264741" y="3403564"/>
                </a:cubicBezTo>
                <a:cubicBezTo>
                  <a:pt x="1059275" y="3394579"/>
                  <a:pt x="996220" y="3387379"/>
                  <a:pt x="860818" y="3403564"/>
                </a:cubicBezTo>
                <a:cubicBezTo>
                  <a:pt x="725416" y="3419749"/>
                  <a:pt x="231874" y="3404633"/>
                  <a:pt x="0" y="3403564"/>
                </a:cubicBezTo>
                <a:cubicBezTo>
                  <a:pt x="19025" y="3050613"/>
                  <a:pt x="-5997" y="2912940"/>
                  <a:pt x="0" y="2688816"/>
                </a:cubicBezTo>
                <a:cubicBezTo>
                  <a:pt x="5997" y="2464692"/>
                  <a:pt x="-21390" y="2149871"/>
                  <a:pt x="0" y="1940031"/>
                </a:cubicBezTo>
                <a:cubicBezTo>
                  <a:pt x="21390" y="1730191"/>
                  <a:pt x="10715" y="1595464"/>
                  <a:pt x="0" y="1361426"/>
                </a:cubicBezTo>
                <a:cubicBezTo>
                  <a:pt x="-10715" y="1127388"/>
                  <a:pt x="-12775" y="996578"/>
                  <a:pt x="0" y="782820"/>
                </a:cubicBezTo>
                <a:cubicBezTo>
                  <a:pt x="12775" y="569062"/>
                  <a:pt x="37496" y="228648"/>
                  <a:pt x="0" y="0"/>
                </a:cubicBezTo>
                <a:close/>
              </a:path>
              <a:path w="8608183" h="3403564" stroke="0" extrusionOk="0">
                <a:moveTo>
                  <a:pt x="0" y="0"/>
                </a:moveTo>
                <a:cubicBezTo>
                  <a:pt x="227193" y="27621"/>
                  <a:pt x="456727" y="27391"/>
                  <a:pt x="576086" y="0"/>
                </a:cubicBezTo>
                <a:cubicBezTo>
                  <a:pt x="695445" y="-27391"/>
                  <a:pt x="848540" y="-19563"/>
                  <a:pt x="980009" y="0"/>
                </a:cubicBezTo>
                <a:cubicBezTo>
                  <a:pt x="1111478" y="19563"/>
                  <a:pt x="1526240" y="25865"/>
                  <a:pt x="1814340" y="0"/>
                </a:cubicBezTo>
                <a:cubicBezTo>
                  <a:pt x="2102440" y="-25865"/>
                  <a:pt x="2113156" y="3418"/>
                  <a:pt x="2390426" y="0"/>
                </a:cubicBezTo>
                <a:cubicBezTo>
                  <a:pt x="2667696" y="-3418"/>
                  <a:pt x="2822428" y="19763"/>
                  <a:pt x="2966512" y="0"/>
                </a:cubicBezTo>
                <a:cubicBezTo>
                  <a:pt x="3110596" y="-19763"/>
                  <a:pt x="3497730" y="9353"/>
                  <a:pt x="3800844" y="0"/>
                </a:cubicBezTo>
                <a:cubicBezTo>
                  <a:pt x="4103958" y="-9353"/>
                  <a:pt x="4047423" y="13617"/>
                  <a:pt x="4290848" y="0"/>
                </a:cubicBezTo>
                <a:cubicBezTo>
                  <a:pt x="4534273" y="-13617"/>
                  <a:pt x="4929889" y="25307"/>
                  <a:pt x="5125180" y="0"/>
                </a:cubicBezTo>
                <a:cubicBezTo>
                  <a:pt x="5320471" y="-25307"/>
                  <a:pt x="5759814" y="-41334"/>
                  <a:pt x="5959511" y="0"/>
                </a:cubicBezTo>
                <a:cubicBezTo>
                  <a:pt x="6159208" y="41334"/>
                  <a:pt x="6375530" y="-15922"/>
                  <a:pt x="6621679" y="0"/>
                </a:cubicBezTo>
                <a:cubicBezTo>
                  <a:pt x="6867828" y="15922"/>
                  <a:pt x="7072191" y="15500"/>
                  <a:pt x="7456011" y="0"/>
                </a:cubicBezTo>
                <a:cubicBezTo>
                  <a:pt x="7839831" y="-15500"/>
                  <a:pt x="7768954" y="9607"/>
                  <a:pt x="8032097" y="0"/>
                </a:cubicBezTo>
                <a:cubicBezTo>
                  <a:pt x="8295240" y="-9607"/>
                  <a:pt x="8488061" y="12377"/>
                  <a:pt x="8608183" y="0"/>
                </a:cubicBezTo>
                <a:cubicBezTo>
                  <a:pt x="8592062" y="246262"/>
                  <a:pt x="8589185" y="440015"/>
                  <a:pt x="8608183" y="714748"/>
                </a:cubicBezTo>
                <a:cubicBezTo>
                  <a:pt x="8627181" y="989481"/>
                  <a:pt x="8608807" y="1073124"/>
                  <a:pt x="8608183" y="1395461"/>
                </a:cubicBezTo>
                <a:cubicBezTo>
                  <a:pt x="8607559" y="1717798"/>
                  <a:pt x="8638575" y="1910829"/>
                  <a:pt x="8608183" y="2076174"/>
                </a:cubicBezTo>
                <a:cubicBezTo>
                  <a:pt x="8577791" y="2241519"/>
                  <a:pt x="8615165" y="2450960"/>
                  <a:pt x="8608183" y="2790922"/>
                </a:cubicBezTo>
                <a:cubicBezTo>
                  <a:pt x="8601201" y="3130884"/>
                  <a:pt x="8608959" y="3236651"/>
                  <a:pt x="8608183" y="3403564"/>
                </a:cubicBezTo>
                <a:cubicBezTo>
                  <a:pt x="8369751" y="3388083"/>
                  <a:pt x="8066718" y="3412104"/>
                  <a:pt x="7859933" y="3403564"/>
                </a:cubicBezTo>
                <a:cubicBezTo>
                  <a:pt x="7653148" y="3395025"/>
                  <a:pt x="7520004" y="3390012"/>
                  <a:pt x="7369929" y="3403564"/>
                </a:cubicBezTo>
                <a:cubicBezTo>
                  <a:pt x="7219854" y="3417116"/>
                  <a:pt x="6924665" y="3379567"/>
                  <a:pt x="6535597" y="3403564"/>
                </a:cubicBezTo>
                <a:cubicBezTo>
                  <a:pt x="6146529" y="3427561"/>
                  <a:pt x="6027550" y="3375573"/>
                  <a:pt x="5873429" y="3403564"/>
                </a:cubicBezTo>
                <a:cubicBezTo>
                  <a:pt x="5719308" y="3431555"/>
                  <a:pt x="5509864" y="3397404"/>
                  <a:pt x="5383425" y="3403564"/>
                </a:cubicBezTo>
                <a:cubicBezTo>
                  <a:pt x="5256986" y="3409724"/>
                  <a:pt x="5046670" y="3433855"/>
                  <a:pt x="4721257" y="3403564"/>
                </a:cubicBezTo>
                <a:cubicBezTo>
                  <a:pt x="4395844" y="3373273"/>
                  <a:pt x="4411875" y="3413526"/>
                  <a:pt x="4317335" y="3403564"/>
                </a:cubicBezTo>
                <a:cubicBezTo>
                  <a:pt x="4222795" y="3393602"/>
                  <a:pt x="4040160" y="3412168"/>
                  <a:pt x="3913412" y="3403564"/>
                </a:cubicBezTo>
                <a:cubicBezTo>
                  <a:pt x="3786664" y="3394960"/>
                  <a:pt x="3561296" y="3406493"/>
                  <a:pt x="3251245" y="3403564"/>
                </a:cubicBezTo>
                <a:cubicBezTo>
                  <a:pt x="2941194" y="3400635"/>
                  <a:pt x="2898984" y="3383248"/>
                  <a:pt x="2761240" y="3403564"/>
                </a:cubicBezTo>
                <a:cubicBezTo>
                  <a:pt x="2623497" y="3423880"/>
                  <a:pt x="2225499" y="3372254"/>
                  <a:pt x="2012990" y="3403564"/>
                </a:cubicBezTo>
                <a:cubicBezTo>
                  <a:pt x="1800481" y="3434875"/>
                  <a:pt x="1759498" y="3422294"/>
                  <a:pt x="1522986" y="3403564"/>
                </a:cubicBezTo>
                <a:cubicBezTo>
                  <a:pt x="1286474" y="3384834"/>
                  <a:pt x="1073690" y="3383686"/>
                  <a:pt x="774736" y="3403564"/>
                </a:cubicBezTo>
                <a:cubicBezTo>
                  <a:pt x="475782" y="3423443"/>
                  <a:pt x="373592" y="3411696"/>
                  <a:pt x="0" y="3403564"/>
                </a:cubicBezTo>
                <a:cubicBezTo>
                  <a:pt x="-20500" y="3052275"/>
                  <a:pt x="-28405" y="2929193"/>
                  <a:pt x="0" y="2688816"/>
                </a:cubicBezTo>
                <a:cubicBezTo>
                  <a:pt x="28405" y="2448439"/>
                  <a:pt x="-7411" y="2280866"/>
                  <a:pt x="0" y="1974067"/>
                </a:cubicBezTo>
                <a:cubicBezTo>
                  <a:pt x="7411" y="1667268"/>
                  <a:pt x="16338" y="1538527"/>
                  <a:pt x="0" y="1225283"/>
                </a:cubicBezTo>
                <a:cubicBezTo>
                  <a:pt x="-16338" y="912039"/>
                  <a:pt x="32442" y="566942"/>
                  <a:pt x="0" y="0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9050" cap="flat">
            <a:solidFill>
              <a:schemeClr val="tx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200" dirty="0">
                <a:solidFill>
                  <a:srgbClr val="000000"/>
                </a:solidFill>
                <a:latin typeface="Comic Sans MS" panose="030F0702030302020204" pitchFamily="66" charset="0"/>
                <a:ea typeface="+mj-ea"/>
                <a:cs typeface="+mj-cs"/>
                <a:sym typeface="Calibri"/>
              </a:rPr>
              <a:t>Wichtig: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200" dirty="0">
                <a:solidFill>
                  <a:srgbClr val="000000"/>
                </a:solidFill>
                <a:latin typeface="Comic Sans MS" panose="030F0702030302020204" pitchFamily="66" charset="0"/>
                <a:ea typeface="+mj-ea"/>
                <a:cs typeface="+mj-cs"/>
                <a:sym typeface="Calibri"/>
              </a:rPr>
              <a:t>Auch wenn Sie heute keinen eigenen Screencast erstellt haben – ich hoffe, Sie konnten folgendes mitnehmen: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2200" dirty="0">
              <a:solidFill>
                <a:srgbClr val="000000"/>
              </a:solidFill>
              <a:latin typeface="Comic Sans MS" panose="030F0702030302020204" pitchFamily="66" charset="0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ea typeface="+mj-ea"/>
                <a:cs typeface="+mj-cs"/>
                <a:sym typeface="Calibri"/>
              </a:rPr>
              <a:t>	1. Sc</a:t>
            </a:r>
            <a:r>
              <a:rPr lang="de-DE" sz="2200" dirty="0">
                <a:solidFill>
                  <a:srgbClr val="000000"/>
                </a:solidFill>
                <a:latin typeface="Comic Sans MS" panose="030F0702030302020204" pitchFamily="66" charset="0"/>
                <a:ea typeface="+mj-ea"/>
                <a:cs typeface="+mj-cs"/>
                <a:sym typeface="Calibri"/>
              </a:rPr>
              <a:t>reencasts funktionieren auf jedem Gerät!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ea typeface="+mj-ea"/>
                <a:cs typeface="+mj-cs"/>
                <a:sym typeface="Calibri"/>
              </a:rPr>
              <a:t>	2. </a:t>
            </a:r>
            <a:r>
              <a:rPr lang="de-DE" sz="2200" dirty="0">
                <a:solidFill>
                  <a:srgbClr val="000000"/>
                </a:solidFill>
                <a:latin typeface="Comic Sans MS" panose="030F0702030302020204" pitchFamily="66" charset="0"/>
                <a:ea typeface="+mj-ea"/>
                <a:cs typeface="+mj-cs"/>
                <a:sym typeface="Calibri"/>
              </a:rPr>
              <a:t>Jeder kann einen Screencast erstellen!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panose="030F0702030302020204" pitchFamily="66" charset="0"/>
                <a:ea typeface="+mj-ea"/>
                <a:cs typeface="+mj-cs"/>
                <a:sym typeface="Calibri"/>
              </a:rPr>
              <a:t>	3. Auf die Stimme achten!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200" dirty="0">
                <a:solidFill>
                  <a:srgbClr val="000000"/>
                </a:solidFill>
                <a:latin typeface="Comic Sans MS" panose="030F0702030302020204" pitchFamily="66" charset="0"/>
                <a:ea typeface="+mj-ea"/>
                <a:cs typeface="+mj-cs"/>
                <a:sym typeface="Calibri"/>
              </a:rPr>
              <a:t>	4. Einfach machen!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ea typeface="+mj-ea"/>
              <a:cs typeface="+mj-cs"/>
              <a:sym typeface="Calibri"/>
            </a:endParaRPr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69244290-D42C-4D5E-9F54-B428EE86F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97192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C10E3-4C92-47D5-A6D2-91D1D08A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Bildernachweis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AD6570-8B45-4C99-9B7F-71F0D84D4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Bilder der entsprechenden Anbieter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Bilder mit CC-0 von </a:t>
            </a:r>
            <a:r>
              <a:rPr lang="de-DE" dirty="0" err="1"/>
              <a:t>Pixabay</a:t>
            </a:r>
            <a:endParaRPr lang="de-DE" dirty="0"/>
          </a:p>
          <a:p>
            <a:endParaRPr lang="de-DE" dirty="0"/>
          </a:p>
          <a:p>
            <a:r>
              <a:rPr lang="de-DE" dirty="0"/>
              <a:t>selbsterstellte Screenshots oder Bilder (R.L.)</a:t>
            </a:r>
          </a:p>
          <a:p>
            <a:pPr marL="342900" lvl="1" indent="0">
              <a:buNone/>
            </a:pPr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7EF092A-2740-4184-A666-A3634EA9C353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FA8CD99F-44FC-49BB-912D-6581FA3F8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146532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C10E3-4C92-47D5-A6D2-91D1D08A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Lizenz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AD6570-8B45-4C99-9B7F-71F0D84D4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0">
              <a:buNone/>
            </a:pPr>
            <a:r>
              <a:rPr lang="de-DE" dirty="0"/>
              <a:t>Die meisten Inhalte dieser Präsentation stehen unter folgender Lizenz, sofern nichts anderes angegeben ist</a:t>
            </a:r>
          </a:p>
          <a:p>
            <a:pPr marL="342900" lvl="1" indent="0">
              <a:buNone/>
            </a:pPr>
            <a:endParaRPr lang="de-DE" dirty="0"/>
          </a:p>
          <a:p>
            <a:pPr marL="342900" lvl="1" indent="0">
              <a:buNone/>
            </a:pPr>
            <a:r>
              <a:rPr lang="de-DE" dirty="0"/>
              <a:t>CC-BY-SA 4.0 Ralf Loheit</a:t>
            </a:r>
          </a:p>
          <a:p>
            <a:pPr marL="342900" lvl="1" indent="0">
              <a:buNone/>
            </a:pPr>
            <a:endParaRPr lang="de-DE" dirty="0"/>
          </a:p>
          <a:p>
            <a:pPr marL="342900" lvl="1" indent="0">
              <a:buNone/>
            </a:pPr>
            <a:endParaRPr lang="de-DE" dirty="0"/>
          </a:p>
        </p:txBody>
      </p:sp>
      <p:pic>
        <p:nvPicPr>
          <p:cNvPr id="5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AAEE395C-1093-4274-B970-42FF1EDF0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CEF2853-2E78-4897-AF63-20FC73D0078C}"/>
              </a:ext>
            </a:extLst>
          </p:cNvPr>
          <p:cNvSpPr txBox="1">
            <a:spLocks/>
          </p:cNvSpPr>
          <p:nvPr/>
        </p:nvSpPr>
        <p:spPr>
          <a:xfrm>
            <a:off x="4343400" y="63118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070109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el 1"/>
          <p:cNvSpPr txBox="1">
            <a:spLocks noGrp="1"/>
          </p:cNvSpPr>
          <p:nvPr>
            <p:ph type="ctrTitle"/>
          </p:nvPr>
        </p:nvSpPr>
        <p:spPr>
          <a:xfrm>
            <a:off x="2667000" y="1464469"/>
            <a:ext cx="6858000" cy="2025255"/>
          </a:xfrm>
          <a:prstGeom prst="rect">
            <a:avLst/>
          </a:prstGeom>
        </p:spPr>
        <p:txBody>
          <a:bodyPr/>
          <a:lstStyle/>
          <a:p>
            <a:br/>
            <a:endParaRPr/>
          </a:p>
        </p:txBody>
      </p:sp>
      <p:sp>
        <p:nvSpPr>
          <p:cNvPr id="113" name="Textfeld 5"/>
          <p:cNvSpPr txBox="1"/>
          <p:nvPr/>
        </p:nvSpPr>
        <p:spPr>
          <a:xfrm>
            <a:off x="1020980" y="4849415"/>
            <a:ext cx="4336767" cy="30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>
              <a:defRPr b="1"/>
            </a:lvl1pPr>
          </a:lstStyle>
          <a:p>
            <a:pPr hangingPunct="0"/>
            <a:r>
              <a:rPr lang="de-DE" sz="135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Ort: Landsberg / Dillingen    Datum: 08.10.2020</a:t>
            </a:r>
            <a:endParaRPr sz="1350" kern="0" dirty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4" name="Textfeld 6"/>
          <p:cNvSpPr txBox="1"/>
          <p:nvPr/>
        </p:nvSpPr>
        <p:spPr>
          <a:xfrm>
            <a:off x="6151641" y="4848621"/>
            <a:ext cx="3733055" cy="71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hangingPunct="0">
              <a:defRPr b="1"/>
            </a:pP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Ralf Loheit</a:t>
            </a:r>
          </a:p>
          <a:p>
            <a:pPr hangingPunct="0">
              <a:defRPr b="1"/>
            </a:pP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Medienpädagogischer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Berater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digitale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Bildung</a:t>
            </a:r>
          </a:p>
          <a:p>
            <a:pPr hangingPunct="0">
              <a:defRPr b="1"/>
            </a:pP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für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die </a:t>
            </a:r>
            <a:r>
              <a:rPr sz="1350" b="1" kern="0" dirty="0" err="1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Landkreise</a:t>
            </a:r>
            <a:r>
              <a:rPr sz="1350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 Landsberg/Lech und Starnberg</a:t>
            </a:r>
          </a:p>
        </p:txBody>
      </p:sp>
      <p:sp>
        <p:nvSpPr>
          <p:cNvPr id="116" name="Rechteck 4"/>
          <p:cNvSpPr txBox="1"/>
          <p:nvPr/>
        </p:nvSpPr>
        <p:spPr>
          <a:xfrm>
            <a:off x="2104294" y="1663132"/>
            <a:ext cx="7934179" cy="2169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Erklärvideos </a:t>
            </a:r>
            <a:r>
              <a:rPr sz="4500" kern="0" dirty="0" err="1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erstellen</a:t>
            </a:r>
            <a:endParaRPr lang="de-DE" sz="4500" kern="0" dirty="0">
              <a:solidFill>
                <a:srgbClr val="000000"/>
              </a:solidFill>
              <a:latin typeface="Calibri Light"/>
              <a:cs typeface="Calibri Light"/>
              <a:sym typeface="Calibri Light"/>
            </a:endParaRPr>
          </a:p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-</a:t>
            </a:r>
          </a:p>
          <a:p>
            <a:pPr algn="ctr" hangingPunct="0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de-DE" sz="4500" kern="0" dirty="0">
                <a:solidFill>
                  <a:srgbClr val="000000"/>
                </a:solidFill>
                <a:latin typeface="Calibri Light"/>
                <a:cs typeface="Calibri Light"/>
                <a:sym typeface="Calibri Light"/>
              </a:rPr>
              <a:t>Teil 2</a:t>
            </a:r>
            <a:endParaRPr sz="4500" kern="0" dirty="0">
              <a:solidFill>
                <a:srgbClr val="000000"/>
              </a:solidFill>
              <a:latin typeface="Calibri Light"/>
              <a:cs typeface="Calibri Light"/>
              <a:sym typeface="Calibri Light"/>
            </a:endParaRPr>
          </a:p>
        </p:txBody>
      </p:sp>
      <p:pic>
        <p:nvPicPr>
          <p:cNvPr id="117" name="iu.jpeg" descr="iu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097" y="3899948"/>
            <a:ext cx="1377599" cy="775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CF67221-5E39-4527-8FE5-E26908D6F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479" y="2237128"/>
            <a:ext cx="5371042" cy="238374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0707725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54D6F-75BD-41F2-A267-0CDA4E5D3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Worum es heute geht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FDE66F-C5D6-486C-8E6B-8EF926931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41834"/>
            <a:ext cx="10515600" cy="4601082"/>
          </a:xfrm>
        </p:spPr>
        <p:txBody>
          <a:bodyPr/>
          <a:lstStyle/>
          <a:p>
            <a:r>
              <a:rPr lang="de-DE" dirty="0"/>
              <a:t>Screencast – Was man wissen sollte</a:t>
            </a:r>
          </a:p>
          <a:p>
            <a:r>
              <a:rPr lang="de-DE" dirty="0"/>
              <a:t>Screencast – Was gibt es wo?</a:t>
            </a:r>
          </a:p>
          <a:p>
            <a:pPr lvl="2"/>
            <a:r>
              <a:rPr lang="de-DE" dirty="0"/>
              <a:t>mit dem iPad</a:t>
            </a:r>
          </a:p>
          <a:p>
            <a:pPr lvl="2"/>
            <a:r>
              <a:rPr lang="de-DE" dirty="0"/>
              <a:t>mit Windows10</a:t>
            </a:r>
          </a:p>
          <a:p>
            <a:pPr lvl="2"/>
            <a:r>
              <a:rPr lang="de-DE" dirty="0"/>
              <a:t>mit PowerPoint</a:t>
            </a:r>
          </a:p>
          <a:p>
            <a:pPr lvl="2"/>
            <a:r>
              <a:rPr lang="de-DE" dirty="0"/>
              <a:t>mit Keynote</a:t>
            </a:r>
          </a:p>
          <a:p>
            <a:pPr lvl="2"/>
            <a:r>
              <a:rPr lang="de-DE" dirty="0"/>
              <a:t>mit OBS-Studio</a:t>
            </a:r>
          </a:p>
          <a:p>
            <a:pPr lvl="2"/>
            <a:r>
              <a:rPr lang="de-DE" dirty="0"/>
              <a:t>mit </a:t>
            </a:r>
            <a:r>
              <a:rPr lang="de-DE" dirty="0" err="1"/>
              <a:t>screencast</a:t>
            </a:r>
            <a:r>
              <a:rPr lang="de-DE" dirty="0"/>
              <a:t>-o-</a:t>
            </a:r>
            <a:r>
              <a:rPr lang="de-DE" dirty="0" err="1"/>
              <a:t>matic</a:t>
            </a:r>
            <a:endParaRPr lang="de-DE" dirty="0"/>
          </a:p>
          <a:p>
            <a:pPr lvl="2"/>
            <a:r>
              <a:rPr lang="de-DE" dirty="0"/>
              <a:t>mit Android-Geräten</a:t>
            </a:r>
          </a:p>
          <a:p>
            <a:pPr lvl="2"/>
            <a:r>
              <a:rPr lang="de-DE" dirty="0"/>
              <a:t>mit interaktiven Tafeln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CFE26D61-AD00-463D-A2FB-04EF863C385C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AECB0A55-7469-403E-BAF6-605A04951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478257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EDE41-5358-5044-8F69-25E72EFF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– Begrifflichkeiten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BB50AA-675C-4B43-B38C-CB06FB98A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Screencast = Bildschirmaufnahme</a:t>
            </a:r>
          </a:p>
          <a:p>
            <a:pPr marL="0" indent="0">
              <a:buNone/>
            </a:pPr>
            <a:endParaRPr lang="de-DE" dirty="0"/>
          </a:p>
          <a:p>
            <a:pPr marL="342900" lvl="1" indent="0">
              <a:buNone/>
            </a:pPr>
            <a:r>
              <a:rPr lang="de-DE" dirty="0">
                <a:sym typeface="Wingdings" panose="05000000000000000000" pitchFamily="2" charset="2"/>
              </a:rPr>
              <a:t>keine externe Kamera nötig</a:t>
            </a:r>
          </a:p>
          <a:p>
            <a:pPr marL="342900" lvl="1" indent="0">
              <a:buNone/>
            </a:pPr>
            <a:r>
              <a:rPr lang="de-DE" dirty="0">
                <a:sym typeface="Wingdings" panose="05000000000000000000" pitchFamily="2" charset="2"/>
              </a:rPr>
              <a:t>keine spezielle Beleuchtung nötig</a:t>
            </a:r>
          </a:p>
          <a:p>
            <a:pPr marL="342900" lvl="1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externes Mikro nur nötig, wenn auf die Audioaufnahme besonders Wert gelegt wird</a:t>
            </a:r>
          </a:p>
          <a:p>
            <a:pPr lvl="1"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oft mit Bordmitteln umsetzbar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C1BA0346-AFC2-4B28-A14A-EEAE89DFD9B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2A0B3BD0-3A57-47E8-9EE3-14964F060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9973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E73A1F-77AB-42F3-BC48-431D50FE9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– Einsatzmöglichkeiten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865D01-5402-4E79-BDAF-E86FF4EE87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Tutorials für </a:t>
            </a:r>
            <a:r>
              <a:rPr lang="de-DE" dirty="0" err="1"/>
              <a:t>SuS</a:t>
            </a:r>
            <a:endParaRPr lang="de-DE" dirty="0"/>
          </a:p>
          <a:p>
            <a:r>
              <a:rPr lang="de-DE" dirty="0"/>
              <a:t>Tutorials für </a:t>
            </a:r>
            <a:r>
              <a:rPr lang="de-DE" dirty="0" err="1"/>
              <a:t>LuL</a:t>
            </a:r>
            <a:endParaRPr lang="de-DE" dirty="0"/>
          </a:p>
          <a:p>
            <a:endParaRPr lang="de-DE" dirty="0"/>
          </a:p>
          <a:p>
            <a:r>
              <a:rPr lang="de-DE" dirty="0"/>
              <a:t>Arbeitsabläufe visualisieren (z. B. im Rahmen eines Abschlussprojekts)</a:t>
            </a:r>
          </a:p>
          <a:p>
            <a:endParaRPr lang="de-DE" dirty="0"/>
          </a:p>
          <a:p>
            <a:r>
              <a:rPr lang="de-DE" dirty="0"/>
              <a:t>„</a:t>
            </a:r>
            <a:r>
              <a:rPr lang="de-DE" dirty="0" err="1"/>
              <a:t>Lecture</a:t>
            </a:r>
            <a:r>
              <a:rPr lang="de-DE" dirty="0"/>
              <a:t> </a:t>
            </a:r>
            <a:r>
              <a:rPr lang="de-DE" dirty="0" err="1"/>
              <a:t>capture</a:t>
            </a:r>
            <a:r>
              <a:rPr lang="de-DE" dirty="0"/>
              <a:t>“ – vielleicht eine Idee im Hybridunterricht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3729DD4D-E963-40EF-B417-EB823A39A43D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06ADA1FB-A4D4-4C75-A103-03DF6FC70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00547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EDE41-5358-5044-8F69-25E72EFF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– „Spielregeln“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BB50AA-675C-4B43-B38C-CB06FB98A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automatische Mitteilungen abschalten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auf ruhige Umgebung achten, wenn Audio aufgenommen wird</a:t>
            </a:r>
            <a:endParaRPr lang="de-DE" dirty="0"/>
          </a:p>
          <a:p>
            <a:endParaRPr lang="de-DE" dirty="0"/>
          </a:p>
          <a:p>
            <a:r>
              <a:rPr lang="de-DE" dirty="0"/>
              <a:t>Skript/Planung im Vorfeld nicht vergessen</a:t>
            </a:r>
          </a:p>
          <a:p>
            <a:endParaRPr lang="de-DE" dirty="0"/>
          </a:p>
          <a:p>
            <a:r>
              <a:rPr lang="de-DE" dirty="0"/>
              <a:t>auf die „Zielgruppe“ achten (Dauer des fertigen Films beachten, evtl. mehrere kurze Videos)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68C0291-25B4-436C-8A9C-24F1FDE73BAA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A12CEC25-B156-4EA1-B9C0-2EFE0A60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25895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A6334-4686-4457-8216-F276C5AE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mit dem iPad - Ablauf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C63EEF-5BFF-41D3-B141-63D1FF86A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Kontrollzentrum aufrufen</a:t>
            </a:r>
          </a:p>
          <a:p>
            <a:r>
              <a:rPr lang="de-DE" dirty="0"/>
              <a:t>Entscheiden, ob mit oder ohne Mikro aufgenommen wird</a:t>
            </a:r>
          </a:p>
          <a:p>
            <a:r>
              <a:rPr lang="de-DE" dirty="0"/>
              <a:t>Aufnahme (nach einem Countdown 3-2-1)</a:t>
            </a:r>
          </a:p>
          <a:p>
            <a:endParaRPr lang="de-DE" dirty="0"/>
          </a:p>
          <a:p>
            <a:r>
              <a:rPr lang="de-DE" dirty="0"/>
              <a:t>Speicherung in Foto-App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Bearbeitung in Foto-App möglich (auch ein Bildschirmausschnitt kann hier nachträglich eingestellt werden!)</a:t>
            </a:r>
          </a:p>
          <a:p>
            <a:endParaRPr lang="de-DE" dirty="0"/>
          </a:p>
          <a:p>
            <a:r>
              <a:rPr lang="de-DE" dirty="0"/>
              <a:t>Format umwandeln (.mov-Datei in mp4)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11691301-EA04-48B4-964D-EAA268FAD001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AA817DC3-0788-48CF-9C9E-F891B993F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6422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ECC7E-E4F7-4D00-825E-A838F0C9F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mit dem iPad - Ablauf</a:t>
            </a:r>
          </a:p>
        </p:txBody>
      </p:sp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C0656B9-E559-493B-8718-0098E8AFE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0" y="1338679"/>
            <a:ext cx="9427202" cy="4386050"/>
          </a:xfrm>
          <a:prstGeom prst="rect">
            <a:avLst/>
          </a:prstGeom>
        </p:spPr>
      </p:pic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C372061-7246-4EEB-868D-CDC73AA2E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34" y="1532455"/>
            <a:ext cx="9979391" cy="4158225"/>
          </a:xfrm>
          <a:prstGeom prst="rect">
            <a:avLst/>
          </a:prstGeom>
        </p:spPr>
      </p:pic>
      <p:pic>
        <p:nvPicPr>
          <p:cNvPr id="10" name="Grafik 9" descr="Ein Bild, das Elektronik, schwarz, klein, sitzend enthält.&#10;&#10;Automatisch generierte Beschreibung">
            <a:extLst>
              <a:ext uri="{FF2B5EF4-FFF2-40B4-BE49-F238E27FC236}">
                <a16:creationId xmlns:a16="http://schemas.microsoft.com/office/drawing/2014/main" id="{ABADF06E-FD0E-4780-8716-0DCAF2187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31" y="1338679"/>
            <a:ext cx="3438927" cy="5223142"/>
          </a:xfrm>
          <a:prstGeom prst="rect">
            <a:avLst/>
          </a:prstGeom>
        </p:spPr>
      </p:pic>
      <p:pic>
        <p:nvPicPr>
          <p:cNvPr id="4" name="Grafik 3" descr="Ein Bild, das Gebäude, Seite, Haufen, Menge enthält.&#10;&#10;Automatisch generierte Beschreibung">
            <a:extLst>
              <a:ext uri="{FF2B5EF4-FFF2-40B4-BE49-F238E27FC236}">
                <a16:creationId xmlns:a16="http://schemas.microsoft.com/office/drawing/2014/main" id="{9C0190A6-1F8E-44C9-8D4A-3768BD167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17" y="2038731"/>
            <a:ext cx="4793362" cy="4464046"/>
          </a:xfrm>
          <a:prstGeom prst="rect">
            <a:avLst/>
          </a:prstGeom>
        </p:spPr>
      </p:pic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6D16C2C0-4649-4FA9-961D-DA21E6B72A36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8F1D9787-8D77-44BB-BEEC-7FC118B33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623218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A6334-4686-4457-8216-F276C5AE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Screencast mit dem iPad - Ablauf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C63EEF-5BFF-41D3-B141-63D1FF86A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1165732" cy="4351338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 algn="r">
              <a:buNone/>
            </a:pPr>
            <a:r>
              <a:rPr lang="de-DE" dirty="0"/>
              <a:t> </a:t>
            </a:r>
          </a:p>
        </p:txBody>
      </p:sp>
      <p:pic>
        <p:nvPicPr>
          <p:cNvPr id="4" name="Bildschirmaufnahme">
            <a:hlinkClick r:id="" action="ppaction://media"/>
            <a:extLst>
              <a:ext uri="{FF2B5EF4-FFF2-40B4-BE49-F238E27FC236}">
                <a16:creationId xmlns:a16="http://schemas.microsoft.com/office/drawing/2014/main" id="{80B0CB23-BF8E-431F-A0B3-3768053AC5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7918" y="1339278"/>
            <a:ext cx="7617095" cy="5324032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782F8F-66EA-4F13-9827-051C93B32806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Ralf Loheit</a:t>
            </a:r>
          </a:p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mBdB für die Landkreise Landsberg/Lech und Starnberg</a:t>
            </a:r>
          </a:p>
          <a:p>
            <a:endParaRPr lang="de-D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Bildschirmfoto 2020-10-27 um 20.19.41.png" descr="Bildschirmfoto 2020-10-27 um 20.19.41.png">
            <a:extLst>
              <a:ext uri="{FF2B5EF4-FFF2-40B4-BE49-F238E27FC236}">
                <a16:creationId xmlns:a16="http://schemas.microsoft.com/office/drawing/2014/main" id="{BC4B9878-E407-44D0-B021-326B02874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7396" y="6118357"/>
            <a:ext cx="901515" cy="32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0624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1_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1388</Words>
  <Application>Microsoft Office PowerPoint</Application>
  <PresentationFormat>Breitbild</PresentationFormat>
  <Paragraphs>334</Paragraphs>
  <Slides>27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Comic Sans MS</vt:lpstr>
      <vt:lpstr>Helvetica</vt:lpstr>
      <vt:lpstr>Wingdings</vt:lpstr>
      <vt:lpstr>Office</vt:lpstr>
      <vt:lpstr>1_Office</vt:lpstr>
      <vt:lpstr>Herzlich willkommen!</vt:lpstr>
      <vt:lpstr> </vt:lpstr>
      <vt:lpstr>Worum es heute geht</vt:lpstr>
      <vt:lpstr>Screencast – Begrifflichkeiten</vt:lpstr>
      <vt:lpstr>Screencast – Einsatzmöglichkeiten</vt:lpstr>
      <vt:lpstr>Screencast – „Spielregeln“</vt:lpstr>
      <vt:lpstr>Screencast mit dem iPad - Ablauf</vt:lpstr>
      <vt:lpstr>Screencast mit dem iPad - Ablauf</vt:lpstr>
      <vt:lpstr>Screencast mit dem iPad - Ablauf</vt:lpstr>
      <vt:lpstr>Screencast mit dem iPad – Beispiele dazu</vt:lpstr>
      <vt:lpstr>Screencast mit Windows10</vt:lpstr>
      <vt:lpstr>Screencast mit Windows10</vt:lpstr>
      <vt:lpstr>Screencast mit Windows10</vt:lpstr>
      <vt:lpstr>Screencast mit Windows10</vt:lpstr>
      <vt:lpstr>Screencast mit PowerPoint – Bildschirmpräsentation aufzeichnen</vt:lpstr>
      <vt:lpstr>Screencast mit PowerPoint – Bildschirmpräsentation aufzeichnen</vt:lpstr>
      <vt:lpstr>Screencast mit Keynote (z.B. auf dem iPad)</vt:lpstr>
      <vt:lpstr>Screencast mit OBS - Ablauf</vt:lpstr>
      <vt:lpstr>Screencast mit screencast-o-matic</vt:lpstr>
      <vt:lpstr>Screencast mit interaktiven Tafeln</vt:lpstr>
      <vt:lpstr>Screencast mit Android</vt:lpstr>
      <vt:lpstr>Teilen/Senden/Weitergeben</vt:lpstr>
      <vt:lpstr>Weiterführende Tipps</vt:lpstr>
      <vt:lpstr>Worum es heute ging</vt:lpstr>
      <vt:lpstr>Bildernachweis</vt:lpstr>
      <vt:lpstr>Lizenz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 Baum</dc:creator>
  <cp:lastModifiedBy>Andre Baum</cp:lastModifiedBy>
  <cp:revision>92</cp:revision>
  <dcterms:created xsi:type="dcterms:W3CDTF">2020-05-17T09:06:34Z</dcterms:created>
  <dcterms:modified xsi:type="dcterms:W3CDTF">2020-11-18T18:34:15Z</dcterms:modified>
</cp:coreProperties>
</file>