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6" r:id="rId3"/>
    <p:sldId id="258" r:id="rId4"/>
    <p:sldId id="260" r:id="rId5"/>
    <p:sldId id="296" r:id="rId6"/>
    <p:sldId id="297" r:id="rId7"/>
    <p:sldId id="295" r:id="rId8"/>
    <p:sldId id="280" r:id="rId9"/>
    <p:sldId id="281" r:id="rId10"/>
    <p:sldId id="282" r:id="rId11"/>
    <p:sldId id="259" r:id="rId12"/>
    <p:sldId id="279" r:id="rId13"/>
    <p:sldId id="298" r:id="rId14"/>
    <p:sldId id="299" r:id="rId15"/>
    <p:sldId id="300" r:id="rId16"/>
    <p:sldId id="261" r:id="rId17"/>
    <p:sldId id="301" r:id="rId18"/>
    <p:sldId id="286" r:id="rId19"/>
    <p:sldId id="287" r:id="rId20"/>
    <p:sldId id="288" r:id="rId21"/>
    <p:sldId id="290" r:id="rId22"/>
    <p:sldId id="291" r:id="rId23"/>
    <p:sldId id="292" r:id="rId24"/>
    <p:sldId id="303" r:id="rId25"/>
    <p:sldId id="293" r:id="rId26"/>
    <p:sldId id="283" r:id="rId27"/>
    <p:sldId id="289" r:id="rId28"/>
    <p:sldId id="302" r:id="rId29"/>
    <p:sldId id="285" r:id="rId30"/>
    <p:sldId id="360" r:id="rId31"/>
    <p:sldId id="294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9" d="100"/>
          <a:sy n="99" d="100"/>
        </p:scale>
        <p:origin x="51" y="4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CFE37-42DE-4144-81D5-748740A2FC36}" type="datetimeFigureOut">
              <a:rPr lang="de-DE" smtClean="0"/>
              <a:t>04.02.2021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FA2E3-612A-4EFA-81CC-0C182BF398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40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Die Vorteile von solchen Apps gegenüber klassischen Übungen auf Papier:</a:t>
            </a:r>
          </a:p>
          <a:p>
            <a:r>
              <a:t>-Ihre Schülerinnen und Schüler können diese individuell auch von zu Hause lösen.</a:t>
            </a:r>
          </a:p>
          <a:p>
            <a:r>
              <a:t>-Sie können verschiedene Medien verwenden, was so auf Papier nicht möglich wäre. Zum Beispiel Tierstimmen anhören. </a:t>
            </a:r>
          </a:p>
          <a:p>
            <a:r>
              <a:t>-Die Lernenden können mit den Inhalten interagieren auf verschiedenen Geräten. Smartphones, Whiteboards usw. </a:t>
            </a:r>
          </a:p>
          <a:p>
            <a:r>
              <a:t>-Verwenden Sie Bausteine anderer Nutzern als Vorlage oder veröffentlichen Sie Ihre eigenen Übungen auf der Plattform, damit auch andere von Ihren Ideen profitieren können.  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Die </a:t>
            </a:r>
            <a:r>
              <a:rPr dirty="0" err="1"/>
              <a:t>Vorteile</a:t>
            </a:r>
            <a:r>
              <a:rPr dirty="0"/>
              <a:t> von </a:t>
            </a:r>
            <a:r>
              <a:rPr dirty="0" err="1"/>
              <a:t>solchen</a:t>
            </a:r>
            <a:r>
              <a:rPr dirty="0"/>
              <a:t> Apps </a:t>
            </a:r>
            <a:r>
              <a:rPr dirty="0" err="1"/>
              <a:t>gegenüber</a:t>
            </a:r>
            <a:r>
              <a:rPr dirty="0"/>
              <a:t> </a:t>
            </a:r>
            <a:r>
              <a:rPr dirty="0" err="1"/>
              <a:t>klassischen</a:t>
            </a:r>
            <a:r>
              <a:rPr dirty="0"/>
              <a:t> </a:t>
            </a:r>
            <a:r>
              <a:rPr dirty="0" err="1"/>
              <a:t>Übungen</a:t>
            </a:r>
            <a:r>
              <a:rPr dirty="0"/>
              <a:t> auf Papier:</a:t>
            </a:r>
          </a:p>
          <a:p>
            <a:r>
              <a:rPr dirty="0"/>
              <a:t>-</a:t>
            </a:r>
            <a:r>
              <a:rPr dirty="0" err="1"/>
              <a:t>Ihre</a:t>
            </a:r>
            <a:r>
              <a:rPr dirty="0"/>
              <a:t> </a:t>
            </a:r>
            <a:r>
              <a:rPr dirty="0" err="1"/>
              <a:t>Schülerinnen</a:t>
            </a:r>
            <a:r>
              <a:rPr dirty="0"/>
              <a:t> und </a:t>
            </a:r>
            <a:r>
              <a:rPr dirty="0" err="1"/>
              <a:t>Schüler</a:t>
            </a:r>
            <a:r>
              <a:rPr dirty="0"/>
              <a:t> </a:t>
            </a:r>
            <a:r>
              <a:rPr dirty="0" err="1"/>
              <a:t>können</a:t>
            </a:r>
            <a:r>
              <a:rPr dirty="0"/>
              <a:t> </a:t>
            </a:r>
            <a:r>
              <a:rPr dirty="0" err="1"/>
              <a:t>diese</a:t>
            </a:r>
            <a:r>
              <a:rPr dirty="0"/>
              <a:t> </a:t>
            </a:r>
            <a:r>
              <a:rPr dirty="0" err="1"/>
              <a:t>individuell</a:t>
            </a:r>
            <a:r>
              <a:rPr dirty="0"/>
              <a:t> </a:t>
            </a:r>
            <a:r>
              <a:rPr dirty="0" err="1"/>
              <a:t>auch</a:t>
            </a:r>
            <a:r>
              <a:rPr dirty="0"/>
              <a:t> von </a:t>
            </a:r>
            <a:r>
              <a:rPr dirty="0" err="1"/>
              <a:t>zu</a:t>
            </a:r>
            <a:r>
              <a:rPr dirty="0"/>
              <a:t> </a:t>
            </a:r>
            <a:r>
              <a:rPr dirty="0" err="1"/>
              <a:t>Hause</a:t>
            </a:r>
            <a:r>
              <a:rPr dirty="0"/>
              <a:t> </a:t>
            </a:r>
            <a:r>
              <a:rPr dirty="0" err="1"/>
              <a:t>lösen</a:t>
            </a:r>
            <a:r>
              <a:rPr dirty="0"/>
              <a:t>.</a:t>
            </a:r>
          </a:p>
          <a:p>
            <a:r>
              <a:rPr dirty="0"/>
              <a:t>-Sie </a:t>
            </a:r>
            <a:r>
              <a:rPr dirty="0" err="1"/>
              <a:t>können</a:t>
            </a:r>
            <a:r>
              <a:rPr dirty="0"/>
              <a:t> </a:t>
            </a:r>
            <a:r>
              <a:rPr dirty="0" err="1"/>
              <a:t>verschiedene</a:t>
            </a:r>
            <a:r>
              <a:rPr dirty="0"/>
              <a:t> </a:t>
            </a:r>
            <a:r>
              <a:rPr dirty="0" err="1"/>
              <a:t>Medien</a:t>
            </a:r>
            <a:r>
              <a:rPr dirty="0"/>
              <a:t> </a:t>
            </a:r>
            <a:r>
              <a:rPr dirty="0" err="1"/>
              <a:t>verwenden</a:t>
            </a:r>
            <a:r>
              <a:rPr dirty="0"/>
              <a:t>, was so auf Papier </a:t>
            </a:r>
            <a:r>
              <a:rPr dirty="0" err="1"/>
              <a:t>nicht</a:t>
            </a:r>
            <a:r>
              <a:rPr dirty="0"/>
              <a:t> </a:t>
            </a:r>
            <a:r>
              <a:rPr dirty="0" err="1"/>
              <a:t>möglich</a:t>
            </a:r>
            <a:r>
              <a:rPr dirty="0"/>
              <a:t> </a:t>
            </a:r>
            <a:r>
              <a:rPr dirty="0" err="1"/>
              <a:t>wäre</a:t>
            </a:r>
            <a:r>
              <a:rPr dirty="0"/>
              <a:t>. </a:t>
            </a:r>
            <a:r>
              <a:rPr dirty="0" err="1"/>
              <a:t>Zum</a:t>
            </a:r>
            <a:r>
              <a:rPr dirty="0"/>
              <a:t> </a:t>
            </a:r>
            <a:r>
              <a:rPr dirty="0" err="1"/>
              <a:t>Beispiel</a:t>
            </a:r>
            <a:r>
              <a:rPr dirty="0"/>
              <a:t> </a:t>
            </a:r>
            <a:r>
              <a:rPr dirty="0" err="1"/>
              <a:t>Tierstimmen</a:t>
            </a:r>
            <a:r>
              <a:rPr dirty="0"/>
              <a:t> </a:t>
            </a:r>
            <a:r>
              <a:rPr dirty="0" err="1"/>
              <a:t>anhören</a:t>
            </a:r>
            <a:r>
              <a:rPr dirty="0"/>
              <a:t>. </a:t>
            </a:r>
          </a:p>
          <a:p>
            <a:r>
              <a:rPr dirty="0"/>
              <a:t>-Die </a:t>
            </a:r>
            <a:r>
              <a:rPr dirty="0" err="1"/>
              <a:t>Lernenden</a:t>
            </a:r>
            <a:r>
              <a:rPr dirty="0"/>
              <a:t> </a:t>
            </a:r>
            <a:r>
              <a:rPr dirty="0" err="1"/>
              <a:t>können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den </a:t>
            </a:r>
            <a:r>
              <a:rPr dirty="0" err="1"/>
              <a:t>Inhalten</a:t>
            </a:r>
            <a:r>
              <a:rPr dirty="0"/>
              <a:t> </a:t>
            </a:r>
            <a:r>
              <a:rPr dirty="0" err="1"/>
              <a:t>interagieren</a:t>
            </a:r>
            <a:r>
              <a:rPr dirty="0"/>
              <a:t> auf </a:t>
            </a:r>
            <a:r>
              <a:rPr dirty="0" err="1"/>
              <a:t>verschiedenen</a:t>
            </a:r>
            <a:r>
              <a:rPr dirty="0"/>
              <a:t> </a:t>
            </a:r>
            <a:r>
              <a:rPr dirty="0" err="1"/>
              <a:t>Geräten</a:t>
            </a:r>
            <a:r>
              <a:rPr dirty="0"/>
              <a:t>. Smartphones, Whiteboards </a:t>
            </a:r>
            <a:r>
              <a:rPr dirty="0" err="1"/>
              <a:t>usw</a:t>
            </a:r>
            <a:r>
              <a:rPr dirty="0"/>
              <a:t>. </a:t>
            </a:r>
          </a:p>
          <a:p>
            <a:r>
              <a:rPr dirty="0"/>
              <a:t>-</a:t>
            </a:r>
            <a:r>
              <a:rPr dirty="0" err="1"/>
              <a:t>Verwenden</a:t>
            </a:r>
            <a:r>
              <a:rPr dirty="0"/>
              <a:t> Sie </a:t>
            </a:r>
            <a:r>
              <a:rPr dirty="0" err="1"/>
              <a:t>Bausteine</a:t>
            </a:r>
            <a:r>
              <a:rPr dirty="0"/>
              <a:t> </a:t>
            </a:r>
            <a:r>
              <a:rPr dirty="0" err="1"/>
              <a:t>anderer</a:t>
            </a:r>
            <a:r>
              <a:rPr dirty="0"/>
              <a:t> </a:t>
            </a:r>
            <a:r>
              <a:rPr dirty="0" err="1"/>
              <a:t>Nutzern</a:t>
            </a:r>
            <a:r>
              <a:rPr dirty="0"/>
              <a:t> </a:t>
            </a:r>
            <a:r>
              <a:rPr dirty="0" err="1"/>
              <a:t>als</a:t>
            </a:r>
            <a:r>
              <a:rPr dirty="0"/>
              <a:t> </a:t>
            </a:r>
            <a:r>
              <a:rPr dirty="0" err="1"/>
              <a:t>Vorlage</a:t>
            </a:r>
            <a:r>
              <a:rPr dirty="0"/>
              <a:t> </a:t>
            </a:r>
            <a:r>
              <a:rPr dirty="0" err="1"/>
              <a:t>oder</a:t>
            </a:r>
            <a:r>
              <a:rPr dirty="0"/>
              <a:t> </a:t>
            </a:r>
            <a:r>
              <a:rPr dirty="0" err="1"/>
              <a:t>veröffentlichen</a:t>
            </a:r>
            <a:r>
              <a:rPr dirty="0"/>
              <a:t> Sie </a:t>
            </a:r>
            <a:r>
              <a:rPr dirty="0" err="1"/>
              <a:t>Ihre</a:t>
            </a:r>
            <a:r>
              <a:rPr dirty="0"/>
              <a:t> </a:t>
            </a:r>
            <a:r>
              <a:rPr dirty="0" err="1"/>
              <a:t>eigenen</a:t>
            </a:r>
            <a:r>
              <a:rPr dirty="0"/>
              <a:t> </a:t>
            </a:r>
            <a:r>
              <a:rPr dirty="0" err="1"/>
              <a:t>Übungen</a:t>
            </a:r>
            <a:r>
              <a:rPr dirty="0"/>
              <a:t> auf der </a:t>
            </a:r>
            <a:r>
              <a:rPr dirty="0" err="1"/>
              <a:t>Plattform</a:t>
            </a:r>
            <a:r>
              <a:rPr dirty="0"/>
              <a:t>, </a:t>
            </a:r>
            <a:r>
              <a:rPr dirty="0" err="1"/>
              <a:t>damit</a:t>
            </a:r>
            <a:r>
              <a:rPr dirty="0"/>
              <a:t> </a:t>
            </a:r>
            <a:r>
              <a:rPr dirty="0" err="1"/>
              <a:t>auch</a:t>
            </a:r>
            <a:r>
              <a:rPr dirty="0"/>
              <a:t> </a:t>
            </a:r>
            <a:r>
              <a:rPr dirty="0" err="1"/>
              <a:t>andere</a:t>
            </a:r>
            <a:r>
              <a:rPr dirty="0"/>
              <a:t> von </a:t>
            </a:r>
            <a:r>
              <a:rPr dirty="0" err="1"/>
              <a:t>Ihren</a:t>
            </a:r>
            <a:r>
              <a:rPr dirty="0"/>
              <a:t> </a:t>
            </a:r>
            <a:r>
              <a:rPr dirty="0" err="1"/>
              <a:t>Ideen</a:t>
            </a:r>
            <a:r>
              <a:rPr dirty="0"/>
              <a:t> </a:t>
            </a:r>
            <a:r>
              <a:rPr dirty="0" err="1"/>
              <a:t>profitieren</a:t>
            </a:r>
            <a:r>
              <a:rPr dirty="0"/>
              <a:t> </a:t>
            </a:r>
            <a:r>
              <a:rPr dirty="0" err="1"/>
              <a:t>können</a:t>
            </a:r>
            <a:r>
              <a:rPr dirty="0"/>
              <a:t>.    </a:t>
            </a:r>
          </a:p>
        </p:txBody>
      </p:sp>
    </p:spTree>
    <p:extLst>
      <p:ext uri="{BB962C8B-B14F-4D97-AF65-F5344CB8AC3E}">
        <p14:creationId xmlns:p14="http://schemas.microsoft.com/office/powerpoint/2010/main" val="1066138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59C144-3E6C-42D6-A173-06A2ABC38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DB6C472-D374-4B57-BC12-2CE407E05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883BD9-6659-4155-820F-CBC6D7134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5D8E-911F-4D78-8524-5CFCF92924FF}" type="datetimeFigureOut">
              <a:rPr lang="de-DE" smtClean="0"/>
              <a:t>04.02.2021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499D3B-97A5-4DE1-BFA7-D7B6F9B34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232CEE-8935-404B-A2A5-6BC567688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3DE-CE1E-4D9C-A8D1-E30A1E0E34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05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49DBF-C412-4D94-BA75-6C5DA0F4F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459C60E-3A82-4A4B-965B-419D64007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1EE603-67E4-41CB-97BD-DBB22E276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5D8E-911F-4D78-8524-5CFCF92924FF}" type="datetimeFigureOut">
              <a:rPr lang="de-DE" smtClean="0"/>
              <a:t>04.02.2021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DD550F-5855-4980-A2B6-8FA2B604B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EC6AB8-E0BA-45B0-BDBC-844088F76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3DE-CE1E-4D9C-A8D1-E30A1E0E34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61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DC32463-07F2-4F8F-9743-AEBAA3E713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673141B-B0DF-4A82-A24C-2F63D7F94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71F47E-DEDB-4B7D-AD0A-03C92999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5D8E-911F-4D78-8524-5CFCF92924FF}" type="datetimeFigureOut">
              <a:rPr lang="de-DE" smtClean="0"/>
              <a:t>04.02.2021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DFE0B8-0084-4CD1-86ED-943457D8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E2D9A9-1363-4097-A655-5FAEE29D6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3DE-CE1E-4D9C-A8D1-E30A1E0E34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487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1524000" y="1122364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Titeltext</a:t>
            </a:r>
          </a:p>
        </p:txBody>
      </p:sp>
      <p:sp>
        <p:nvSpPr>
          <p:cNvPr id="1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9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56199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1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674402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xt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Titeltext</a:t>
            </a:r>
          </a:p>
        </p:txBody>
      </p:sp>
      <p:sp>
        <p:nvSpPr>
          <p:cNvPr id="3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101863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9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77966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xt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8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9788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9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172201" y="1681165"/>
            <a:ext cx="5183188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440152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453895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98569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xt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Titeltext</a:t>
            </a:r>
          </a:p>
        </p:txBody>
      </p:sp>
      <p:sp>
        <p:nvSpPr>
          <p:cNvPr id="73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3" indent="-195943">
              <a:defRPr sz="2400"/>
            </a:lvl2pPr>
            <a:lvl3pPr marL="914400" indent="-228600">
              <a:defRPr sz="2400"/>
            </a:lvl3pPr>
            <a:lvl4pPr marL="1303020" indent="-274320">
              <a:defRPr sz="2400"/>
            </a:lvl4pPr>
            <a:lvl5pPr marL="1645920" indent="-274320">
              <a:defRPr sz="2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303445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0CBF98-5AC0-4BEA-9D9F-E00B535AD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8139EC-CC57-4C3B-8CE1-84821536E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3C7743-0157-44E2-9EC6-6881A27F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5D8E-911F-4D78-8524-5CFCF92924FF}" type="datetimeFigureOut">
              <a:rPr lang="de-DE" smtClean="0"/>
              <a:t>04.02.2021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D8C808-9767-4C60-948B-EA55DB982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68A218-B186-4638-BDF2-BA4113DF2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3DE-CE1E-4D9C-A8D1-E30A1E0E34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9393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xt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Titeltext</a:t>
            </a:r>
          </a:p>
        </p:txBody>
      </p:sp>
      <p:sp>
        <p:nvSpPr>
          <p:cNvPr id="83" name="Bildplatzhalter 2"/>
          <p:cNvSpPr>
            <a:spLocks noGrp="1"/>
          </p:cNvSpPr>
          <p:nvPr>
            <p:ph type="pic" sz="half" idx="13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9789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354847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93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926945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eltext"/>
          <p:cNvSpPr txBox="1">
            <a:spLocks noGrp="1"/>
          </p:cNvSpPr>
          <p:nvPr>
            <p:ph type="title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02" name="Textebene 1…"/>
          <p:cNvSpPr txBox="1">
            <a:spLocks noGrp="1"/>
          </p:cNvSpPr>
          <p:nvPr>
            <p:ph type="body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40037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15D58-E9C3-40C5-9522-4EE1B237A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616EBB-645C-4EA0-8B6E-66025BAFB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B650B1-54B3-4458-8DF9-FEFCA6666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5D8E-911F-4D78-8524-5CFCF92924FF}" type="datetimeFigureOut">
              <a:rPr lang="de-DE" smtClean="0"/>
              <a:t>04.02.2021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C4E38D-F255-4ACD-A443-C39B07C3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2C8D54-70FA-4059-A15A-2490A5D0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3DE-CE1E-4D9C-A8D1-E30A1E0E34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634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20FB7-2EFA-4A9E-9122-5416F74B6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4B2021-04AC-4B90-BEF1-040664AA6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3C2B6AF-7C5E-4B59-96C2-9521B79CA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63E318-12FF-4E71-AA41-C21222ED7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5D8E-911F-4D78-8524-5CFCF92924FF}" type="datetimeFigureOut">
              <a:rPr lang="de-DE" smtClean="0"/>
              <a:t>04.02.2021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E9EAFC-EE52-4740-BD0F-F1DF85455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5CA0F5-A964-4883-AA66-1263F468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3DE-CE1E-4D9C-A8D1-E30A1E0E34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7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06B14E-DE0D-41AA-A24A-748920D72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798D8B-2820-40C4-82BD-B05EC6BBE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E67BB2C-9AEF-496D-BA87-E7C8D6D18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4AB4065-5461-4993-BE2B-1EC7FB55B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AF2492B-A135-4721-8D4E-C8FF873D6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7BECB04-E45C-4E2A-8B74-27598A4B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5D8E-911F-4D78-8524-5CFCF92924FF}" type="datetimeFigureOut">
              <a:rPr lang="de-DE" smtClean="0"/>
              <a:t>04.02.2021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07CD4B6-E0B7-411F-876A-21E6F6B72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02DAB64-D2B2-4212-B007-ECC143426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3DE-CE1E-4D9C-A8D1-E30A1E0E34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972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AEBE6-A464-4DDC-91A1-7F5CD5514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DA6D750-A89E-4F47-8BE9-F60F8096C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5D8E-911F-4D78-8524-5CFCF92924FF}" type="datetimeFigureOut">
              <a:rPr lang="de-DE" smtClean="0"/>
              <a:t>04.02.2021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767582-457A-445B-90F1-A10491BAD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BAA2F2-FFBD-463C-BF2B-C2AEF48FF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3DE-CE1E-4D9C-A8D1-E30A1E0E34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9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5C51F91-4892-489E-93ED-A14BE510B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5D8E-911F-4D78-8524-5CFCF92924FF}" type="datetimeFigureOut">
              <a:rPr lang="de-DE" smtClean="0"/>
              <a:t>04.02.2021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8E499EF-F83A-47D5-A60A-F266E13C1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26AF4C-2C6E-4A77-8F73-52919311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3DE-CE1E-4D9C-A8D1-E30A1E0E34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66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83631-2616-43EC-A54A-ED8477C63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A808DA-9C5B-403D-AB25-C74E4161B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1A0FAD-ADC4-46B1-9858-CB273F2E7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26EEBC-E50F-4724-8E92-9E7FFC483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5D8E-911F-4D78-8524-5CFCF92924FF}" type="datetimeFigureOut">
              <a:rPr lang="de-DE" smtClean="0"/>
              <a:t>04.02.2021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4D3F3E-6C84-4C7C-B84C-2C326AA74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9FF0E8-C7D0-4C22-896E-5A997B2E2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3DE-CE1E-4D9C-A8D1-E30A1E0E34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617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C147AF-65A3-4066-BD95-96FC6AACB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433E76F-C056-45FD-9931-2551987E4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457BB9-623F-4EAF-8602-5295F1E0E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698828-1597-4226-AFC3-38281F662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5D8E-911F-4D78-8524-5CFCF92924FF}" type="datetimeFigureOut">
              <a:rPr lang="de-DE" smtClean="0"/>
              <a:t>04.02.2021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4DAB47-6780-4939-8FE8-BBE544CF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F2A5034-921D-4BA5-B04E-A56DD155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3DE-CE1E-4D9C-A8D1-E30A1E0E34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94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FE670A7-11DA-4C6B-A7DF-BDDFE842C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4CF7D5-7496-4612-B0D7-0176F5989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F01F88-2E6D-4655-8F45-BB5CCD4D4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45D8E-911F-4D78-8524-5CFCF92924FF}" type="datetimeFigureOut">
              <a:rPr lang="de-DE" smtClean="0"/>
              <a:t>04.02.2021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561741-9EFA-46BB-BDA5-8E0960B955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CA46FC-1F7D-45A2-AF93-787E54274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9A3DE-CE1E-4D9C-A8D1-E30A1E0E34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61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030639" y="6423497"/>
            <a:ext cx="323163" cy="2308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36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34290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68580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102870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137160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mysimpleshow.com/de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mysimpleshow.com/de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mysimpleshow.com/de/faq/" TargetMode="Externa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spark.adobe.com/de-DE/sp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6.png"/><Relationship Id="rId2" Type="http://schemas.openxmlformats.org/officeDocument/2006/relationships/hyperlink" Target="https://padlet.com/loheit/ppmkz4yduvwi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irlernenonline.de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mundo.schule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mpfs.de/fileadmin/files/Studien/JIM/JIMplus_2020/JIMplus_2020_Corona.pdf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u.jpeg" descr="iu.jpeg">
            <a:extLst>
              <a:ext uri="{FF2B5EF4-FFF2-40B4-BE49-F238E27FC236}">
                <a16:creationId xmlns:a16="http://schemas.microsoft.com/office/drawing/2014/main" id="{6A120687-C54F-43B4-B352-A342C8771A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C43A185-9FA9-45A9-854B-BC23AB4BD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Herzlich willkommen!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EC849F6-FCAA-4E71-8444-BCA4B2A62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…gleich geht es los!</a:t>
            </a:r>
          </a:p>
        </p:txBody>
      </p:sp>
      <p:sp>
        <p:nvSpPr>
          <p:cNvPr id="6" name="Textfeld 6">
            <a:extLst>
              <a:ext uri="{FF2B5EF4-FFF2-40B4-BE49-F238E27FC236}">
                <a16:creationId xmlns:a16="http://schemas.microsoft.com/office/drawing/2014/main" id="{57F4D148-21A5-4881-B7E3-CC65329AB5BE}"/>
              </a:ext>
            </a:extLst>
          </p:cNvPr>
          <p:cNvSpPr txBox="1"/>
          <p:nvPr/>
        </p:nvSpPr>
        <p:spPr>
          <a:xfrm>
            <a:off x="6934945" y="5065027"/>
            <a:ext cx="3733055" cy="715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rIns="34289">
            <a:spAutoFit/>
          </a:bodyPr>
          <a:lstStyle/>
          <a:p>
            <a:pPr hangingPunct="0">
              <a:spcAft>
                <a:spcPts val="600"/>
              </a:spcAft>
              <a:defRPr b="1"/>
            </a:pPr>
            <a:r>
              <a:rPr sz="1350" b="1" kern="0">
                <a:solidFill>
                  <a:srgbClr val="000000"/>
                </a:solidFill>
                <a:cs typeface="Calibri"/>
                <a:sym typeface="Calibri"/>
              </a:rPr>
              <a:t>Ralf Loheit</a:t>
            </a:r>
          </a:p>
          <a:p>
            <a:pPr hangingPunct="0">
              <a:spcAft>
                <a:spcPts val="600"/>
              </a:spcAft>
              <a:defRPr b="1"/>
            </a:pPr>
            <a:r>
              <a:rPr sz="1350" b="1" kern="0" err="1">
                <a:solidFill>
                  <a:srgbClr val="000000"/>
                </a:solidFill>
                <a:cs typeface="Calibri"/>
                <a:sym typeface="Calibri"/>
              </a:rPr>
              <a:t>Medienpädagogischer</a:t>
            </a:r>
            <a:r>
              <a:rPr sz="1350" b="1" kern="0">
                <a:solidFill>
                  <a:srgbClr val="000000"/>
                </a:solidFill>
                <a:cs typeface="Calibri"/>
                <a:sym typeface="Calibri"/>
              </a:rPr>
              <a:t> </a:t>
            </a:r>
            <a:r>
              <a:rPr sz="1350" b="1" kern="0" err="1">
                <a:solidFill>
                  <a:srgbClr val="000000"/>
                </a:solidFill>
                <a:cs typeface="Calibri"/>
                <a:sym typeface="Calibri"/>
              </a:rPr>
              <a:t>Berater</a:t>
            </a:r>
            <a:r>
              <a:rPr sz="1350" b="1" kern="0">
                <a:solidFill>
                  <a:srgbClr val="000000"/>
                </a:solidFill>
                <a:cs typeface="Calibri"/>
                <a:sym typeface="Calibri"/>
              </a:rPr>
              <a:t> </a:t>
            </a:r>
            <a:r>
              <a:rPr sz="1350" b="1" kern="0" err="1">
                <a:solidFill>
                  <a:srgbClr val="000000"/>
                </a:solidFill>
                <a:cs typeface="Calibri"/>
                <a:sym typeface="Calibri"/>
              </a:rPr>
              <a:t>digitale</a:t>
            </a:r>
            <a:r>
              <a:rPr sz="1350" b="1" kern="0">
                <a:solidFill>
                  <a:srgbClr val="000000"/>
                </a:solidFill>
                <a:cs typeface="Calibri"/>
                <a:sym typeface="Calibri"/>
              </a:rPr>
              <a:t> Bildung</a:t>
            </a:r>
          </a:p>
          <a:p>
            <a:pPr hangingPunct="0">
              <a:spcAft>
                <a:spcPts val="600"/>
              </a:spcAft>
              <a:defRPr b="1"/>
            </a:pPr>
            <a:r>
              <a:rPr sz="1350" b="1" kern="0" err="1">
                <a:solidFill>
                  <a:srgbClr val="000000"/>
                </a:solidFill>
                <a:cs typeface="Calibri"/>
                <a:sym typeface="Calibri"/>
              </a:rPr>
              <a:t>für</a:t>
            </a:r>
            <a:r>
              <a:rPr sz="1350" b="1" kern="0">
                <a:solidFill>
                  <a:srgbClr val="000000"/>
                </a:solidFill>
                <a:cs typeface="Calibri"/>
                <a:sym typeface="Calibri"/>
              </a:rPr>
              <a:t> die </a:t>
            </a:r>
            <a:r>
              <a:rPr sz="1350" b="1" kern="0" err="1">
                <a:solidFill>
                  <a:srgbClr val="000000"/>
                </a:solidFill>
                <a:cs typeface="Calibri"/>
                <a:sym typeface="Calibri"/>
              </a:rPr>
              <a:t>Landkreise</a:t>
            </a:r>
            <a:r>
              <a:rPr sz="1350" b="1" kern="0">
                <a:solidFill>
                  <a:srgbClr val="000000"/>
                </a:solidFill>
                <a:cs typeface="Calibri"/>
                <a:sym typeface="Calibri"/>
              </a:rPr>
              <a:t> Landsberg/Lech und Starnberg</a:t>
            </a:r>
          </a:p>
        </p:txBody>
      </p:sp>
    </p:spTree>
    <p:extLst>
      <p:ext uri="{BB962C8B-B14F-4D97-AF65-F5344CB8AC3E}">
        <p14:creationId xmlns:p14="http://schemas.microsoft.com/office/powerpoint/2010/main" val="3422896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rafik 2" descr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2892">
            <a:off x="1880656" y="2075404"/>
            <a:ext cx="2443461" cy="1628974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Vorteile digitaler Lernmaterialien</a:t>
            </a:r>
          </a:p>
        </p:txBody>
      </p:sp>
      <p:pic>
        <p:nvPicPr>
          <p:cNvPr id="131" name="Grafik 4" descr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0532">
            <a:off x="3172822" y="4037127"/>
            <a:ext cx="2337344" cy="1677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Grafik 6" descr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8048" y="2039205"/>
            <a:ext cx="2542931" cy="1795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Grafik 13" descr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4275976"/>
            <a:ext cx="2841173" cy="1509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Grafik 15" descr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3195" y="2022958"/>
            <a:ext cx="1806157" cy="17247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Bildschirmfoto 2020-10-27 um 20.19.41.png" descr="Bildschirmfoto 2020-10-27 um 20.19.41.png">
            <a:extLst>
              <a:ext uri="{FF2B5EF4-FFF2-40B4-BE49-F238E27FC236}">
                <a16:creationId xmlns:a16="http://schemas.microsoft.com/office/drawing/2014/main" id="{5A8EF2AE-0C38-44AD-804D-9F6C27F5F7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7396" y="6118357"/>
            <a:ext cx="901515" cy="32016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7EAEE243-64FA-455E-8FB6-648970EE356B}"/>
              </a:ext>
            </a:extLst>
          </p:cNvPr>
          <p:cNvSpPr txBox="1">
            <a:spLocks/>
          </p:cNvSpPr>
          <p:nvPr/>
        </p:nvSpPr>
        <p:spPr>
          <a:xfrm>
            <a:off x="4343400" y="63118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  <a:p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Ralf Loheit</a:t>
            </a:r>
          </a:p>
          <a:p>
            <a:r>
              <a:rPr lang="de-DE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mBdB</a:t>
            </a: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für die Landkreise Landsberg/Lech und Starnberg</a:t>
            </a:r>
          </a:p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 advAuto="0"/>
      <p:bldP spid="131" grpId="0" animBg="1" advAuto="0"/>
      <p:bldP spid="132" grpId="0" animBg="1" advAuto="0"/>
      <p:bldP spid="133" grpId="0" animBg="1" advAuto="0"/>
      <p:bldP spid="134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rafik 6" descr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086" y="2594576"/>
            <a:ext cx="1766363" cy="1247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Grafik 2" descr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72892">
            <a:off x="1785843" y="2045234"/>
            <a:ext cx="1571633" cy="1047755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Vorteile</a:t>
            </a:r>
            <a:r>
              <a:rPr dirty="0"/>
              <a:t> </a:t>
            </a:r>
            <a:r>
              <a:rPr dirty="0" err="1"/>
              <a:t>digitaler</a:t>
            </a:r>
            <a:r>
              <a:rPr dirty="0"/>
              <a:t> </a:t>
            </a:r>
            <a:r>
              <a:rPr dirty="0" err="1"/>
              <a:t>Lernmaterialien</a:t>
            </a:r>
            <a:r>
              <a:rPr lang="de-DE" dirty="0"/>
              <a:t> – für die </a:t>
            </a:r>
            <a:r>
              <a:rPr lang="de-DE" dirty="0" err="1"/>
              <a:t>SuS</a:t>
            </a:r>
            <a:endParaRPr dirty="0"/>
          </a:p>
        </p:txBody>
      </p:sp>
      <p:pic>
        <p:nvPicPr>
          <p:cNvPr id="131" name="Grafik 4" descr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40532">
            <a:off x="2259595" y="3846653"/>
            <a:ext cx="2337344" cy="1677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EEB6536-DFA2-493A-B097-90C0C5A848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97138">
            <a:off x="8190023" y="3853552"/>
            <a:ext cx="1528548" cy="764274"/>
          </a:xfrm>
          <a:prstGeom prst="rect">
            <a:avLst/>
          </a:prstGeom>
        </p:spPr>
      </p:pic>
      <p:pic>
        <p:nvPicPr>
          <p:cNvPr id="4" name="Grafik 3" descr="Ein Bild, das drinnen, Tisch, Objekt, sitzend enthält.&#10;&#10;Automatisch generierte Beschreibung">
            <a:extLst>
              <a:ext uri="{FF2B5EF4-FFF2-40B4-BE49-F238E27FC236}">
                <a16:creationId xmlns:a16="http://schemas.microsoft.com/office/drawing/2014/main" id="{F005B968-804C-4F7F-AB06-757FA69E877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4" t="8601" r="19271" b="834"/>
          <a:stretch/>
        </p:blipFill>
        <p:spPr>
          <a:xfrm rot="780448">
            <a:off x="8042779" y="1598629"/>
            <a:ext cx="2427100" cy="179594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C89A55F-B214-4931-A665-586C897A7C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2088" y="1905377"/>
            <a:ext cx="1766363" cy="26573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9D32931-09BB-4CD8-9D64-576ED3A8F9BE}"/>
              </a:ext>
            </a:extLst>
          </p:cNvPr>
          <p:cNvSpPr txBox="1"/>
          <p:nvPr/>
        </p:nvSpPr>
        <p:spPr>
          <a:xfrm>
            <a:off x="8432317" y="5726161"/>
            <a:ext cx="238474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Multisensualität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6569DC6-B383-4664-9B55-F387B78F1C89}"/>
              </a:ext>
            </a:extLst>
          </p:cNvPr>
          <p:cNvSpPr txBox="1"/>
          <p:nvPr/>
        </p:nvSpPr>
        <p:spPr>
          <a:xfrm>
            <a:off x="7835209" y="5156306"/>
            <a:ext cx="238474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Lerntheorien!!</a:t>
            </a:r>
          </a:p>
        </p:txBody>
      </p:sp>
      <p:pic>
        <p:nvPicPr>
          <p:cNvPr id="3" name="Bildschirmfoto 2020-10-27 um 20.19.41.png" descr="Bildschirmfoto 2020-10-27 um 20.19.41.png">
            <a:extLst>
              <a:ext uri="{FF2B5EF4-FFF2-40B4-BE49-F238E27FC236}">
                <a16:creationId xmlns:a16="http://schemas.microsoft.com/office/drawing/2014/main" id="{FAB08284-B776-46E3-BC8F-425524AABE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7396" y="6118357"/>
            <a:ext cx="901515" cy="32016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B6BA39C9-6811-44A3-8D48-9745BDE24BEE}"/>
              </a:ext>
            </a:extLst>
          </p:cNvPr>
          <p:cNvSpPr txBox="1">
            <a:spLocks/>
          </p:cNvSpPr>
          <p:nvPr/>
        </p:nvSpPr>
        <p:spPr>
          <a:xfrm>
            <a:off x="4343400" y="63118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  <a:p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Ralf Loheit</a:t>
            </a:r>
          </a:p>
          <a:p>
            <a:r>
              <a:rPr lang="de-DE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mBdB</a:t>
            </a: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für die Landkreise Landsberg/Lech und Starnberg</a:t>
            </a:r>
          </a:p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9668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 advAuto="0"/>
      <p:bldP spid="129" grpId="0" animBg="1" advAuto="0"/>
      <p:bldP spid="131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47B0D1-C3D9-4591-9433-495CE1FE6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Lernvideos von Lehrern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BD8D79-20AA-4028-A238-1143BDAC27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Lese-, Informations-, Rezeptionsmedium</a:t>
            </a:r>
          </a:p>
          <a:p>
            <a:endParaRPr lang="de-DE" dirty="0"/>
          </a:p>
          <a:p>
            <a:r>
              <a:rPr lang="de-DE" dirty="0"/>
              <a:t>Input/Impuls</a:t>
            </a:r>
          </a:p>
          <a:p>
            <a:endParaRPr lang="de-DE" dirty="0"/>
          </a:p>
          <a:p>
            <a:r>
              <a:rPr lang="de-DE" dirty="0"/>
              <a:t>Hilfestellung bei Erarbeitung („gestufte Hilfe“)</a:t>
            </a:r>
          </a:p>
          <a:p>
            <a:r>
              <a:rPr lang="de-DE" dirty="0"/>
              <a:t>Binnendifferenzierung</a:t>
            </a:r>
          </a:p>
          <a:p>
            <a:endParaRPr lang="de-DE" dirty="0"/>
          </a:p>
          <a:p>
            <a:r>
              <a:rPr lang="de-DE" dirty="0"/>
              <a:t>Teil der Methodenvielfalt</a:t>
            </a:r>
          </a:p>
          <a:p>
            <a:endParaRPr lang="de-DE" dirty="0"/>
          </a:p>
          <a:p>
            <a:r>
              <a:rPr lang="de-DE" dirty="0"/>
              <a:t>Teil von </a:t>
            </a:r>
            <a:r>
              <a:rPr lang="de-DE" i="1" dirty="0" err="1"/>
              <a:t>Flipped</a:t>
            </a:r>
            <a:r>
              <a:rPr lang="de-DE" i="1" dirty="0"/>
              <a:t> Classroom</a:t>
            </a:r>
          </a:p>
        </p:txBody>
      </p:sp>
      <p:pic>
        <p:nvPicPr>
          <p:cNvPr id="5" name="Bildschirmfoto 2020-10-27 um 20.19.41.png" descr="Bildschirmfoto 2020-10-27 um 20.19.41.png">
            <a:extLst>
              <a:ext uri="{FF2B5EF4-FFF2-40B4-BE49-F238E27FC236}">
                <a16:creationId xmlns:a16="http://schemas.microsoft.com/office/drawing/2014/main" id="{19105834-538E-4F1D-9707-268D27ABD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396" y="6118357"/>
            <a:ext cx="901515" cy="32016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78A1A99B-47CB-4FA2-98FF-E0F3FD534383}"/>
              </a:ext>
            </a:extLst>
          </p:cNvPr>
          <p:cNvSpPr txBox="1">
            <a:spLocks/>
          </p:cNvSpPr>
          <p:nvPr/>
        </p:nvSpPr>
        <p:spPr>
          <a:xfrm>
            <a:off x="4343400" y="63118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  <a:p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Ralf Loheit</a:t>
            </a:r>
          </a:p>
          <a:p>
            <a:r>
              <a:rPr lang="de-DE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mBdB</a:t>
            </a: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für die Landkreise Landsberg/Lech und Starnberg</a:t>
            </a:r>
          </a:p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83208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47B0D1-C3D9-4591-9433-495CE1FE6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Lernvideos von Schülern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BD8D79-20AA-4028-A238-1143BDAC27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Gestaltungs-, </a:t>
            </a:r>
          </a:p>
          <a:p>
            <a:endParaRPr lang="de-DE" dirty="0"/>
          </a:p>
          <a:p>
            <a:r>
              <a:rPr lang="de-DE" dirty="0"/>
              <a:t>Kooperations-, </a:t>
            </a:r>
          </a:p>
          <a:p>
            <a:endParaRPr lang="de-DE" dirty="0"/>
          </a:p>
          <a:p>
            <a:r>
              <a:rPr lang="de-DE" dirty="0"/>
              <a:t>Analyse-,</a:t>
            </a:r>
          </a:p>
          <a:p>
            <a:endParaRPr lang="de-DE" i="1" dirty="0"/>
          </a:p>
          <a:p>
            <a:r>
              <a:rPr lang="de-DE" dirty="0"/>
              <a:t>Präsentations-,</a:t>
            </a:r>
          </a:p>
          <a:p>
            <a:endParaRPr lang="de-DE" dirty="0"/>
          </a:p>
          <a:p>
            <a:r>
              <a:rPr lang="de-DE" dirty="0"/>
              <a:t>Visualisierungsmedium</a:t>
            </a:r>
          </a:p>
        </p:txBody>
      </p:sp>
      <p:pic>
        <p:nvPicPr>
          <p:cNvPr id="5" name="Bildschirmfoto 2020-10-27 um 20.19.41.png" descr="Bildschirmfoto 2020-10-27 um 20.19.41.png">
            <a:extLst>
              <a:ext uri="{FF2B5EF4-FFF2-40B4-BE49-F238E27FC236}">
                <a16:creationId xmlns:a16="http://schemas.microsoft.com/office/drawing/2014/main" id="{4D6B28A2-0924-47BB-A333-324374898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396" y="6118357"/>
            <a:ext cx="901515" cy="32016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0B974276-3E64-4846-809C-F87ACB64BAF1}"/>
              </a:ext>
            </a:extLst>
          </p:cNvPr>
          <p:cNvSpPr txBox="1">
            <a:spLocks/>
          </p:cNvSpPr>
          <p:nvPr/>
        </p:nvSpPr>
        <p:spPr>
          <a:xfrm>
            <a:off x="4343400" y="63118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  <a:p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Ralf Loheit</a:t>
            </a:r>
          </a:p>
          <a:p>
            <a:r>
              <a:rPr lang="de-DE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mBdB</a:t>
            </a: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für die Landkreise Landsberg/Lech und Starnberg</a:t>
            </a:r>
          </a:p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63104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C49F4C-651D-4DFF-882B-975F1DC57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paar Schlagwörter…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4752CD5-0C68-4847-ABDF-9F050337CF1D}"/>
              </a:ext>
            </a:extLst>
          </p:cNvPr>
          <p:cNvSpPr txBox="1"/>
          <p:nvPr/>
        </p:nvSpPr>
        <p:spPr>
          <a:xfrm rot="20796295">
            <a:off x="614596" y="2593298"/>
            <a:ext cx="441710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000" dirty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+mj-cs"/>
                <a:sym typeface="Calibri"/>
              </a:rPr>
              <a:t>Ein Bild sagt mehr als 1000 Worte.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ea typeface="+mj-ea"/>
                <a:cs typeface="+mj-cs"/>
                <a:sym typeface="Calibri"/>
              </a:rPr>
              <a:t>Ein Film hat mehr als 1000 Bilder.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D0F783A-8541-49DC-9DCC-057207B0E1C9}"/>
              </a:ext>
            </a:extLst>
          </p:cNvPr>
          <p:cNvSpPr txBox="1"/>
          <p:nvPr/>
        </p:nvSpPr>
        <p:spPr>
          <a:xfrm rot="774815">
            <a:off x="7208711" y="1391608"/>
            <a:ext cx="4062335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F Script" panose="00000400000000000000" pitchFamily="2" charset="0"/>
                <a:ea typeface="+mj-ea"/>
                <a:cs typeface="+mj-cs"/>
                <a:sym typeface="Calibri"/>
              </a:rPr>
              <a:t>Lernvideos eignen sich als Hinführung zum eigenständigen Lernen.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7293076-08F1-4ACE-8F65-130A7AAA91B2}"/>
              </a:ext>
            </a:extLst>
          </p:cNvPr>
          <p:cNvSpPr txBox="1"/>
          <p:nvPr/>
        </p:nvSpPr>
        <p:spPr>
          <a:xfrm rot="385902">
            <a:off x="4497049" y="4047344"/>
            <a:ext cx="5606321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askerville Old Face" panose="02020602080505020303" pitchFamily="18" charset="0"/>
                <a:ea typeface="+mj-ea"/>
                <a:cs typeface="+mj-cs"/>
                <a:sym typeface="Calibri"/>
              </a:rPr>
              <a:t>Das Erstellen von Lernvideos ist letztlich eine Entlastung für die Lehrkräfte und schafft so Raum für Differenzierung und Individualisierung.</a:t>
            </a:r>
          </a:p>
        </p:txBody>
      </p:sp>
      <p:pic>
        <p:nvPicPr>
          <p:cNvPr id="3" name="Bildschirmfoto 2020-10-27 um 20.19.41.png" descr="Bildschirmfoto 2020-10-27 um 20.19.41.png">
            <a:extLst>
              <a:ext uri="{FF2B5EF4-FFF2-40B4-BE49-F238E27FC236}">
                <a16:creationId xmlns:a16="http://schemas.microsoft.com/office/drawing/2014/main" id="{0CAD8070-A9CA-4F2E-B1DD-879EFF96A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396" y="6118357"/>
            <a:ext cx="901515" cy="32016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9EB17F7F-64D0-4BA3-B8AE-2BF5C2833AC0}"/>
              </a:ext>
            </a:extLst>
          </p:cNvPr>
          <p:cNvSpPr txBox="1">
            <a:spLocks/>
          </p:cNvSpPr>
          <p:nvPr/>
        </p:nvSpPr>
        <p:spPr>
          <a:xfrm>
            <a:off x="4343400" y="63118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  <a:p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Ralf Loheit</a:t>
            </a:r>
          </a:p>
          <a:p>
            <a:r>
              <a:rPr lang="de-DE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mBdB</a:t>
            </a: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für die Landkreise Landsberg/Lech und Starnberg</a:t>
            </a:r>
          </a:p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21276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871C21-AEC5-432F-9168-FD68DF26A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Leitsätze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765AF8-5A83-47B6-B5A6-69634C71B2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Weniger ist mehr!</a:t>
            </a:r>
          </a:p>
          <a:p>
            <a:endParaRPr lang="de-DE" dirty="0"/>
          </a:p>
          <a:p>
            <a:r>
              <a:rPr lang="de-DE" dirty="0" err="1"/>
              <a:t>Authenzität</a:t>
            </a:r>
            <a:r>
              <a:rPr lang="de-DE" dirty="0"/>
              <a:t> ist kein Manko!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Zielgruppe im Auge behalten!</a:t>
            </a:r>
          </a:p>
          <a:p>
            <a:endParaRPr lang="de-DE" dirty="0"/>
          </a:p>
          <a:p>
            <a:r>
              <a:rPr lang="de-DE" dirty="0"/>
              <a:t>Film aus der Perspektive der Zielgruppe sehen!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Effizienz statt Perfektionismus!</a:t>
            </a:r>
          </a:p>
          <a:p>
            <a:endParaRPr lang="de-DE" dirty="0"/>
          </a:p>
          <a:p>
            <a:r>
              <a:rPr lang="de-DE" dirty="0"/>
              <a:t>Einfachheit statt Komplexität!</a:t>
            </a:r>
          </a:p>
        </p:txBody>
      </p:sp>
      <p:pic>
        <p:nvPicPr>
          <p:cNvPr id="4" name="Bildschirmfoto 2020-10-27 um 20.19.41.png" descr="Bildschirmfoto 2020-10-27 um 20.19.41.png">
            <a:extLst>
              <a:ext uri="{FF2B5EF4-FFF2-40B4-BE49-F238E27FC236}">
                <a16:creationId xmlns:a16="http://schemas.microsoft.com/office/drawing/2014/main" id="{2AFFA1B3-0566-43E9-BA74-645E93FC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396" y="6118357"/>
            <a:ext cx="901515" cy="3201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00085C39-FDBC-4542-B6EE-AF18016A9D16}"/>
              </a:ext>
            </a:extLst>
          </p:cNvPr>
          <p:cNvSpPr txBox="1">
            <a:spLocks/>
          </p:cNvSpPr>
          <p:nvPr/>
        </p:nvSpPr>
        <p:spPr>
          <a:xfrm>
            <a:off x="4343400" y="63118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  <a:p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Ralf Loheit</a:t>
            </a:r>
          </a:p>
          <a:p>
            <a:r>
              <a:rPr lang="de-DE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mBdB</a:t>
            </a: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für die Landkreise Landsberg/Lech und Starnberg</a:t>
            </a:r>
          </a:p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080455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54006-11CA-4B93-AA2A-C900AFF1A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Sprachliche Gestaltung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DF7192-1675-4B2D-8624-DBEDD11B7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einfacher Satzbau</a:t>
            </a:r>
          </a:p>
          <a:p>
            <a:endParaRPr lang="de-DE" dirty="0"/>
          </a:p>
          <a:p>
            <a:r>
              <a:rPr lang="de-DE" dirty="0"/>
              <a:t>ruhige Sprache</a:t>
            </a:r>
          </a:p>
          <a:p>
            <a:endParaRPr lang="de-DE" dirty="0"/>
          </a:p>
          <a:p>
            <a:r>
              <a:rPr lang="de-DE" dirty="0"/>
              <a:t>passende Betonung</a:t>
            </a:r>
          </a:p>
          <a:p>
            <a:endParaRPr lang="de-DE" dirty="0"/>
          </a:p>
          <a:p>
            <a:r>
              <a:rPr lang="de-DE" dirty="0"/>
              <a:t>Skript?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Bildschirmfoto 2020-10-27 um 20.19.41.png" descr="Bildschirmfoto 2020-10-27 um 20.19.41.png">
            <a:extLst>
              <a:ext uri="{FF2B5EF4-FFF2-40B4-BE49-F238E27FC236}">
                <a16:creationId xmlns:a16="http://schemas.microsoft.com/office/drawing/2014/main" id="{FBA02F58-3022-484A-A27F-D637945F7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396" y="6118357"/>
            <a:ext cx="901515" cy="32016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619385B8-2FAB-4B54-BD45-414D13E4D463}"/>
              </a:ext>
            </a:extLst>
          </p:cNvPr>
          <p:cNvSpPr txBox="1">
            <a:spLocks/>
          </p:cNvSpPr>
          <p:nvPr/>
        </p:nvSpPr>
        <p:spPr>
          <a:xfrm>
            <a:off x="4343400" y="63118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  <a:p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Ralf Loheit</a:t>
            </a:r>
          </a:p>
          <a:p>
            <a:r>
              <a:rPr lang="de-DE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mBdB</a:t>
            </a: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für die Landkreise Landsberg/Lech und Starnberg</a:t>
            </a:r>
          </a:p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7323764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79BA7-0853-4143-BB8D-AC7F13D53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Und wie fang ich jetzt am schnellsten an?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76FE2C-6556-46DF-8193-2D309B89F1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/>
              <a:t>Variante 1: Smartphone raus und Kamera an!</a:t>
            </a:r>
          </a:p>
          <a:p>
            <a:endParaRPr lang="de-DE" dirty="0"/>
          </a:p>
          <a:p>
            <a:r>
              <a:rPr lang="de-DE" dirty="0"/>
              <a:t>Überlegungen	</a:t>
            </a:r>
          </a:p>
          <a:p>
            <a:pPr lvl="3"/>
            <a:r>
              <a:rPr lang="de-DE" dirty="0"/>
              <a:t>Format</a:t>
            </a:r>
          </a:p>
          <a:p>
            <a:pPr lvl="3"/>
            <a:r>
              <a:rPr lang="de-DE" dirty="0"/>
              <a:t>Schreibe ich mir ein Drehbuch? (Text, Einstellungen, Perspektiven)  </a:t>
            </a:r>
          </a:p>
          <a:p>
            <a:pPr lvl="3"/>
            <a:r>
              <a:rPr lang="de-DE" dirty="0"/>
              <a:t>Will/Kann ich das Video nachbearbeiten?</a:t>
            </a:r>
          </a:p>
          <a:p>
            <a:pPr lvl="3"/>
            <a:r>
              <a:rPr lang="de-DE" dirty="0"/>
              <a:t>Wie teile ich das Video im Anschluss mit der Klasse?</a:t>
            </a:r>
          </a:p>
          <a:p>
            <a:pPr lvl="3"/>
            <a:r>
              <a:rPr lang="de-DE" dirty="0"/>
              <a:t>Lässt sich das aufgenommene Format problemlos auf anderen Geräten abspielen?</a:t>
            </a:r>
          </a:p>
          <a:p>
            <a:pPr lvl="3"/>
            <a:endParaRPr lang="de-DE" dirty="0"/>
          </a:p>
          <a:p>
            <a:pPr lvl="5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F5DAA6F-A7C9-460E-BD1C-ED30A4161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10" y="4977222"/>
            <a:ext cx="1359948" cy="90513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C54ED20-D1ED-48A1-89B8-F0CE542447AC}"/>
              </a:ext>
            </a:extLst>
          </p:cNvPr>
          <p:cNvSpPr txBox="1"/>
          <p:nvPr/>
        </p:nvSpPr>
        <p:spPr>
          <a:xfrm>
            <a:off x="7678558" y="5236024"/>
            <a:ext cx="243371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(</a:t>
            </a:r>
            <a:r>
              <a:rPr kumimoji="0" lang="de-DE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TopShot</a:t>
            </a: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Film + Schule NRW)</a:t>
            </a: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7" name="Bildschirmfoto 2020-10-27 um 20.19.41.png" descr="Bildschirmfoto 2020-10-27 um 20.19.41.png">
            <a:extLst>
              <a:ext uri="{FF2B5EF4-FFF2-40B4-BE49-F238E27FC236}">
                <a16:creationId xmlns:a16="http://schemas.microsoft.com/office/drawing/2014/main" id="{59DE452C-DDBA-4F5B-99A8-86A56E68E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396" y="6118357"/>
            <a:ext cx="901515" cy="32016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4AA4CF7E-D5DA-4938-B2FF-90F54DE93BC3}"/>
              </a:ext>
            </a:extLst>
          </p:cNvPr>
          <p:cNvSpPr txBox="1">
            <a:spLocks/>
          </p:cNvSpPr>
          <p:nvPr/>
        </p:nvSpPr>
        <p:spPr>
          <a:xfrm>
            <a:off x="4343400" y="63118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  <a:p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Ralf Loheit</a:t>
            </a:r>
          </a:p>
          <a:p>
            <a:r>
              <a:rPr lang="de-DE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mBdB</a:t>
            </a: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für die Landkreise Landsberg/Lech und Starnberg</a:t>
            </a:r>
          </a:p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834003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2D7A4B7-8048-487D-80EE-86566AC29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01" y="337683"/>
            <a:ext cx="7984899" cy="365530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959A3CB-508B-4329-B897-C9525A2A5B04}"/>
              </a:ext>
            </a:extLst>
          </p:cNvPr>
          <p:cNvSpPr txBox="1"/>
          <p:nvPr/>
        </p:nvSpPr>
        <p:spPr>
          <a:xfrm>
            <a:off x="7687872" y="4747122"/>
            <a:ext cx="4284689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de-DE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Vogelperspektive?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de-DE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Schatten?</a:t>
            </a: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7CA3EBE-79BC-4978-8A32-81B476265994}"/>
              </a:ext>
            </a:extLst>
          </p:cNvPr>
          <p:cNvSpPr txBox="1"/>
          <p:nvPr/>
        </p:nvSpPr>
        <p:spPr>
          <a:xfrm>
            <a:off x="644992" y="4749502"/>
            <a:ext cx="4284689" cy="2031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de-DE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ungeschnitten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de-DE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Stimme der Lehrkraft (Beziehungsarbeit)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de-DE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Stimmung (Frühling…)  wird schön eingefangen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Bildschirmfoto 2020-10-27 um 20.19.41.png" descr="Bildschirmfoto 2020-10-27 um 20.19.41.png">
            <a:extLst>
              <a:ext uri="{FF2B5EF4-FFF2-40B4-BE49-F238E27FC236}">
                <a16:creationId xmlns:a16="http://schemas.microsoft.com/office/drawing/2014/main" id="{9C41A727-7B3C-4EF4-84EF-340A05F1B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396" y="6118357"/>
            <a:ext cx="901515" cy="3201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C259FB88-22CB-4ED7-ACE4-B180F9CBE60A}"/>
              </a:ext>
            </a:extLst>
          </p:cNvPr>
          <p:cNvSpPr txBox="1">
            <a:spLocks/>
          </p:cNvSpPr>
          <p:nvPr/>
        </p:nvSpPr>
        <p:spPr>
          <a:xfrm>
            <a:off x="4343400" y="63118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  <a:p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Ralf Loheit</a:t>
            </a:r>
          </a:p>
          <a:p>
            <a:r>
              <a:rPr lang="de-DE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mBdB</a:t>
            </a: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für die Landkreise Landsberg/Lech und Starnberg</a:t>
            </a:r>
          </a:p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357880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79BA7-0853-4143-BB8D-AC7F13D53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Und wie fang ich jetzt am schnellsten an?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76FE2C-6556-46DF-8193-2D309B89F1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/>
              <a:t>Variante 2: Smartphone raus, Stativ her und Kamera an!</a:t>
            </a:r>
          </a:p>
          <a:p>
            <a:endParaRPr lang="de-DE" dirty="0"/>
          </a:p>
          <a:p>
            <a:r>
              <a:rPr lang="de-DE" dirty="0"/>
              <a:t>Überlegungen	</a:t>
            </a:r>
          </a:p>
          <a:p>
            <a:pPr lvl="3"/>
            <a:r>
              <a:rPr lang="de-DE" dirty="0"/>
              <a:t>Format</a:t>
            </a:r>
          </a:p>
          <a:p>
            <a:pPr lvl="3"/>
            <a:r>
              <a:rPr lang="de-DE" u="sng" dirty="0"/>
              <a:t>Stativ/Halterung nötig </a:t>
            </a:r>
            <a:r>
              <a:rPr lang="de-DE" u="sng" dirty="0">
                <a:sym typeface="Wingdings" panose="05000000000000000000" pitchFamily="2" charset="2"/>
              </a:rPr>
              <a:t> z. B. Legetechnik</a:t>
            </a:r>
            <a:endParaRPr lang="de-DE" u="sng" dirty="0"/>
          </a:p>
          <a:p>
            <a:pPr lvl="3"/>
            <a:r>
              <a:rPr lang="de-DE" dirty="0"/>
              <a:t>Schreibe ich mir ein Drehbuch? (Text, Einstellungen, Perspektiven)  </a:t>
            </a:r>
          </a:p>
          <a:p>
            <a:pPr lvl="3"/>
            <a:r>
              <a:rPr lang="de-DE" dirty="0"/>
              <a:t>Will/Kann ich das Video nachbearbeiten?</a:t>
            </a:r>
          </a:p>
          <a:p>
            <a:pPr lvl="3"/>
            <a:r>
              <a:rPr lang="de-DE" dirty="0"/>
              <a:t>Wie teile ich das Video im Anschluss mit der Klasse?</a:t>
            </a:r>
          </a:p>
          <a:p>
            <a:pPr lvl="3"/>
            <a:r>
              <a:rPr lang="de-DE" dirty="0"/>
              <a:t>Lässt sich das aufgenommene Format problemlos auf anderen Geräten abspielen?</a:t>
            </a:r>
          </a:p>
          <a:p>
            <a:pPr lvl="3"/>
            <a:endParaRPr lang="de-DE" dirty="0"/>
          </a:p>
          <a:p>
            <a:pPr lvl="5"/>
            <a:endParaRPr lang="de-DE" dirty="0"/>
          </a:p>
        </p:txBody>
      </p:sp>
      <p:pic>
        <p:nvPicPr>
          <p:cNvPr id="5" name="Bildschirmfoto 2020-10-27 um 20.19.41.png" descr="Bildschirmfoto 2020-10-27 um 20.19.41.png">
            <a:extLst>
              <a:ext uri="{FF2B5EF4-FFF2-40B4-BE49-F238E27FC236}">
                <a16:creationId xmlns:a16="http://schemas.microsoft.com/office/drawing/2014/main" id="{1474F916-3B80-4A41-BF9E-35F612A4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396" y="6118357"/>
            <a:ext cx="901515" cy="32016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3C683A04-2D68-439A-B12A-8E86D7FD47F6}"/>
              </a:ext>
            </a:extLst>
          </p:cNvPr>
          <p:cNvSpPr txBox="1">
            <a:spLocks/>
          </p:cNvSpPr>
          <p:nvPr/>
        </p:nvSpPr>
        <p:spPr>
          <a:xfrm>
            <a:off x="4343400" y="63118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  <a:p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Ralf Loheit</a:t>
            </a:r>
          </a:p>
          <a:p>
            <a:r>
              <a:rPr lang="de-DE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mBdB</a:t>
            </a: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für die Landkreise Landsberg/Lech und Starnberg</a:t>
            </a:r>
          </a:p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40687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el 1"/>
          <p:cNvSpPr txBox="1">
            <a:spLocks noGrp="1"/>
          </p:cNvSpPr>
          <p:nvPr>
            <p:ph type="ctrTitle"/>
          </p:nvPr>
        </p:nvSpPr>
        <p:spPr>
          <a:xfrm>
            <a:off x="2667000" y="1464469"/>
            <a:ext cx="6858000" cy="2025255"/>
          </a:xfrm>
          <a:prstGeom prst="rect">
            <a:avLst/>
          </a:prstGeom>
        </p:spPr>
        <p:txBody>
          <a:bodyPr/>
          <a:lstStyle/>
          <a:p>
            <a:br/>
            <a:endParaRPr/>
          </a:p>
        </p:txBody>
      </p:sp>
      <p:sp>
        <p:nvSpPr>
          <p:cNvPr id="113" name="Textfeld 5"/>
          <p:cNvSpPr txBox="1"/>
          <p:nvPr/>
        </p:nvSpPr>
        <p:spPr>
          <a:xfrm>
            <a:off x="2232355" y="4849415"/>
            <a:ext cx="3125391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b="1"/>
            </a:lvl1pPr>
          </a:lstStyle>
          <a:p>
            <a:pPr hangingPunct="0"/>
            <a:r>
              <a:rPr sz="135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Ort:</a:t>
            </a:r>
            <a:r>
              <a:rPr lang="de-DE" sz="135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Landsberg</a:t>
            </a:r>
          </a:p>
          <a:p>
            <a:pPr hangingPunct="0"/>
            <a:r>
              <a:rPr sz="135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Datum:</a:t>
            </a:r>
            <a:r>
              <a:rPr lang="de-DE" sz="135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04.02.2021</a:t>
            </a:r>
            <a:endParaRPr sz="135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14" name="Textfeld 6"/>
          <p:cNvSpPr txBox="1"/>
          <p:nvPr/>
        </p:nvSpPr>
        <p:spPr>
          <a:xfrm>
            <a:off x="6151641" y="4848621"/>
            <a:ext cx="3733055" cy="715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 hangingPunct="0">
              <a:defRPr b="1"/>
            </a:pPr>
            <a:r>
              <a:rPr sz="135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Ralf Loheit</a:t>
            </a:r>
          </a:p>
          <a:p>
            <a:pPr hangingPunct="0">
              <a:defRPr b="1"/>
            </a:pPr>
            <a:r>
              <a:rPr sz="1350" b="1" kern="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Medienpädagogischer</a:t>
            </a:r>
            <a:r>
              <a:rPr sz="135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1350" b="1" kern="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Berater</a:t>
            </a:r>
            <a:r>
              <a:rPr sz="135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1350" b="1" kern="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digitale</a:t>
            </a:r>
            <a:r>
              <a:rPr sz="135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Bildung</a:t>
            </a:r>
          </a:p>
          <a:p>
            <a:pPr hangingPunct="0">
              <a:defRPr b="1"/>
            </a:pPr>
            <a:r>
              <a:rPr sz="1350" b="1" kern="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für</a:t>
            </a:r>
            <a:r>
              <a:rPr sz="135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die </a:t>
            </a:r>
            <a:r>
              <a:rPr sz="1350" b="1" kern="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Landkreise</a:t>
            </a:r>
            <a:r>
              <a:rPr sz="135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Landsberg/Lech und Starnberg</a:t>
            </a:r>
          </a:p>
        </p:txBody>
      </p:sp>
      <p:sp>
        <p:nvSpPr>
          <p:cNvPr id="116" name="Rechteck 4"/>
          <p:cNvSpPr txBox="1"/>
          <p:nvPr/>
        </p:nvSpPr>
        <p:spPr>
          <a:xfrm>
            <a:off x="2104294" y="1663132"/>
            <a:ext cx="7934179" cy="2169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 algn="ctr" hangingPunct="0">
              <a:defRPr sz="6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de-DE" sz="4500" kern="0" dirty="0">
                <a:solidFill>
                  <a:srgbClr val="000000"/>
                </a:solidFill>
                <a:latin typeface="Calibri Light"/>
                <a:cs typeface="Calibri Light"/>
                <a:sym typeface="Calibri Light"/>
              </a:rPr>
              <a:t>Erklärvideos </a:t>
            </a:r>
            <a:r>
              <a:rPr sz="4500" kern="0" dirty="0" err="1">
                <a:solidFill>
                  <a:srgbClr val="000000"/>
                </a:solidFill>
                <a:latin typeface="Calibri Light"/>
                <a:cs typeface="Calibri Light"/>
                <a:sym typeface="Calibri Light"/>
              </a:rPr>
              <a:t>erstellen</a:t>
            </a:r>
            <a:endParaRPr lang="de-DE" sz="4500" kern="0" dirty="0">
              <a:solidFill>
                <a:srgbClr val="000000"/>
              </a:solidFill>
              <a:latin typeface="Calibri Light"/>
              <a:cs typeface="Calibri Light"/>
              <a:sym typeface="Calibri Light"/>
            </a:endParaRPr>
          </a:p>
          <a:p>
            <a:pPr algn="ctr" hangingPunct="0">
              <a:defRPr sz="6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de-DE" sz="4500" kern="0" dirty="0">
                <a:solidFill>
                  <a:srgbClr val="000000"/>
                </a:solidFill>
                <a:latin typeface="Calibri Light"/>
                <a:cs typeface="Calibri Light"/>
                <a:sym typeface="Calibri Light"/>
              </a:rPr>
              <a:t>-</a:t>
            </a:r>
          </a:p>
          <a:p>
            <a:pPr algn="ctr" hangingPunct="0">
              <a:defRPr sz="6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de-DE" sz="4500" kern="0" dirty="0">
                <a:solidFill>
                  <a:srgbClr val="000000"/>
                </a:solidFill>
                <a:latin typeface="Calibri Light"/>
                <a:cs typeface="Calibri Light"/>
                <a:sym typeface="Calibri Light"/>
              </a:rPr>
              <a:t>Teil 1</a:t>
            </a:r>
            <a:endParaRPr sz="4500" kern="0" dirty="0">
              <a:solidFill>
                <a:srgbClr val="000000"/>
              </a:solidFill>
              <a:latin typeface="Calibri Light"/>
              <a:cs typeface="Calibri Light"/>
              <a:sym typeface="Calibri Light"/>
            </a:endParaRPr>
          </a:p>
        </p:txBody>
      </p:sp>
      <p:pic>
        <p:nvPicPr>
          <p:cNvPr id="117" name="iu.jpeg" descr="iu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097" y="3899948"/>
            <a:ext cx="1377599" cy="7759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E16D5F3-8408-4837-A0FA-ADFFFEB3C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92" y="273097"/>
            <a:ext cx="7241498" cy="392247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FEFF849-D981-4DB2-96D6-75213192E30D}"/>
              </a:ext>
            </a:extLst>
          </p:cNvPr>
          <p:cNvSpPr txBox="1"/>
          <p:nvPr/>
        </p:nvSpPr>
        <p:spPr>
          <a:xfrm>
            <a:off x="644992" y="4500484"/>
            <a:ext cx="4284689" cy="2031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de-DE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Unterbrechungen gut möglich, aber auch ungeschnitten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de-DE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Stimme der Lehrkraft (Beziehungsarbeit)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de-DE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Inhalt wird durch Text und Bild klar strukturiert</a:t>
            </a: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A407937-3DB4-439B-8286-25D9B26ED9F4}"/>
              </a:ext>
            </a:extLst>
          </p:cNvPr>
          <p:cNvSpPr/>
          <p:nvPr/>
        </p:nvSpPr>
        <p:spPr>
          <a:xfrm>
            <a:off x="6240905" y="4500484"/>
            <a:ext cx="4761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hangingPunct="0">
              <a:buFontTx/>
              <a:buChar char="-"/>
            </a:pPr>
            <a:r>
              <a:rPr lang="de-DE" dirty="0">
                <a:solidFill>
                  <a:srgbClr val="000000"/>
                </a:solidFill>
                <a:latin typeface="+mj-lt"/>
                <a:sym typeface="Calibri"/>
              </a:rPr>
              <a:t>Hintergrund / Bildausschnitt beachten</a:t>
            </a:r>
          </a:p>
          <a:p>
            <a:pPr marL="285750" indent="-285750" hangingPunct="0">
              <a:buFontTx/>
              <a:buChar char="-"/>
            </a:pPr>
            <a:endParaRPr lang="de-DE" dirty="0">
              <a:solidFill>
                <a:srgbClr val="000000"/>
              </a:solidFill>
              <a:latin typeface="+mj-lt"/>
              <a:sym typeface="Calibri"/>
            </a:endParaRPr>
          </a:p>
          <a:p>
            <a:pPr hangingPunct="0"/>
            <a:endParaRPr lang="de-DE" dirty="0">
              <a:solidFill>
                <a:srgbClr val="000000"/>
              </a:solidFill>
              <a:latin typeface="+mj-lt"/>
              <a:sym typeface="Calibri"/>
            </a:endParaRPr>
          </a:p>
        </p:txBody>
      </p:sp>
      <p:pic>
        <p:nvPicPr>
          <p:cNvPr id="6" name="Bildschirmfoto 2020-10-27 um 20.19.41.png" descr="Bildschirmfoto 2020-10-27 um 20.19.41.png">
            <a:extLst>
              <a:ext uri="{FF2B5EF4-FFF2-40B4-BE49-F238E27FC236}">
                <a16:creationId xmlns:a16="http://schemas.microsoft.com/office/drawing/2014/main" id="{1082E271-B1FC-4394-9182-56D4280CA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396" y="6118357"/>
            <a:ext cx="901515" cy="3201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FF73CA71-3B7A-449A-AE44-1174528C5F06}"/>
              </a:ext>
            </a:extLst>
          </p:cNvPr>
          <p:cNvSpPr txBox="1">
            <a:spLocks/>
          </p:cNvSpPr>
          <p:nvPr/>
        </p:nvSpPr>
        <p:spPr>
          <a:xfrm>
            <a:off x="4343400" y="63118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  <a:p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Ralf Loheit</a:t>
            </a:r>
          </a:p>
          <a:p>
            <a:r>
              <a:rPr lang="de-DE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mBdB</a:t>
            </a: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für die Landkreise Landsberg/Lech und Starnberg</a:t>
            </a:r>
          </a:p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8607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79BA7-0853-4143-BB8D-AC7F13D53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Und wie fang ich jetzt am schnellsten an?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76FE2C-6556-46DF-8193-2D309B89F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4089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/>
              <a:t>Variante 3a: PC an und arbeiten lassen! </a:t>
            </a:r>
            <a:r>
              <a:rPr lang="de-DE" sz="2400" b="1" dirty="0" err="1">
                <a:hlinkClick r:id="rId2"/>
              </a:rPr>
              <a:t>mysimpleshow</a:t>
            </a:r>
            <a:endParaRPr lang="de-DE" dirty="0"/>
          </a:p>
          <a:p>
            <a:pPr lvl="5"/>
            <a:endParaRPr lang="de-DE" dirty="0"/>
          </a:p>
        </p:txBody>
      </p:sp>
      <p:pic>
        <p:nvPicPr>
          <p:cNvPr id="4" name="Grafik 3">
            <a:hlinkClick r:id="rId2"/>
            <a:extLst>
              <a:ext uri="{FF2B5EF4-FFF2-40B4-BE49-F238E27FC236}">
                <a16:creationId xmlns:a16="http://schemas.microsoft.com/office/drawing/2014/main" id="{FF6D6697-E3BF-4885-B7AE-A8B305B90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2974">
            <a:off x="8262328" y="3062833"/>
            <a:ext cx="2903543" cy="1014491"/>
          </a:xfrm>
          <a:prstGeom prst="rect">
            <a:avLst/>
          </a:prstGeom>
        </p:spPr>
      </p:pic>
      <p:sp>
        <p:nvSpPr>
          <p:cNvPr id="7" name="Textplatzhalter 2">
            <a:extLst>
              <a:ext uri="{FF2B5EF4-FFF2-40B4-BE49-F238E27FC236}">
                <a16:creationId xmlns:a16="http://schemas.microsoft.com/office/drawing/2014/main" id="{6365B479-0FC0-49AA-8610-73EBDAEA2E18}"/>
              </a:ext>
            </a:extLst>
          </p:cNvPr>
          <p:cNvSpPr txBox="1">
            <a:spLocks/>
          </p:cNvSpPr>
          <p:nvPr/>
        </p:nvSpPr>
        <p:spPr>
          <a:xfrm>
            <a:off x="990600" y="2423885"/>
            <a:ext cx="6954187" cy="3905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>
            <a:lvl1pPr marL="171450" marR="0" indent="-171450" algn="l" defTabSz="685800" rtl="0" latinLnBrk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542925" marR="0" indent="-200025" algn="l" defTabSz="685800" rtl="0" latinLnBrk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925829" marR="0" indent="-240029" algn="l" defTabSz="685800" rtl="0" latinLnBrk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295400" marR="0" indent="-266700" algn="l" defTabSz="685800" rtl="0" latinLnBrk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1638300" marR="0" indent="-266700" algn="l" defTabSz="685800" rtl="0" latinLnBrk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1981200" marR="0" indent="-266700" algn="l" defTabSz="685800" rtl="0" latinLnBrk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2324100" marR="0" indent="-266700" algn="l" defTabSz="685800" rtl="0" latinLnBrk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2667000" marR="0" indent="-266700" algn="l" defTabSz="685800" rtl="0" latinLnBrk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009900" marR="0" indent="-266700" algn="l" defTabSz="685800" rtl="0" latinLnBrk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endParaRPr lang="de-DE" sz="2400" b="1" kern="0" dirty="0"/>
          </a:p>
          <a:p>
            <a:endParaRPr lang="de-DE" kern="0" dirty="0"/>
          </a:p>
          <a:p>
            <a:r>
              <a:rPr lang="de-DE" kern="0" dirty="0"/>
              <a:t>„</a:t>
            </a:r>
            <a:r>
              <a:rPr lang="de-DE" kern="0" dirty="0" err="1"/>
              <a:t>Explainity</a:t>
            </a:r>
            <a:r>
              <a:rPr lang="de-DE" kern="0" dirty="0"/>
              <a:t>“-Stil</a:t>
            </a:r>
          </a:p>
          <a:p>
            <a:r>
              <a:rPr lang="de-DE" kern="0" dirty="0"/>
              <a:t>verschiedene Vorlagen</a:t>
            </a:r>
          </a:p>
          <a:p>
            <a:r>
              <a:rPr lang="de-DE" kern="0" dirty="0"/>
              <a:t>Text-zu-Audio</a:t>
            </a:r>
          </a:p>
          <a:p>
            <a:r>
              <a:rPr lang="de-DE" kern="0" dirty="0"/>
              <a:t>Eigene Stimme lässt sich einbauen</a:t>
            </a:r>
          </a:p>
          <a:p>
            <a:r>
              <a:rPr lang="de-DE" kern="0" dirty="0"/>
              <a:t>Download möglich</a:t>
            </a:r>
          </a:p>
          <a:p>
            <a:endParaRPr lang="de-DE" kern="0" dirty="0"/>
          </a:p>
          <a:p>
            <a:endParaRPr lang="de-DE" kern="0" dirty="0"/>
          </a:p>
          <a:p>
            <a:r>
              <a:rPr lang="de-DE" kern="0" dirty="0"/>
              <a:t>Anmeldung durch die Lehrkraft (Bildungslizenz nach Angabe von email und Schuladresse)</a:t>
            </a:r>
          </a:p>
          <a:p>
            <a:pPr lvl="5"/>
            <a:endParaRPr lang="de-DE" kern="0" dirty="0"/>
          </a:p>
        </p:txBody>
      </p:sp>
      <p:pic>
        <p:nvPicPr>
          <p:cNvPr id="5" name="Bildschirmfoto 2020-10-27 um 20.19.41.png" descr="Bildschirmfoto 2020-10-27 um 20.19.41.png">
            <a:extLst>
              <a:ext uri="{FF2B5EF4-FFF2-40B4-BE49-F238E27FC236}">
                <a16:creationId xmlns:a16="http://schemas.microsoft.com/office/drawing/2014/main" id="{7D89895F-DA88-4DC0-B6F8-835B63B52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7396" y="6118357"/>
            <a:ext cx="901515" cy="32016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E6167E2C-BA0D-45D5-BF16-46FD2B66300B}"/>
              </a:ext>
            </a:extLst>
          </p:cNvPr>
          <p:cNvSpPr txBox="1">
            <a:spLocks/>
          </p:cNvSpPr>
          <p:nvPr/>
        </p:nvSpPr>
        <p:spPr>
          <a:xfrm>
            <a:off x="4343400" y="63118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  <a:p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Ralf Loheit</a:t>
            </a:r>
          </a:p>
          <a:p>
            <a:r>
              <a:rPr lang="de-DE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mBdB</a:t>
            </a: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für die Landkreise Landsberg/Lech und Starnberg</a:t>
            </a:r>
          </a:p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64808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hlinkClick r:id="rId2"/>
            <a:extLst>
              <a:ext uri="{FF2B5EF4-FFF2-40B4-BE49-F238E27FC236}">
                <a16:creationId xmlns:a16="http://schemas.microsoft.com/office/drawing/2014/main" id="{6D685C8C-49CD-4762-8083-B9DD0CFBC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72" y="1509795"/>
            <a:ext cx="11497456" cy="3838409"/>
          </a:xfrm>
          <a:prstGeom prst="rect">
            <a:avLst/>
          </a:prstGeom>
        </p:spPr>
      </p:pic>
      <p:pic>
        <p:nvPicPr>
          <p:cNvPr id="4" name="Bildschirmfoto 2020-10-27 um 20.19.41.png" descr="Bildschirmfoto 2020-10-27 um 20.19.41.png">
            <a:extLst>
              <a:ext uri="{FF2B5EF4-FFF2-40B4-BE49-F238E27FC236}">
                <a16:creationId xmlns:a16="http://schemas.microsoft.com/office/drawing/2014/main" id="{A8DB5047-98DB-46ED-A37F-1225D3990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7396" y="6118357"/>
            <a:ext cx="901515" cy="32016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7614B3D-5F40-41C6-93F1-5E016A20F37C}"/>
              </a:ext>
            </a:extLst>
          </p:cNvPr>
          <p:cNvSpPr txBox="1">
            <a:spLocks/>
          </p:cNvSpPr>
          <p:nvPr/>
        </p:nvSpPr>
        <p:spPr>
          <a:xfrm>
            <a:off x="4343400" y="63118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  <a:p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Ralf Loheit</a:t>
            </a:r>
          </a:p>
          <a:p>
            <a:r>
              <a:rPr lang="de-DE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mBdB</a:t>
            </a: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für die Landkreise Landsberg/Lech und Starnberg</a:t>
            </a:r>
          </a:p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AFB7CCC-7071-40B9-ABF9-06C23F757CDD}"/>
              </a:ext>
            </a:extLst>
          </p:cNvPr>
          <p:cNvSpPr txBox="1"/>
          <p:nvPr/>
        </p:nvSpPr>
        <p:spPr>
          <a:xfrm>
            <a:off x="888642" y="5446243"/>
            <a:ext cx="3454758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Screenshot der Seite mysimpleshow.com/de</a:t>
            </a:r>
          </a:p>
        </p:txBody>
      </p:sp>
    </p:spTree>
    <p:extLst>
      <p:ext uri="{BB962C8B-B14F-4D97-AF65-F5344CB8AC3E}">
        <p14:creationId xmlns:p14="http://schemas.microsoft.com/office/powerpoint/2010/main" val="370482689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87EA59-B0C0-4D33-AFCB-D4DDD83B7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mysimpleshow</a:t>
            </a:r>
            <a:r>
              <a:rPr lang="de-DE" dirty="0"/>
              <a:t> – eigene Bilder einfügen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BA9DA3-36A8-4DCC-AB69-AE11473C7A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Das Einfügen eigener Bilder ist möglich. </a:t>
            </a:r>
          </a:p>
          <a:p>
            <a:pPr marL="0" indent="0">
              <a:buNone/>
            </a:pPr>
            <a:r>
              <a:rPr lang="de-DE" dirty="0"/>
              <a:t>Bei den FAQs gibt es ein entsprechendes Tutorial</a:t>
            </a:r>
          </a:p>
          <a:p>
            <a:pPr marL="0" indent="0">
              <a:buNone/>
            </a:pPr>
            <a:r>
              <a:rPr lang="de-DE" dirty="0"/>
              <a:t>FAQ </a:t>
            </a:r>
            <a:r>
              <a:rPr lang="de-DE" dirty="0">
                <a:sym typeface="Wingdings" panose="05000000000000000000" pitchFamily="2" charset="2"/>
              </a:rPr>
              <a:t> Videoerstellung  Bebildern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hlinkClick r:id="rId2"/>
              </a:rPr>
              <a:t>https://www.mysimpleshow.com/de/faq/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Bildschirmfoto 2020-10-27 um 20.19.41.png" descr="Bildschirmfoto 2020-10-27 um 20.19.41.png">
            <a:extLst>
              <a:ext uri="{FF2B5EF4-FFF2-40B4-BE49-F238E27FC236}">
                <a16:creationId xmlns:a16="http://schemas.microsoft.com/office/drawing/2014/main" id="{931457E3-FA84-4941-A0E0-6B63004F1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396" y="6118357"/>
            <a:ext cx="901515" cy="32016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A4F1A3D2-EF57-4544-8330-E800A6FDE194}"/>
              </a:ext>
            </a:extLst>
          </p:cNvPr>
          <p:cNvSpPr txBox="1">
            <a:spLocks/>
          </p:cNvSpPr>
          <p:nvPr/>
        </p:nvSpPr>
        <p:spPr>
          <a:xfrm>
            <a:off x="4343400" y="63118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  <a:p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Ralf Loheit</a:t>
            </a:r>
          </a:p>
          <a:p>
            <a:r>
              <a:rPr lang="de-DE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mBdB</a:t>
            </a: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für die Landkreise Landsberg/Lech und Starnberg</a:t>
            </a:r>
          </a:p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5023163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79BA7-0853-4143-BB8D-AC7F13D53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Und wie fang ich jetzt am schnellsten an?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76FE2C-6556-46DF-8193-2D309B89F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4089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/>
              <a:t>Variante 3b: PC an und arbeiten lassen! </a:t>
            </a:r>
            <a:r>
              <a:rPr lang="de-DE" sz="2400" b="1" dirty="0" err="1"/>
              <a:t>AdobeSpark</a:t>
            </a:r>
            <a:r>
              <a:rPr lang="de-DE" sz="2400" b="1" dirty="0"/>
              <a:t> Video</a:t>
            </a:r>
            <a:endParaRPr lang="de-DE" dirty="0"/>
          </a:p>
          <a:p>
            <a:pPr lvl="5"/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6365B479-0FC0-49AA-8610-73EBDAEA2E18}"/>
              </a:ext>
            </a:extLst>
          </p:cNvPr>
          <p:cNvSpPr txBox="1">
            <a:spLocks/>
          </p:cNvSpPr>
          <p:nvPr/>
        </p:nvSpPr>
        <p:spPr>
          <a:xfrm>
            <a:off x="990600" y="2423885"/>
            <a:ext cx="7630886" cy="3905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171450" marR="0" indent="-171450" algn="l" defTabSz="685800" rtl="0" latinLnBrk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542925" marR="0" indent="-200025" algn="l" defTabSz="685800" rtl="0" latinLnBrk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925829" marR="0" indent="-240029" algn="l" defTabSz="685800" rtl="0" latinLnBrk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295400" marR="0" indent="-266700" algn="l" defTabSz="685800" rtl="0" latinLnBrk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1638300" marR="0" indent="-266700" algn="l" defTabSz="685800" rtl="0" latinLnBrk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1981200" marR="0" indent="-266700" algn="l" defTabSz="685800" rtl="0" latinLnBrk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2324100" marR="0" indent="-266700" algn="l" defTabSz="685800" rtl="0" latinLnBrk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2667000" marR="0" indent="-266700" algn="l" defTabSz="685800" rtl="0" latinLnBrk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009900" marR="0" indent="-266700" algn="l" defTabSz="685800" rtl="0" latinLnBrk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endParaRPr lang="de-DE" sz="2400" b="1" kern="0" dirty="0"/>
          </a:p>
          <a:p>
            <a:endParaRPr lang="de-DE" kern="0" dirty="0"/>
          </a:p>
          <a:p>
            <a:r>
              <a:rPr lang="de-DE" kern="0" dirty="0"/>
              <a:t>Verbindung Bild, Ton und (Hintergrund-)Musik</a:t>
            </a:r>
          </a:p>
          <a:p>
            <a:r>
              <a:rPr lang="de-DE" kern="0" dirty="0"/>
              <a:t>verschiedene Vorlagen</a:t>
            </a:r>
          </a:p>
          <a:p>
            <a:r>
              <a:rPr lang="de-DE" kern="0" dirty="0"/>
              <a:t>mit wenigen Klicks zu ansehnlichen Videos</a:t>
            </a:r>
          </a:p>
          <a:p>
            <a:r>
              <a:rPr lang="de-DE" kern="0" dirty="0"/>
              <a:t>Text lässt sich leicht einsprechen und verbessern</a:t>
            </a:r>
          </a:p>
          <a:p>
            <a:pPr marL="0" indent="0">
              <a:buNone/>
            </a:pPr>
            <a:endParaRPr lang="de-DE" kern="0" dirty="0"/>
          </a:p>
          <a:p>
            <a:r>
              <a:rPr lang="de-DE" kern="0" dirty="0"/>
              <a:t>Anmeldung durch die Lehrkraft</a:t>
            </a:r>
          </a:p>
          <a:p>
            <a:pPr lvl="5"/>
            <a:endParaRPr lang="de-DE" kern="0" dirty="0"/>
          </a:p>
        </p:txBody>
      </p:sp>
      <p:pic>
        <p:nvPicPr>
          <p:cNvPr id="5" name="Grafik 4">
            <a:hlinkClick r:id="rId2"/>
            <a:extLst>
              <a:ext uri="{FF2B5EF4-FFF2-40B4-BE49-F238E27FC236}">
                <a16:creationId xmlns:a16="http://schemas.microsoft.com/office/drawing/2014/main" id="{25A7F120-EA08-4290-95F9-645A389BC0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350573">
            <a:off x="9665676" y="1357232"/>
            <a:ext cx="1113029" cy="1066653"/>
          </a:xfrm>
          <a:prstGeom prst="rect">
            <a:avLst/>
          </a:prstGeom>
        </p:spPr>
      </p:pic>
      <p:pic>
        <p:nvPicPr>
          <p:cNvPr id="4" name="Bildschirmfoto 2020-10-27 um 20.19.41.png" descr="Bildschirmfoto 2020-10-27 um 20.19.41.png">
            <a:extLst>
              <a:ext uri="{FF2B5EF4-FFF2-40B4-BE49-F238E27FC236}">
                <a16:creationId xmlns:a16="http://schemas.microsoft.com/office/drawing/2014/main" id="{9D8C830E-5F9D-4EC4-9BCC-519E43664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7396" y="6118357"/>
            <a:ext cx="901515" cy="32016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B930249D-DDD2-4FAF-854C-3292CC60FA47}"/>
              </a:ext>
            </a:extLst>
          </p:cNvPr>
          <p:cNvSpPr txBox="1">
            <a:spLocks/>
          </p:cNvSpPr>
          <p:nvPr/>
        </p:nvSpPr>
        <p:spPr>
          <a:xfrm>
            <a:off x="4343400" y="63118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  <a:p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Ralf Loheit</a:t>
            </a:r>
          </a:p>
          <a:p>
            <a:r>
              <a:rPr lang="de-DE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mBdB</a:t>
            </a: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für die Landkreise Landsberg/Lech und Starnberg</a:t>
            </a:r>
          </a:p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229625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871C21-AEC5-432F-9168-FD68DF26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892"/>
            <a:ext cx="10515600" cy="1325563"/>
          </a:xfrm>
        </p:spPr>
        <p:txBody>
          <a:bodyPr/>
          <a:lstStyle/>
          <a:p>
            <a:r>
              <a:rPr lang="de-DE" dirty="0"/>
              <a:t>Was brauche ich?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765AF8-5A83-47B6-B5A6-69634C71B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09075"/>
            <a:ext cx="10515600" cy="4767888"/>
          </a:xfrm>
        </p:spPr>
        <p:txBody>
          <a:bodyPr/>
          <a:lstStyle/>
          <a:p>
            <a:r>
              <a:rPr lang="de-DE" dirty="0"/>
              <a:t>abhängig vom geplanten Format</a:t>
            </a:r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4" name="Tabelle 5">
            <a:extLst>
              <a:ext uri="{FF2B5EF4-FFF2-40B4-BE49-F238E27FC236}">
                <a16:creationId xmlns:a16="http://schemas.microsoft.com/office/drawing/2014/main" id="{E862ABA3-F6DB-4FFD-9E6C-BF991861D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251758"/>
              </p:ext>
            </p:extLst>
          </p:nvPr>
        </p:nvGraphicFramePr>
        <p:xfrm>
          <a:off x="1756316" y="1829822"/>
          <a:ext cx="8128000" cy="4288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1365262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6819771"/>
                    </a:ext>
                  </a:extLst>
                </a:gridCol>
              </a:tblGrid>
              <a:tr h="738341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Hardware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Software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702956"/>
                  </a:ext>
                </a:extLst>
              </a:tr>
              <a:tr h="769257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Kamera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„Aufnahmesoftware“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932572"/>
                  </a:ext>
                </a:extLst>
              </a:tr>
              <a:tr h="769257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eventuell Mikrophon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eventuell Schnittsoftware (z. B. </a:t>
                      </a:r>
                      <a:r>
                        <a:rPr lang="de-DE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iMovie</a:t>
                      </a:r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de-DE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MovieMaker</a:t>
                      </a:r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358212"/>
                  </a:ext>
                </a:extLst>
              </a:tr>
              <a:tr h="769257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Aufnahme-/Speichergerät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eventuell Software zum Komprimieren (z. B. </a:t>
                      </a:r>
                      <a:r>
                        <a:rPr lang="de-DE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MediaConverterFlex</a:t>
                      </a:r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259502"/>
                  </a:ext>
                </a:extLst>
              </a:tr>
              <a:tr h="769257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eventuell Beleuchtung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Anwenderprogramm online (</a:t>
                      </a:r>
                      <a:r>
                        <a:rPr lang="de-DE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mysimpleshow</a:t>
                      </a:r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de-DE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AdobeSparkVideo</a:t>
                      </a:r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971304"/>
                  </a:ext>
                </a:extLst>
              </a:tr>
            </a:tbl>
          </a:graphicData>
        </a:graphic>
      </p:graphicFrame>
      <p:pic>
        <p:nvPicPr>
          <p:cNvPr id="7" name="Bildschirmfoto 2020-10-27 um 20.19.41.png" descr="Bildschirmfoto 2020-10-27 um 20.19.41.png">
            <a:extLst>
              <a:ext uri="{FF2B5EF4-FFF2-40B4-BE49-F238E27FC236}">
                <a16:creationId xmlns:a16="http://schemas.microsoft.com/office/drawing/2014/main" id="{F2E8F9B5-3C60-4BF4-B268-68743B92E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396" y="6118357"/>
            <a:ext cx="901515" cy="32016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7CEB032-1A90-49BF-BED9-47CA19A0EB00}"/>
              </a:ext>
            </a:extLst>
          </p:cNvPr>
          <p:cNvSpPr txBox="1">
            <a:spLocks/>
          </p:cNvSpPr>
          <p:nvPr/>
        </p:nvSpPr>
        <p:spPr>
          <a:xfrm>
            <a:off x="3762916" y="63251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  <a:p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Ralf Loheit</a:t>
            </a:r>
          </a:p>
          <a:p>
            <a:r>
              <a:rPr lang="de-DE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mBdB</a:t>
            </a: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für die Landkreise Landsberg/Lech und Starnberg</a:t>
            </a:r>
          </a:p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22329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871C21-AEC5-432F-9168-FD68DF26A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Teilen/Senden/Weitergeben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765AF8-5A83-47B6-B5A6-69634C71B2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Lernplattform (</a:t>
            </a:r>
            <a:r>
              <a:rPr lang="de-DE" dirty="0" err="1"/>
              <a:t>mebis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Verlinkung zu Cloud-Lösung</a:t>
            </a:r>
          </a:p>
          <a:p>
            <a:endParaRPr lang="de-DE" dirty="0"/>
          </a:p>
          <a:p>
            <a:r>
              <a:rPr lang="de-DE" dirty="0"/>
              <a:t>Verschicken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									</a:t>
            </a:r>
            <a:r>
              <a:rPr lang="de-DE" dirty="0">
                <a:sym typeface="Wingdings" panose="05000000000000000000" pitchFamily="2" charset="2"/>
              </a:rPr>
              <a:t> eventuell im Vorfeld Komprimieren</a:t>
            </a:r>
            <a:endParaRPr lang="de-DE" dirty="0"/>
          </a:p>
        </p:txBody>
      </p:sp>
      <p:pic>
        <p:nvPicPr>
          <p:cNvPr id="4" name="Bildschirmfoto 2020-10-27 um 20.19.41.png" descr="Bildschirmfoto 2020-10-27 um 20.19.41.png">
            <a:extLst>
              <a:ext uri="{FF2B5EF4-FFF2-40B4-BE49-F238E27FC236}">
                <a16:creationId xmlns:a16="http://schemas.microsoft.com/office/drawing/2014/main" id="{04A8C7B1-88B8-4B52-918C-0CC82EE92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396" y="6118357"/>
            <a:ext cx="901515" cy="32016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F41B5B4-2E14-4911-9F36-EBA63AE43B47}"/>
              </a:ext>
            </a:extLst>
          </p:cNvPr>
          <p:cNvSpPr txBox="1">
            <a:spLocks/>
          </p:cNvSpPr>
          <p:nvPr/>
        </p:nvSpPr>
        <p:spPr>
          <a:xfrm>
            <a:off x="4343400" y="64385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  <a:p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Ralf Loheit</a:t>
            </a:r>
          </a:p>
          <a:p>
            <a:r>
              <a:rPr lang="de-DE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mBdB</a:t>
            </a: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für die Landkreise Landsberg/Lech und Starnberg</a:t>
            </a:r>
          </a:p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488800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5E601-22FB-4346-A228-EAF81B0F5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interessante Links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3587E93-F7D8-4104-A645-884D114354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Padlet</a:t>
            </a:r>
            <a:r>
              <a:rPr lang="de-DE" dirty="0"/>
              <a:t> </a:t>
            </a:r>
            <a:r>
              <a:rPr lang="de-DE" dirty="0">
                <a:hlinkClick r:id="rId2"/>
              </a:rPr>
              <a:t>„Erklärvideos erstellen“</a:t>
            </a:r>
            <a:r>
              <a:rPr lang="de-DE" dirty="0"/>
              <a:t>	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	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14ED2D1-AF0F-4433-A35C-5387A3D0A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783" y="1690690"/>
            <a:ext cx="1626433" cy="1626433"/>
          </a:xfrm>
          <a:prstGeom prst="rect">
            <a:avLst/>
          </a:prstGeom>
        </p:spPr>
      </p:pic>
      <p:pic>
        <p:nvPicPr>
          <p:cNvPr id="7" name="Grafik 6" descr="Ein Bild, das Vogel enthält.&#10;&#10;Automatisch generierte Beschreibung">
            <a:extLst>
              <a:ext uri="{FF2B5EF4-FFF2-40B4-BE49-F238E27FC236}">
                <a16:creationId xmlns:a16="http://schemas.microsoft.com/office/drawing/2014/main" id="{9C1458CF-C244-49C7-BD6E-208893292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300" y="4001294"/>
            <a:ext cx="1626433" cy="162643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E32ABD2-8E1A-4E4A-89D2-982145B90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42" y="4001294"/>
            <a:ext cx="1626433" cy="162643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D21489C-9F2F-40AD-A0AC-6510B5394F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55" y="4001294"/>
            <a:ext cx="1626433" cy="1626433"/>
          </a:xfrm>
          <a:prstGeom prst="rect">
            <a:avLst/>
          </a:prstGeom>
        </p:spPr>
      </p:pic>
      <p:pic>
        <p:nvPicPr>
          <p:cNvPr id="4" name="Bildschirmfoto 2020-10-27 um 20.19.41.png" descr="Bildschirmfoto 2020-10-27 um 20.19.41.png">
            <a:extLst>
              <a:ext uri="{FF2B5EF4-FFF2-40B4-BE49-F238E27FC236}">
                <a16:creationId xmlns:a16="http://schemas.microsoft.com/office/drawing/2014/main" id="{1F72A02B-8419-48DD-A890-BF2F01876D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396" y="6118357"/>
            <a:ext cx="901515" cy="32016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EB99BA9-E996-4992-85C4-F7B5D3AE86A0}"/>
              </a:ext>
            </a:extLst>
          </p:cNvPr>
          <p:cNvSpPr txBox="1">
            <a:spLocks/>
          </p:cNvSpPr>
          <p:nvPr/>
        </p:nvSpPr>
        <p:spPr>
          <a:xfrm>
            <a:off x="4343400" y="63118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  <a:p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Ralf Loheit</a:t>
            </a:r>
          </a:p>
          <a:p>
            <a:r>
              <a:rPr lang="de-DE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mBdB</a:t>
            </a: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für die Landkreise Landsberg/Lech und Starnberg</a:t>
            </a:r>
          </a:p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9621801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CC10E3-4C92-47D5-A6D2-91D1D08A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Bildernachweis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AD6570-8B45-4C99-9B7F-71F0D84D4C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Bilder der entsprechenden Anbieter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Bilder mit CC-0 von </a:t>
            </a:r>
            <a:r>
              <a:rPr lang="de-DE" dirty="0" err="1"/>
              <a:t>Pixabay</a:t>
            </a:r>
            <a:endParaRPr lang="de-DE" dirty="0"/>
          </a:p>
          <a:p>
            <a:endParaRPr lang="de-DE" dirty="0"/>
          </a:p>
          <a:p>
            <a:r>
              <a:rPr lang="de-DE" dirty="0"/>
              <a:t>Ausschnitte aus Videos von B. Thiel, G. </a:t>
            </a:r>
            <a:r>
              <a:rPr lang="de-DE" dirty="0" err="1"/>
              <a:t>Mitterwallner</a:t>
            </a:r>
            <a:endParaRPr lang="de-DE" dirty="0"/>
          </a:p>
        </p:txBody>
      </p:sp>
      <p:pic>
        <p:nvPicPr>
          <p:cNvPr id="5" name="Bildschirmfoto 2020-10-27 um 20.19.41.png" descr="Bildschirmfoto 2020-10-27 um 20.19.41.png">
            <a:extLst>
              <a:ext uri="{FF2B5EF4-FFF2-40B4-BE49-F238E27FC236}">
                <a16:creationId xmlns:a16="http://schemas.microsoft.com/office/drawing/2014/main" id="{D43D48B6-BA16-4FD5-8611-92A007500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396" y="6118357"/>
            <a:ext cx="901515" cy="32016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C5FE2861-D39C-448F-BF0F-F0CBA5BE8D66}"/>
              </a:ext>
            </a:extLst>
          </p:cNvPr>
          <p:cNvSpPr txBox="1">
            <a:spLocks/>
          </p:cNvSpPr>
          <p:nvPr/>
        </p:nvSpPr>
        <p:spPr>
          <a:xfrm>
            <a:off x="4343400" y="63118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  <a:p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Ralf Loheit</a:t>
            </a:r>
          </a:p>
          <a:p>
            <a:r>
              <a:rPr lang="de-DE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mBdB</a:t>
            </a: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für die Landkreise Landsberg/Lech und Starnberg</a:t>
            </a:r>
          </a:p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2146532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CC10E3-4C92-47D5-A6D2-91D1D08A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Lizenz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AD6570-8B45-4C99-9B7F-71F0D84D4C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0">
              <a:buNone/>
            </a:pPr>
            <a:r>
              <a:rPr lang="de-DE" dirty="0"/>
              <a:t>Die meisten Inhalte dieser Präsentation stehen unter folgender Lizenz, sofern nichts anderes angegeben ist</a:t>
            </a:r>
          </a:p>
          <a:p>
            <a:pPr marL="342900" lvl="1" indent="0">
              <a:buNone/>
            </a:pPr>
            <a:endParaRPr lang="de-DE" dirty="0"/>
          </a:p>
          <a:p>
            <a:pPr marL="342900" lvl="1" indent="0">
              <a:buNone/>
            </a:pPr>
            <a:r>
              <a:rPr lang="de-DE" dirty="0"/>
              <a:t>CC-BY-SA 4.0 Ralf Loheit</a:t>
            </a:r>
          </a:p>
          <a:p>
            <a:pPr marL="342900" lvl="1" indent="0">
              <a:buNone/>
            </a:pPr>
            <a:endParaRPr lang="de-DE" dirty="0"/>
          </a:p>
          <a:p>
            <a:pPr marL="342900" lvl="1" indent="0">
              <a:buNone/>
            </a:pPr>
            <a:endParaRPr lang="de-DE" dirty="0"/>
          </a:p>
        </p:txBody>
      </p:sp>
      <p:pic>
        <p:nvPicPr>
          <p:cNvPr id="5" name="Bildschirmfoto 2020-10-27 um 20.19.41.png" descr="Bildschirmfoto 2020-10-27 um 20.19.41.png">
            <a:extLst>
              <a:ext uri="{FF2B5EF4-FFF2-40B4-BE49-F238E27FC236}">
                <a16:creationId xmlns:a16="http://schemas.microsoft.com/office/drawing/2014/main" id="{AAEE395C-1093-4274-B970-42FF1EDF0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396" y="6118357"/>
            <a:ext cx="901515" cy="32016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0CEF2853-2E78-4897-AF63-20FC73D0078C}"/>
              </a:ext>
            </a:extLst>
          </p:cNvPr>
          <p:cNvSpPr txBox="1">
            <a:spLocks/>
          </p:cNvSpPr>
          <p:nvPr/>
        </p:nvSpPr>
        <p:spPr>
          <a:xfrm>
            <a:off x="4343400" y="63118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  <a:p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Ralf Loheit</a:t>
            </a:r>
          </a:p>
          <a:p>
            <a:r>
              <a:rPr lang="de-DE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mBdB</a:t>
            </a: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für die Landkreise Landsberg/Lech und Starnberg</a:t>
            </a:r>
          </a:p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9070109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Warum Erklärvideos erstellen?</a:t>
            </a:r>
            <a:endParaRPr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C375395B-FAAD-48AE-9A99-6512F61DA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99015"/>
            <a:ext cx="10515600" cy="4407109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Erklärvideos auf </a:t>
            </a:r>
            <a:r>
              <a:rPr lang="de-DE" dirty="0" err="1"/>
              <a:t>Youtube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Mediathek in </a:t>
            </a:r>
            <a:r>
              <a:rPr lang="de-DE" dirty="0" err="1"/>
              <a:t>mebis</a:t>
            </a:r>
            <a:endParaRPr lang="de-DE" dirty="0"/>
          </a:p>
          <a:p>
            <a:endParaRPr lang="de-DE" dirty="0"/>
          </a:p>
          <a:p>
            <a:r>
              <a:rPr lang="de-DE" dirty="0"/>
              <a:t>aktuell kostenlose Angebote an Filmen</a:t>
            </a:r>
          </a:p>
          <a:p>
            <a:endParaRPr lang="de-DE" dirty="0"/>
          </a:p>
          <a:p>
            <a:r>
              <a:rPr lang="de-DE" dirty="0"/>
              <a:t> aktuell kostenlose Angebote an anderen Medien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A5BE7D7-7FBC-4B7D-886A-18D91AC0F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651">
            <a:off x="5206161" y="1655282"/>
            <a:ext cx="1481814" cy="148181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5774909-7CDC-4D19-876E-0C9BE447A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0239">
            <a:off x="7837243" y="1914648"/>
            <a:ext cx="2847975" cy="16002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EA356A-0F42-4FF8-85FC-1C4F8DBC6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9360">
            <a:off x="7827718" y="4021602"/>
            <a:ext cx="2857500" cy="1600200"/>
          </a:xfrm>
          <a:prstGeom prst="rect">
            <a:avLst/>
          </a:prstGeom>
        </p:spPr>
      </p:pic>
      <p:pic>
        <p:nvPicPr>
          <p:cNvPr id="2" name="Bildschirmfoto 2020-10-27 um 20.19.41.png" descr="Bildschirmfoto 2020-10-27 um 20.19.41.png">
            <a:extLst>
              <a:ext uri="{FF2B5EF4-FFF2-40B4-BE49-F238E27FC236}">
                <a16:creationId xmlns:a16="http://schemas.microsoft.com/office/drawing/2014/main" id="{DE969005-C1EB-4DC5-B9DC-A0AD166D2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396" y="6118357"/>
            <a:ext cx="901515" cy="32016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3633E6C-97CE-42E5-AE1D-1890956144BE}"/>
              </a:ext>
            </a:extLst>
          </p:cNvPr>
          <p:cNvSpPr txBox="1">
            <a:spLocks/>
          </p:cNvSpPr>
          <p:nvPr/>
        </p:nvSpPr>
        <p:spPr>
          <a:xfrm>
            <a:off x="4343400" y="63118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  <a:p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Ralf Loheit</a:t>
            </a:r>
          </a:p>
          <a:p>
            <a:r>
              <a:rPr lang="de-DE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mBdB</a:t>
            </a: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für die Landkreise Landsberg/Lech und Starnberg</a:t>
            </a:r>
          </a:p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9" name="Grafik 8">
            <a:hlinkClick r:id="rId6"/>
            <a:extLst>
              <a:ext uri="{FF2B5EF4-FFF2-40B4-BE49-F238E27FC236}">
                <a16:creationId xmlns:a16="http://schemas.microsoft.com/office/drawing/2014/main" id="{B9ED509B-479A-473A-AD37-8682216E58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400" y="5106201"/>
            <a:ext cx="2734301" cy="1048051"/>
          </a:xfrm>
          <a:prstGeom prst="rect">
            <a:avLst/>
          </a:prstGeom>
        </p:spPr>
      </p:pic>
      <p:pic>
        <p:nvPicPr>
          <p:cNvPr id="11" name="Grafik 10">
            <a:hlinkClick r:id="rId8"/>
            <a:extLst>
              <a:ext uri="{FF2B5EF4-FFF2-40B4-BE49-F238E27FC236}">
                <a16:creationId xmlns:a16="http://schemas.microsoft.com/office/drawing/2014/main" id="{97D37B4D-341D-4EE5-8D41-F3EF7825A1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39503">
            <a:off x="7950467" y="581295"/>
            <a:ext cx="2906629" cy="678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el 1"/>
          <p:cNvSpPr txBox="1">
            <a:spLocks noGrp="1"/>
          </p:cNvSpPr>
          <p:nvPr>
            <p:ph type="ctrTitle"/>
          </p:nvPr>
        </p:nvSpPr>
        <p:spPr>
          <a:xfrm>
            <a:off x="2667000" y="1464469"/>
            <a:ext cx="6858000" cy="2025255"/>
          </a:xfrm>
          <a:prstGeom prst="rect">
            <a:avLst/>
          </a:prstGeom>
        </p:spPr>
        <p:txBody>
          <a:bodyPr/>
          <a:lstStyle/>
          <a:p>
            <a:br/>
            <a:endParaRPr/>
          </a:p>
        </p:txBody>
      </p:sp>
      <p:sp>
        <p:nvSpPr>
          <p:cNvPr id="113" name="Textfeld 5"/>
          <p:cNvSpPr txBox="1"/>
          <p:nvPr/>
        </p:nvSpPr>
        <p:spPr>
          <a:xfrm>
            <a:off x="2232355" y="4849415"/>
            <a:ext cx="3125391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b="1"/>
            </a:lvl1pPr>
          </a:lstStyle>
          <a:p>
            <a:pPr hangingPunct="0"/>
            <a:r>
              <a:rPr sz="135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Ort: </a:t>
            </a:r>
            <a:r>
              <a:rPr lang="de-DE" sz="135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Landsberg</a:t>
            </a:r>
            <a:r>
              <a:rPr sz="135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</a:t>
            </a:r>
            <a:endParaRPr lang="de-DE" sz="135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hangingPunct="0"/>
            <a:r>
              <a:rPr sz="135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Datum: </a:t>
            </a:r>
            <a:r>
              <a:rPr lang="de-DE" sz="135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04.02.2021</a:t>
            </a:r>
            <a:endParaRPr sz="135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14" name="Textfeld 6"/>
          <p:cNvSpPr txBox="1"/>
          <p:nvPr/>
        </p:nvSpPr>
        <p:spPr>
          <a:xfrm>
            <a:off x="6151641" y="4848621"/>
            <a:ext cx="3733055" cy="715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 hangingPunct="0">
              <a:defRPr b="1"/>
            </a:pPr>
            <a:r>
              <a:rPr sz="135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Ralf Loheit</a:t>
            </a:r>
          </a:p>
          <a:p>
            <a:pPr hangingPunct="0">
              <a:defRPr b="1"/>
            </a:pPr>
            <a:r>
              <a:rPr sz="1350" b="1" kern="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Medienpädagogischer</a:t>
            </a:r>
            <a:r>
              <a:rPr sz="135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1350" b="1" kern="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Berater</a:t>
            </a:r>
            <a:r>
              <a:rPr sz="135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1350" b="1" kern="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digitale</a:t>
            </a:r>
            <a:r>
              <a:rPr sz="135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Bildung</a:t>
            </a:r>
          </a:p>
          <a:p>
            <a:pPr hangingPunct="0">
              <a:defRPr b="1"/>
            </a:pPr>
            <a:r>
              <a:rPr sz="1350" b="1" kern="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für</a:t>
            </a:r>
            <a:r>
              <a:rPr sz="135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die </a:t>
            </a:r>
            <a:r>
              <a:rPr sz="1350" b="1" kern="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Landkreise</a:t>
            </a:r>
            <a:r>
              <a:rPr sz="135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Landsberg/Lech und Starnberg</a:t>
            </a:r>
          </a:p>
        </p:txBody>
      </p:sp>
      <p:sp>
        <p:nvSpPr>
          <p:cNvPr id="116" name="Rechteck 4"/>
          <p:cNvSpPr txBox="1"/>
          <p:nvPr/>
        </p:nvSpPr>
        <p:spPr>
          <a:xfrm>
            <a:off x="2104294" y="1663132"/>
            <a:ext cx="7934179" cy="2169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 algn="ctr" hangingPunct="0">
              <a:defRPr sz="6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de-DE" sz="4500" kern="0" dirty="0">
                <a:solidFill>
                  <a:srgbClr val="000000"/>
                </a:solidFill>
                <a:latin typeface="Calibri Light"/>
                <a:cs typeface="Calibri Light"/>
                <a:sym typeface="Calibri Light"/>
              </a:rPr>
              <a:t>Erklärvideos </a:t>
            </a:r>
            <a:r>
              <a:rPr sz="4500" kern="0" dirty="0" err="1">
                <a:solidFill>
                  <a:srgbClr val="000000"/>
                </a:solidFill>
                <a:latin typeface="Calibri Light"/>
                <a:cs typeface="Calibri Light"/>
                <a:sym typeface="Calibri Light"/>
              </a:rPr>
              <a:t>erstellen</a:t>
            </a:r>
            <a:endParaRPr lang="de-DE" sz="4500" kern="0" dirty="0">
              <a:solidFill>
                <a:srgbClr val="000000"/>
              </a:solidFill>
              <a:latin typeface="Calibri Light"/>
              <a:cs typeface="Calibri Light"/>
              <a:sym typeface="Calibri Light"/>
            </a:endParaRPr>
          </a:p>
          <a:p>
            <a:pPr algn="ctr" hangingPunct="0">
              <a:defRPr sz="6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de-DE" sz="4500" kern="0" dirty="0">
                <a:solidFill>
                  <a:srgbClr val="000000"/>
                </a:solidFill>
                <a:latin typeface="Calibri Light"/>
                <a:cs typeface="Calibri Light"/>
                <a:sym typeface="Calibri Light"/>
              </a:rPr>
              <a:t>-</a:t>
            </a:r>
          </a:p>
          <a:p>
            <a:pPr algn="ctr" hangingPunct="0">
              <a:defRPr sz="6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de-DE" sz="4500" kern="0" dirty="0">
                <a:solidFill>
                  <a:srgbClr val="000000"/>
                </a:solidFill>
                <a:latin typeface="Calibri Light"/>
                <a:cs typeface="Calibri Light"/>
                <a:sym typeface="Calibri Light"/>
              </a:rPr>
              <a:t>Teil 1</a:t>
            </a:r>
            <a:endParaRPr sz="4500" kern="0" dirty="0">
              <a:solidFill>
                <a:srgbClr val="000000"/>
              </a:solidFill>
              <a:latin typeface="Calibri Light"/>
              <a:cs typeface="Calibri Light"/>
              <a:sym typeface="Calibri Light"/>
            </a:endParaRPr>
          </a:p>
        </p:txBody>
      </p:sp>
      <p:pic>
        <p:nvPicPr>
          <p:cNvPr id="117" name="iu.jpeg" descr="iu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097" y="3899948"/>
            <a:ext cx="1377599" cy="775990"/>
          </a:xfrm>
          <a:prstGeom prst="rect">
            <a:avLst/>
          </a:prstGeom>
          <a:ln w="12700">
            <a:miter lim="400000"/>
          </a:ln>
        </p:spPr>
      </p:pic>
      <p:sp useBgFill="1">
        <p:nvSpPr>
          <p:cNvPr id="7" name="Textfeld 6">
            <a:extLst>
              <a:ext uri="{FF2B5EF4-FFF2-40B4-BE49-F238E27FC236}">
                <a16:creationId xmlns:a16="http://schemas.microsoft.com/office/drawing/2014/main" id="{0B45E31D-C44B-47CD-8B31-6A591C7B48E1}"/>
              </a:ext>
            </a:extLst>
          </p:cNvPr>
          <p:cNvSpPr txBox="1"/>
          <p:nvPr/>
        </p:nvSpPr>
        <p:spPr>
          <a:xfrm rot="21243306">
            <a:off x="3184337" y="3068512"/>
            <a:ext cx="5140713" cy="1754326"/>
          </a:xfrm>
          <a:prstGeom prst="rect">
            <a:avLst/>
          </a:prstGeom>
          <a:effectLst>
            <a:softEdge rad="584200"/>
          </a:effectLst>
          <a:scene3d>
            <a:camera prst="orthographicFront"/>
            <a:lightRig rig="threePt" dir="t"/>
          </a:scene3d>
          <a:sp3d contourW="12700" prstMaterial="metal">
            <a:bevelT w="19050" h="190500"/>
            <a:contourClr>
              <a:sysClr val="windowText" lastClr="000000">
                <a:lumMod val="75000"/>
                <a:lumOff val="25000"/>
              </a:sysClr>
            </a:contourClr>
          </a:sp3d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Vielen Dank und viel Erfolg bei der Umsetzung!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R. Loheit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kern="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mBdB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 für Landsberg/Lech und Starnberg             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www.</a:t>
            </a:r>
            <a:r>
              <a:rPr lang="de-DE" kern="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bdb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-ll-sta.de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mail@</a:t>
            </a:r>
            <a:r>
              <a:rPr lang="de-DE" kern="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bdb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-ll-sta.de</a:t>
            </a:r>
          </a:p>
        </p:txBody>
      </p:sp>
    </p:spTree>
    <p:extLst>
      <p:ext uri="{BB962C8B-B14F-4D97-AF65-F5344CB8AC3E}">
        <p14:creationId xmlns:p14="http://schemas.microsoft.com/office/powerpoint/2010/main" val="400707725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CA14C-48A9-4904-915D-23DA99940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paar Zahlen …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65D481-9E0A-49B3-94B9-08CC97720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052" y="1304144"/>
            <a:ext cx="7467600" cy="5114925"/>
          </a:xfrm>
          <a:prstGeom prst="rect">
            <a:avLst/>
          </a:prstGeom>
        </p:spPr>
      </p:pic>
      <p:pic>
        <p:nvPicPr>
          <p:cNvPr id="3" name="Bildschirmfoto 2020-10-27 um 20.19.41.png" descr="Bildschirmfoto 2020-10-27 um 20.19.41.png">
            <a:extLst>
              <a:ext uri="{FF2B5EF4-FFF2-40B4-BE49-F238E27FC236}">
                <a16:creationId xmlns:a16="http://schemas.microsoft.com/office/drawing/2014/main" id="{D53881B0-9100-44B5-ABB0-AE2610574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396" y="6118357"/>
            <a:ext cx="901515" cy="3201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5297831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BE5FCE-67A7-43A9-BFA0-BEEBE469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paar Zahlen …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8E88E4-FFAF-464B-A170-5C604C939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179" y="1270626"/>
            <a:ext cx="8053310" cy="5587374"/>
          </a:xfrm>
          <a:prstGeom prst="rect">
            <a:avLst/>
          </a:prstGeom>
        </p:spPr>
      </p:pic>
      <p:pic>
        <p:nvPicPr>
          <p:cNvPr id="3" name="Bildschirmfoto 2020-10-27 um 20.19.41.png" descr="Bildschirmfoto 2020-10-27 um 20.19.41.png">
            <a:extLst>
              <a:ext uri="{FF2B5EF4-FFF2-40B4-BE49-F238E27FC236}">
                <a16:creationId xmlns:a16="http://schemas.microsoft.com/office/drawing/2014/main" id="{1EB29AA1-2F46-4EC3-8D2E-E63990659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396" y="6118357"/>
            <a:ext cx="901515" cy="3201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1521449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CA14C-48A9-4904-915D-23DA99940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paar Zahlen …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E376E4-29CA-423A-AC25-AC26AB182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2017	täglicher </a:t>
            </a:r>
            <a:r>
              <a:rPr lang="de-DE" dirty="0" err="1"/>
              <a:t>Videostream</a:t>
            </a:r>
            <a:r>
              <a:rPr lang="de-DE" dirty="0"/>
              <a:t> 1.000.000.000 h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2012 	jährlicher </a:t>
            </a:r>
            <a:r>
              <a:rPr lang="de-DE" dirty="0" err="1"/>
              <a:t>Videostream</a:t>
            </a:r>
            <a:r>
              <a:rPr lang="de-DE" dirty="0"/>
              <a:t> 3.000.000.000 h</a:t>
            </a:r>
          </a:p>
          <a:p>
            <a:endParaRPr lang="de-DE" dirty="0"/>
          </a:p>
          <a:p>
            <a:r>
              <a:rPr lang="de-DE" dirty="0"/>
              <a:t>65 % einer Gruppe befragter Schüler (exemplarisch, nicht repräsentativ) machen sich über die Richtigkeit der Inhalte keine Gedanken</a:t>
            </a:r>
          </a:p>
          <a:p>
            <a:endParaRPr lang="de-DE" dirty="0"/>
          </a:p>
          <a:p>
            <a:r>
              <a:rPr lang="de-DE" dirty="0" err="1">
                <a:hlinkClick r:id="rId2"/>
              </a:rPr>
              <a:t>JIMplus</a:t>
            </a:r>
            <a:r>
              <a:rPr lang="de-DE" dirty="0">
                <a:hlinkClick r:id="rId2"/>
              </a:rPr>
              <a:t> 2020 „Lernen und Freizeit in der Corona-Krise“</a:t>
            </a:r>
            <a:endParaRPr lang="de-DE" dirty="0"/>
          </a:p>
        </p:txBody>
      </p:sp>
      <p:pic>
        <p:nvPicPr>
          <p:cNvPr id="5" name="Bildschirmfoto 2020-10-27 um 20.19.41.png" descr="Bildschirmfoto 2020-10-27 um 20.19.41.png">
            <a:extLst>
              <a:ext uri="{FF2B5EF4-FFF2-40B4-BE49-F238E27FC236}">
                <a16:creationId xmlns:a16="http://schemas.microsoft.com/office/drawing/2014/main" id="{3C875DF0-3B62-4209-B352-137D56C0D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396" y="6118357"/>
            <a:ext cx="901515" cy="32016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2D08BFCC-EEDF-46EC-917D-AE0C092EAA9E}"/>
              </a:ext>
            </a:extLst>
          </p:cNvPr>
          <p:cNvSpPr txBox="1">
            <a:spLocks/>
          </p:cNvSpPr>
          <p:nvPr/>
        </p:nvSpPr>
        <p:spPr>
          <a:xfrm>
            <a:off x="4343400" y="63118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  <a:p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Ralf Loheit</a:t>
            </a:r>
          </a:p>
          <a:p>
            <a:r>
              <a:rPr lang="de-DE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mBdB</a:t>
            </a: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für die Landkreise Landsberg/Lech und Starnberg</a:t>
            </a:r>
          </a:p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727062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Was spricht </a:t>
            </a:r>
            <a:r>
              <a:rPr lang="de-DE" b="1" dirty="0"/>
              <a:t>gegen</a:t>
            </a:r>
            <a:r>
              <a:rPr lang="de-DE" dirty="0"/>
              <a:t> die Erstellung von Erklärvideos?</a:t>
            </a:r>
            <a:endParaRPr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9422A79-265E-4528-87FA-E371CD179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79" y="1391294"/>
            <a:ext cx="3700593" cy="2926334"/>
          </a:xfrm>
          <a:prstGeom prst="rect">
            <a:avLst/>
          </a:prstGeom>
        </p:spPr>
      </p:pic>
      <p:pic>
        <p:nvPicPr>
          <p:cNvPr id="4" name="Grafik 3" descr="Ein Bild, das Uhr, Objekt, drinnen, Person enthält.&#10;&#10;Automatisch generierte Beschreibung">
            <a:extLst>
              <a:ext uri="{FF2B5EF4-FFF2-40B4-BE49-F238E27FC236}">
                <a16:creationId xmlns:a16="http://schemas.microsoft.com/office/drawing/2014/main" id="{4104A62A-4151-4479-9D91-22FFB08BB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962">
            <a:off x="7059641" y="1657461"/>
            <a:ext cx="3235475" cy="215614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9DEA740-6393-46FA-BD24-494795B35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983" y="3969506"/>
            <a:ext cx="3634007" cy="193661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039B6D4-0E30-4750-B6EC-FCE370D0C1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98210">
            <a:off x="345133" y="1723336"/>
            <a:ext cx="3247276" cy="215219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7F04858-70B0-4832-A03C-48F25E16DA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00838">
            <a:off x="2894091" y="3624555"/>
            <a:ext cx="3395676" cy="2263784"/>
          </a:xfrm>
          <a:prstGeom prst="rect">
            <a:avLst/>
          </a:prstGeom>
        </p:spPr>
      </p:pic>
      <p:pic>
        <p:nvPicPr>
          <p:cNvPr id="2" name="Bildschirmfoto 2020-10-27 um 20.19.41.png" descr="Bildschirmfoto 2020-10-27 um 20.19.41.png">
            <a:extLst>
              <a:ext uri="{FF2B5EF4-FFF2-40B4-BE49-F238E27FC236}">
                <a16:creationId xmlns:a16="http://schemas.microsoft.com/office/drawing/2014/main" id="{EF6B68EF-99E0-42CB-91F3-42319F4714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396" y="6118357"/>
            <a:ext cx="901515" cy="32016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C9F97847-EB28-4B74-A25E-4E4DFF64CC3F}"/>
              </a:ext>
            </a:extLst>
          </p:cNvPr>
          <p:cNvSpPr txBox="1">
            <a:spLocks/>
          </p:cNvSpPr>
          <p:nvPr/>
        </p:nvSpPr>
        <p:spPr>
          <a:xfrm>
            <a:off x="4343400" y="63118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  <a:p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Ralf Loheit</a:t>
            </a:r>
          </a:p>
          <a:p>
            <a:r>
              <a:rPr lang="de-DE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mBdB</a:t>
            </a: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für die Landkreise Landsberg/Lech und Starnberg</a:t>
            </a:r>
          </a:p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788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Was spricht </a:t>
            </a:r>
            <a:r>
              <a:rPr lang="de-DE" b="1" dirty="0"/>
              <a:t>für</a:t>
            </a:r>
            <a:r>
              <a:rPr lang="de-DE" dirty="0"/>
              <a:t> die Erstellung von Erklärvideos?</a:t>
            </a:r>
            <a:endParaRPr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C375395B-FAAD-48AE-9A99-6512F61DA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99015"/>
            <a:ext cx="10515600" cy="4407109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Zeitaufwand</a:t>
            </a:r>
          </a:p>
          <a:p>
            <a:endParaRPr lang="de-DE" dirty="0"/>
          </a:p>
          <a:p>
            <a:r>
              <a:rPr lang="de-DE" dirty="0"/>
              <a:t>technische Herausforderung (</a:t>
            </a:r>
            <a:r>
              <a:rPr lang="de-DE" dirty="0" err="1"/>
              <a:t>learning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doing</a:t>
            </a:r>
            <a:r>
              <a:rPr lang="de-DE" dirty="0"/>
              <a:t> für die Lehrkraft)</a:t>
            </a:r>
          </a:p>
          <a:p>
            <a:endParaRPr lang="de-DE" dirty="0"/>
          </a:p>
          <a:p>
            <a:r>
              <a:rPr lang="de-DE" dirty="0"/>
              <a:t>persönliche Nähe </a:t>
            </a:r>
          </a:p>
          <a:p>
            <a:endParaRPr lang="de-DE" dirty="0"/>
          </a:p>
          <a:p>
            <a:r>
              <a:rPr lang="de-DE" dirty="0"/>
              <a:t>Urheberrecht (von zwei Seiten)</a:t>
            </a:r>
          </a:p>
          <a:p>
            <a:endParaRPr lang="de-DE" dirty="0"/>
          </a:p>
          <a:p>
            <a:r>
              <a:rPr lang="de-DE" dirty="0"/>
              <a:t>Stolz über eigenes Werk</a:t>
            </a:r>
          </a:p>
          <a:p>
            <a:endParaRPr lang="de-DE" dirty="0"/>
          </a:p>
        </p:txBody>
      </p:sp>
      <p:pic>
        <p:nvPicPr>
          <p:cNvPr id="2" name="Bildschirmfoto 2020-10-27 um 20.19.41.png" descr="Bildschirmfoto 2020-10-27 um 20.19.41.png">
            <a:extLst>
              <a:ext uri="{FF2B5EF4-FFF2-40B4-BE49-F238E27FC236}">
                <a16:creationId xmlns:a16="http://schemas.microsoft.com/office/drawing/2014/main" id="{863FABEF-F0A0-4AE3-AE96-B3936B6D5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396" y="6118357"/>
            <a:ext cx="901515" cy="32016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F2135F9D-8303-4084-8CFD-416BB901710B}"/>
              </a:ext>
            </a:extLst>
          </p:cNvPr>
          <p:cNvSpPr txBox="1">
            <a:spLocks/>
          </p:cNvSpPr>
          <p:nvPr/>
        </p:nvSpPr>
        <p:spPr>
          <a:xfrm>
            <a:off x="4343400" y="63118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  <a:p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Ralf Loheit</a:t>
            </a:r>
          </a:p>
          <a:p>
            <a:r>
              <a:rPr lang="de-DE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mBdB</a:t>
            </a: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für die Landkreise Landsberg/Lech und Starnberg</a:t>
            </a:r>
          </a:p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0393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Und warum </a:t>
            </a:r>
            <a:r>
              <a:rPr lang="de-DE" b="1" i="1" dirty="0"/>
              <a:t>eigene</a:t>
            </a:r>
            <a:r>
              <a:rPr lang="de-DE" dirty="0"/>
              <a:t> Erklärvideos?</a:t>
            </a:r>
            <a:endParaRPr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C375395B-FAAD-48AE-9A99-6512F61DA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99015"/>
            <a:ext cx="10515600" cy="4407109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nicht lange suchen – selber machen</a:t>
            </a:r>
          </a:p>
          <a:p>
            <a:endParaRPr lang="de-DE" dirty="0"/>
          </a:p>
          <a:p>
            <a:r>
              <a:rPr lang="de-DE" dirty="0"/>
              <a:t>schnell und einfach erfahren, wie etwas geht</a:t>
            </a:r>
          </a:p>
          <a:p>
            <a:endParaRPr lang="de-DE" dirty="0"/>
          </a:p>
          <a:p>
            <a:r>
              <a:rPr lang="de-DE" dirty="0"/>
              <a:t>passgenau für die Klasse </a:t>
            </a:r>
          </a:p>
          <a:p>
            <a:endParaRPr lang="de-DE" dirty="0"/>
          </a:p>
          <a:p>
            <a:r>
              <a:rPr lang="de-DE" dirty="0"/>
              <a:t>Urheberrecht leichter einzuhalten</a:t>
            </a:r>
          </a:p>
          <a:p>
            <a:endParaRPr lang="de-DE" dirty="0"/>
          </a:p>
          <a:p>
            <a:r>
              <a:rPr lang="de-DE" dirty="0"/>
              <a:t>Arbeit im </a:t>
            </a:r>
            <a:r>
              <a:rPr lang="de-DE" i="1" dirty="0" err="1"/>
              <a:t>flipped</a:t>
            </a:r>
            <a:r>
              <a:rPr lang="de-DE" i="1" dirty="0"/>
              <a:t> </a:t>
            </a:r>
            <a:r>
              <a:rPr lang="de-DE" i="1" dirty="0" err="1"/>
              <a:t>classroom</a:t>
            </a:r>
            <a:endParaRPr lang="de-DE" i="1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2" name="Bildschirmfoto 2020-10-27 um 20.19.41.png" descr="Bildschirmfoto 2020-10-27 um 20.19.41.png">
            <a:extLst>
              <a:ext uri="{FF2B5EF4-FFF2-40B4-BE49-F238E27FC236}">
                <a16:creationId xmlns:a16="http://schemas.microsoft.com/office/drawing/2014/main" id="{0E33C081-2D76-4B20-8E13-55D7A33FC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396" y="6118357"/>
            <a:ext cx="901515" cy="32016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6C3913F6-45FF-4FF1-B9E5-E93DD5C1E528}"/>
              </a:ext>
            </a:extLst>
          </p:cNvPr>
          <p:cNvSpPr txBox="1">
            <a:spLocks/>
          </p:cNvSpPr>
          <p:nvPr/>
        </p:nvSpPr>
        <p:spPr>
          <a:xfrm>
            <a:off x="4343400" y="63118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  <a:p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Ralf Loheit</a:t>
            </a:r>
          </a:p>
          <a:p>
            <a:r>
              <a:rPr lang="de-DE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mBdB</a:t>
            </a: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für die Landkreise Landsberg/Lech und Starnberg</a:t>
            </a:r>
          </a:p>
          <a:p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630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1_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1301</Words>
  <Application>Microsoft Office PowerPoint</Application>
  <PresentationFormat>Breitbild</PresentationFormat>
  <Paragraphs>309</Paragraphs>
  <Slides>30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30</vt:i4>
      </vt:variant>
    </vt:vector>
  </HeadingPairs>
  <TitlesOfParts>
    <vt:vector size="39" baseType="lpstr">
      <vt:lpstr>Arial</vt:lpstr>
      <vt:lpstr>Baskerville Old Face</vt:lpstr>
      <vt:lpstr>Calibri</vt:lpstr>
      <vt:lpstr>Calibri Light</vt:lpstr>
      <vt:lpstr>Comic Sans MS</vt:lpstr>
      <vt:lpstr>DF Script</vt:lpstr>
      <vt:lpstr>Helvetica</vt:lpstr>
      <vt:lpstr>Office</vt:lpstr>
      <vt:lpstr>1_Office</vt:lpstr>
      <vt:lpstr>Herzlich willkommen!</vt:lpstr>
      <vt:lpstr> </vt:lpstr>
      <vt:lpstr>Warum Erklärvideos erstellen?</vt:lpstr>
      <vt:lpstr>ein paar Zahlen …</vt:lpstr>
      <vt:lpstr>ein paar Zahlen …</vt:lpstr>
      <vt:lpstr>ein paar Zahlen …</vt:lpstr>
      <vt:lpstr>Was spricht gegen die Erstellung von Erklärvideos?</vt:lpstr>
      <vt:lpstr>Was spricht für die Erstellung von Erklärvideos?</vt:lpstr>
      <vt:lpstr>Und warum eigene Erklärvideos?</vt:lpstr>
      <vt:lpstr>Vorteile digitaler Lernmaterialien</vt:lpstr>
      <vt:lpstr>Vorteile digitaler Lernmaterialien – für die SuS</vt:lpstr>
      <vt:lpstr>Lernvideos von Lehrern</vt:lpstr>
      <vt:lpstr>Lernvideos von Schülern</vt:lpstr>
      <vt:lpstr>ein paar Schlagwörter…</vt:lpstr>
      <vt:lpstr>Leitsätze</vt:lpstr>
      <vt:lpstr>Sprachliche Gestaltung</vt:lpstr>
      <vt:lpstr>Und wie fang ich jetzt am schnellsten an?</vt:lpstr>
      <vt:lpstr>PowerPoint-Präsentation</vt:lpstr>
      <vt:lpstr>Und wie fang ich jetzt am schnellsten an?</vt:lpstr>
      <vt:lpstr>PowerPoint-Präsentation</vt:lpstr>
      <vt:lpstr>Und wie fang ich jetzt am schnellsten an?</vt:lpstr>
      <vt:lpstr>PowerPoint-Präsentation</vt:lpstr>
      <vt:lpstr>mysimpleshow – eigene Bilder einfügen</vt:lpstr>
      <vt:lpstr>Und wie fang ich jetzt am schnellsten an?</vt:lpstr>
      <vt:lpstr>Was brauche ich?</vt:lpstr>
      <vt:lpstr>Teilen/Senden/Weitergeben</vt:lpstr>
      <vt:lpstr>interessante Links</vt:lpstr>
      <vt:lpstr>Bildernachweis</vt:lpstr>
      <vt:lpstr>Lizenz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willkommen!</dc:title>
  <dc:creator>Andre Baum</dc:creator>
  <cp:lastModifiedBy>Andre Baum</cp:lastModifiedBy>
  <cp:revision>7</cp:revision>
  <dcterms:created xsi:type="dcterms:W3CDTF">2020-05-19T11:53:59Z</dcterms:created>
  <dcterms:modified xsi:type="dcterms:W3CDTF">2021-02-04T11:41:13Z</dcterms:modified>
</cp:coreProperties>
</file>