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56" r:id="rId4"/>
    <p:sldId id="257" r:id="rId5"/>
    <p:sldId id="291" r:id="rId6"/>
    <p:sldId id="258" r:id="rId7"/>
    <p:sldId id="259" r:id="rId8"/>
    <p:sldId id="266" r:id="rId9"/>
    <p:sldId id="269" r:id="rId10"/>
    <p:sldId id="278" r:id="rId11"/>
    <p:sldId id="281" r:id="rId12"/>
    <p:sldId id="282" r:id="rId13"/>
    <p:sldId id="283" r:id="rId14"/>
    <p:sldId id="270" r:id="rId15"/>
    <p:sldId id="284" r:id="rId16"/>
    <p:sldId id="262" r:id="rId17"/>
    <p:sldId id="275" r:id="rId18"/>
    <p:sldId id="260" r:id="rId19"/>
    <p:sldId id="268" r:id="rId20"/>
    <p:sldId id="271" r:id="rId21"/>
    <p:sldId id="298" r:id="rId22"/>
    <p:sldId id="279" r:id="rId23"/>
    <p:sldId id="272" r:id="rId24"/>
    <p:sldId id="286" r:id="rId25"/>
    <p:sldId id="287" r:id="rId26"/>
    <p:sldId id="288" r:id="rId27"/>
    <p:sldId id="289" r:id="rId28"/>
    <p:sldId id="290" r:id="rId29"/>
    <p:sldId id="285" r:id="rId30"/>
    <p:sldId id="264" r:id="rId31"/>
    <p:sldId id="277" r:id="rId32"/>
    <p:sldId id="261" r:id="rId33"/>
    <p:sldId id="267" r:id="rId34"/>
    <p:sldId id="273" r:id="rId35"/>
    <p:sldId id="294" r:id="rId36"/>
    <p:sldId id="292" r:id="rId37"/>
    <p:sldId id="293" r:id="rId38"/>
    <p:sldId id="280" r:id="rId39"/>
    <p:sldId id="265" r:id="rId40"/>
    <p:sldId id="276" r:id="rId41"/>
    <p:sldId id="295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0C76D-D65F-4B98-9980-61DF613C32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9CD1D7-18B3-4C5C-A7A8-987222B9CF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C26643D6-0C4B-4E01-B08A-72D48925E4F3}" type="datetime1">
              <a:rPr lang="de-DE" smtClean="0"/>
              <a:t>05.03.2021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13FD20-1D41-405A-BA3A-E57E1AF6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E1DBC-B331-44DD-B122-6D814C33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FD22B2-33C2-46D1-A9B5-DF52DC38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7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27E3A887-A16F-4014-9253-6DF897DEBD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2285" y="6356350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095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32D4B-533E-4A9C-8CC8-CE8B9FE5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20A937-9D8A-4769-BD41-E167E08A1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9E5A2C-B68B-4513-80D3-ECE44241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8CDE5-D0A1-46F2-BA0F-6C8FA7DC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03FF697-EF55-4FE0-8496-1CB88335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00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F098F29-9425-4B2A-AFFA-64F98A2F0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69367B-A082-497A-9691-9CA3A9372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8DF747-F864-4B2B-B750-359673B8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67803C-B2C2-415D-8B12-FA3F755B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965D6F6-6348-4731-B342-7AD21EA2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88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9C144-3E6C-42D6-A173-06A2ABC3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B6C472-D374-4B57-BC12-2CE407E05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83BD9-6659-4155-820F-CBC6D713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99D3B-97A5-4DE1-BFA7-D7B6F9B3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232CEE-8935-404B-A2A5-6BC56768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69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CBF98-5AC0-4BEA-9D9F-E00B535A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139EC-CC57-4C3B-8CE1-84821536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3C7743-0157-44E2-9EC6-6881A27F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8C808-9767-4C60-948B-EA55DB98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8A218-B186-4638-BDF2-BA4113DF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2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15D58-E9C3-40C5-9522-4EE1B237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616EBB-645C-4EA0-8B6E-66025BAF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650B1-54B3-4458-8DF9-FEFCA666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4E38D-F255-4ACD-A443-C39B07C3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2C8D54-70FA-4059-A15A-2490A5D0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0FB7-2EFA-4A9E-9122-5416F74B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4B2021-04AC-4B90-BEF1-040664AA6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C2B6AF-7C5E-4B59-96C2-9521B79CA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63E318-12FF-4E71-AA41-C21222ED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9EAFC-EE52-4740-BD0F-F1DF8545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5CA0F5-A964-4883-AA66-1263F46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7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6B14E-DE0D-41AA-A24A-748920D7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798D8B-2820-40C4-82BD-B05EC6BB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67BB2C-9AEF-496D-BA87-E7C8D6D18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AB4065-5461-4993-BE2B-1EC7FB55B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F2492B-A135-4721-8D4E-C8FF873D6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BECB04-E45C-4E2A-8B74-27598A4B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7CD4B6-E0B7-411F-876A-21E6F6B7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2DAB64-D2B2-4212-B007-ECC14342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930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AEBE6-A464-4DDC-91A1-7F5CD551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A6D750-A89E-4F47-8BE9-F60F8096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767582-457A-445B-90F1-A10491BA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AA2F2-FFBD-463C-BF2B-C2AEF48F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55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51F91-4892-489E-93ED-A14BE510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E499EF-F83A-47D5-A60A-F266E13C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26AF4C-2C6E-4A77-8F73-52919311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0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83631-2616-43EC-A54A-ED8477C6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A808DA-9C5B-403D-AB25-C74E4161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A0FAD-ADC4-46B1-9858-CB273F2E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26EEBC-E50F-4724-8E92-9E7FFC48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4D3F3E-6C84-4C7C-B84C-2C326AA7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9FF0E8-C7D0-4C22-896E-5A997B2E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5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F4C97-BA78-40B8-A63F-3CA74969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A0E656-3BA1-47C4-AD03-144EBD437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500376-1C4D-4EBB-AADC-829633BF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F23DDE-ACF5-4DAB-BA74-78387617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366C198-33F8-4251-80BA-4299320B84BA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Ralf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66811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147AF-65A3-4066-BD95-96FC6AAC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33E76F-C056-45FD-9931-2551987E4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457BB9-623F-4EAF-8602-5295F1E0E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698828-1597-4226-AFC3-38281F66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4DAB47-6780-4939-8FE8-BBE544CF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2A5034-921D-4BA5-B04E-A56DD155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09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49DBF-C412-4D94-BA75-6C5DA0F4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59C60E-3A82-4A4B-965B-419D64007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1EE603-67E4-41CB-97BD-DBB22E27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DD550F-5855-4980-A2B6-8FA2B604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EC6AB8-E0BA-45B0-BDBC-844088F7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09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C32463-07F2-4F8F-9743-AEBAA3E71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73141B-B0DF-4A82-A24C-2F63D7F9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1F47E-DEDB-4B7D-AD0A-03C9299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FE0B8-0084-4CD1-86ED-943457D8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2D9A9-1363-4097-A655-5FAEE29D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28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3CBCD-8330-4C90-A269-477255E7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F1BCFE-40B6-4A77-BEB3-60DA777D5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12EB29-F450-4CC2-ABF0-714003EE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CADBF4-AFA4-45B2-9891-C4601832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BB461C6-F8BE-4240-9E74-8ED4E22D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9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4AD62-0E2A-41CD-9611-EED89DF1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5E3224-2FB2-48D1-BE27-CF4789596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578D77-25B8-4359-8680-02580C8CB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5672A3-488F-4E77-A32A-F78696A5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04446F-688D-43D0-B357-A358D90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172DF78-97C3-40FC-AB6A-AB1A9119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9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DF2AA-CF95-4105-86D8-283109C1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E509E-F669-4D94-87CE-F33D46AD1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F8BC59-0E05-458A-9C23-357CF36E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D4CE26-D1AF-4256-81AB-D3E304CFF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81AC95-FCCB-4279-B660-98A440EFB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498820-56F1-41F2-BFB7-65A5FE37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07C2207-D7BD-4AE6-88A9-7A10E1DB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1F52A9F7-9AA7-478C-A6D0-6D447D0F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87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1512E-008D-4E6C-8C81-DE3E09F9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4F4201-94FF-4EDF-8AA8-A9477A9F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9D146-C6F9-483A-8EDC-D2DE8D3C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01C311E-C60A-47C1-BD5C-C986A84D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63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3FD73D-7712-42EF-8683-C28A5038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41D9D9-9E1B-46F6-B160-1A9092E5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7389F-9B98-4AD6-9672-A81A80C6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66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A8EDB-EE6C-4527-B9BE-5805BDCF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EADD75-0A01-4F88-B091-59C2598CB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8944F6-9388-4F29-B86B-B4AF4DC4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8506AD-B754-468F-8896-198D91CB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B58FB8-F95E-4113-9CBB-EC896E39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5D5073F-E91D-4874-A5C2-42FC6443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2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A7810-84D9-4DD0-946D-1FFDFDD9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CEAE77-0353-43B2-8939-10632335F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A1BEBA-835B-4CC4-BAD5-23ABAFC6C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B75C4F-F31C-46BA-BC22-969D63B1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85C562-5E4A-4C20-8A8E-D87C9033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803F0-E513-48FF-A363-CEF414172CC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5E790C1-7490-4656-9781-8EA4C705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7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BCFDB0-768D-4A7B-B430-892674B6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3F225D-5589-49D0-B895-011070E01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01BFD496-87A1-48E9-9E7E-B1BF4DF3CD0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Ralf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 und Starnberg</a:t>
            </a:r>
          </a:p>
        </p:txBody>
      </p:sp>
      <p:pic>
        <p:nvPicPr>
          <p:cNvPr id="11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7691092E-E1AB-4068-8B50-E21142FF97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52285" y="6356350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CAF63-1F44-4E39-8D71-09405F2C4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8327-F97D-4F7D-9CE7-153D865D2A68}" type="datetimeFigureOut">
              <a:rPr lang="de-DE" smtClean="0"/>
              <a:t>13.07.2021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0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E670A7-11DA-4C6B-A7DF-BDDFE842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CF7D5-7496-4612-B0D7-0176F598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F01F88-2E6D-4655-8F45-BB5CCD4D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5D8E-911F-4D78-8524-5CFCF92924FF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61741-9EFA-46BB-BDA5-8E0960B95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CA46FC-1F7D-45A2-AF93-787E54274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3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dkimo.com/result/kewiz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rame-generator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kimo.com/de/feedback-schule-unterrich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earch?q=edkimo" TargetMode="External"/><Relationship Id="rId2" Type="http://schemas.openxmlformats.org/officeDocument/2006/relationships/hyperlink" Target="https://help.edkimo.com/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enschutz-schule.info/tag/edkim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quizacademy.de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quizacademy.de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ent.youtube.com/m?continue=https%3A%2F%2Fwww.youtube.com%2Fwatch%3Fv%3DEsFxxLru7hs%26feature%3Dyoutu.be&amp;gl=DE&amp;m=0&amp;pc=yt&amp;uxe=23983172&amp;hl=de&amp;src=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kcards.de/#/home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academy.de/" TargetMode="External"/><Relationship Id="rId5" Type="http://schemas.openxmlformats.org/officeDocument/2006/relationships/hyperlink" Target="https://edkimo.com/de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quizacademy.io/cms/seminars" TargetMode="External"/><Relationship Id="rId2" Type="http://schemas.openxmlformats.org/officeDocument/2006/relationships/hyperlink" Target="https://school.quizacademy.io/cms/vide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enschutz-schule.info/datenschutz-check/quiz-academy-online-quiz-und-lernkarten/" TargetMode="External"/><Relationship Id="rId4" Type="http://schemas.openxmlformats.org/officeDocument/2006/relationships/hyperlink" Target="https://quizacademy.de/faq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kcards.de/#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kcards.de/#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nterrichten.digital/2021/03/08/padlet-alternative-taskcards/" TargetMode="External"/><Relationship Id="rId2" Type="http://schemas.openxmlformats.org/officeDocument/2006/relationships/hyperlink" Target="https://datenschutz-schule.info/datenschutz-check/taskcards-online-pinnwan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skcards.de/#/dashboards/4637e20c-2b1c-4df1-a8a7-0c77743f41ff" TargetMode="External"/><Relationship Id="rId4" Type="http://schemas.openxmlformats.org/officeDocument/2006/relationships/hyperlink" Target="https://lernraumdesign.de/taskcard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kimo.com/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u.jpeg" descr="iu.jpeg">
            <a:extLst>
              <a:ext uri="{FF2B5EF4-FFF2-40B4-BE49-F238E27FC236}">
                <a16:creationId xmlns:a16="http://schemas.microsoft.com/office/drawing/2014/main" id="{6A120687-C54F-43B4-B352-A342C8771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43A185-9FA9-45A9-854B-BC23AB4BD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Herzlich willkommen!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C849F6-FCAA-4E71-8444-BCA4B2A62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…gleich geht es los!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57F4D148-21A5-4881-B7E3-CC65329AB5BE}"/>
              </a:ext>
            </a:extLst>
          </p:cNvPr>
          <p:cNvSpPr txBox="1"/>
          <p:nvPr/>
        </p:nvSpPr>
        <p:spPr>
          <a:xfrm>
            <a:off x="6934945" y="5065027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b="1"/>
            </a:pPr>
            <a:r>
              <a:rPr kumimoji="0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Ralf Loheit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b="1"/>
            </a:pPr>
            <a:r>
              <a:rPr kumimoji="0" sz="13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Medienpädagogischer</a:t>
            </a:r>
            <a:r>
              <a:rPr kumimoji="0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 </a:t>
            </a:r>
            <a:r>
              <a:rPr kumimoji="0" sz="13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Berater</a:t>
            </a:r>
            <a:r>
              <a:rPr kumimoji="0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 </a:t>
            </a:r>
            <a:r>
              <a:rPr kumimoji="0" sz="13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digitale</a:t>
            </a:r>
            <a:r>
              <a:rPr kumimoji="0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 Bildung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b="1"/>
            </a:pPr>
            <a:r>
              <a:rPr kumimoji="0" sz="13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für</a:t>
            </a:r>
            <a:r>
              <a:rPr kumimoji="0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 die </a:t>
            </a:r>
            <a:r>
              <a:rPr kumimoji="0" sz="135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Landkreise</a:t>
            </a:r>
            <a:r>
              <a:rPr kumimoji="0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901309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7F84C-B34F-41D9-9415-55F2B8D0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die Auswertung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0033C-EEDE-4481-8A38-9EA85339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übersichtliche Zusammenfassung aller Ergebnisse sowie Aufschlüsselung bei den einzelnen Fragen</a:t>
            </a:r>
          </a:p>
          <a:p>
            <a:endParaRPr lang="de-DE" dirty="0"/>
          </a:p>
          <a:p>
            <a:r>
              <a:rPr lang="de-DE" dirty="0"/>
              <a:t>z.B. </a:t>
            </a:r>
            <a:r>
              <a:rPr lang="de-DE" dirty="0">
                <a:hlinkClick r:id="rId2"/>
              </a:rPr>
              <a:t>https://app.edkimo.com/result/kewizdu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19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CAD169-4802-48A6-8029-0185F15D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04775"/>
            <a:ext cx="11331137" cy="64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41D004-1738-4D75-A300-C1BF2F01A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18" y="804043"/>
            <a:ext cx="11403842" cy="48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2173-A7D8-4FD8-AE0F-E5DA46A1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bekomme ich die Umfrage an die </a:t>
            </a:r>
            <a:r>
              <a:rPr lang="de-DE" dirty="0" err="1"/>
              <a:t>SuS</a:t>
            </a:r>
            <a:r>
              <a:rPr lang="de-DE" dirty="0"/>
              <a:t>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74F078B-C75D-405F-8608-6AB7F76B6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2956"/>
            <a:ext cx="5386736" cy="4234493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C49F803-40E2-4B59-A252-D420298CA354}"/>
              </a:ext>
            </a:extLst>
          </p:cNvPr>
          <p:cNvSpPr txBox="1"/>
          <p:nvPr/>
        </p:nvSpPr>
        <p:spPr>
          <a:xfrm>
            <a:off x="7160653" y="1902956"/>
            <a:ext cx="4533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Verlinkung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QR-Code (eher unpraktisch bei 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Link per mail verschicken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Link zum Anklicken in </a:t>
            </a:r>
            <a:r>
              <a:rPr lang="de-DE" dirty="0" err="1"/>
              <a:t>mebis</a:t>
            </a:r>
            <a:r>
              <a:rPr lang="de-DE" dirty="0"/>
              <a:t> bereitstellen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Hilfe eines Einbettungslinks (muss separat erstellt werden  z.B. </a:t>
            </a:r>
            <a:r>
              <a:rPr lang="de-DE" dirty="0">
                <a:hlinkClick r:id="rId3"/>
              </a:rPr>
              <a:t>hiermit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12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C8EC62-4A10-40B9-95FC-DAE0DB30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Zugänge für die Befragungen: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Feedback-Code</a:t>
            </a:r>
          </a:p>
          <a:p>
            <a:endParaRPr lang="de-DE" dirty="0"/>
          </a:p>
          <a:p>
            <a:r>
              <a:rPr lang="de-DE" dirty="0"/>
              <a:t>TAN-Liste</a:t>
            </a:r>
          </a:p>
        </p:txBody>
      </p:sp>
    </p:spTree>
    <p:extLst>
      <p:ext uri="{BB962C8B-B14F-4D97-AF65-F5344CB8AC3E}">
        <p14:creationId xmlns:p14="http://schemas.microsoft.com/office/powerpoint/2010/main" val="360567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FD23D-89A6-4A6E-B73D-D4177C66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</a:t>
            </a:r>
          </a:p>
        </p:txBody>
      </p:sp>
      <p:pic>
        <p:nvPicPr>
          <p:cNvPr id="5" name="Inhaltsplatzhalter 4">
            <a:hlinkClick r:id="rId2"/>
            <a:extLst>
              <a:ext uri="{FF2B5EF4-FFF2-40B4-BE49-F238E27FC236}">
                <a16:creationId xmlns:a16="http://schemas.microsoft.com/office/drawing/2014/main" id="{47B7B8A6-C160-42AB-B756-8DF88EBE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233" r="15105"/>
          <a:stretch/>
        </p:blipFill>
        <p:spPr>
          <a:xfrm>
            <a:off x="3501483" y="234164"/>
            <a:ext cx="6735337" cy="608381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E7C4966-D702-4B77-AA9B-6D27B632AFF0}"/>
              </a:ext>
            </a:extLst>
          </p:cNvPr>
          <p:cNvSpPr txBox="1"/>
          <p:nvPr/>
        </p:nvSpPr>
        <p:spPr>
          <a:xfrm>
            <a:off x="838200" y="2096814"/>
            <a:ext cx="22833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nach Ablauf der Testversion kann noch auf bereits erstellte Befragungen zurückgegriffen werden</a:t>
            </a:r>
          </a:p>
        </p:txBody>
      </p:sp>
    </p:spTree>
    <p:extLst>
      <p:ext uri="{BB962C8B-B14F-4D97-AF65-F5344CB8AC3E}">
        <p14:creationId xmlns:p14="http://schemas.microsoft.com/office/powerpoint/2010/main" val="32283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6AFF2-1639-4949-B81F-AB264E84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interessante, weiterführende Links &amp; 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DD033-1DA2-47D7-BBAE-C13246B9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Help Center von </a:t>
            </a:r>
            <a:r>
              <a:rPr lang="de-DE" dirty="0" err="1">
                <a:hlinkClick r:id="rId2"/>
              </a:rPr>
              <a:t>Edkimo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hlinkClick r:id="rId3"/>
              </a:rPr>
              <a:t>Erklärvideos auf Vimeo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4"/>
              </a:rPr>
              <a:t>Einschätzung zum Datenschutz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@edkimo_app</a:t>
            </a:r>
          </a:p>
        </p:txBody>
      </p:sp>
    </p:spTree>
    <p:extLst>
      <p:ext uri="{BB962C8B-B14F-4D97-AF65-F5344CB8AC3E}">
        <p14:creationId xmlns:p14="http://schemas.microsoft.com/office/powerpoint/2010/main" val="247708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8C84FD4-18DF-4FA4-A3FE-25F0E0C84144}"/>
              </a:ext>
            </a:extLst>
          </p:cNvPr>
          <p:cNvGrpSpPr/>
          <p:nvPr/>
        </p:nvGrpSpPr>
        <p:grpSpPr>
          <a:xfrm>
            <a:off x="4217487" y="1775014"/>
            <a:ext cx="3315394" cy="3070205"/>
            <a:chOff x="4217487" y="1775014"/>
            <a:chExt cx="3315394" cy="3070205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1518DDA-CD36-4018-A8D3-D1081FB46CA6}"/>
                </a:ext>
              </a:extLst>
            </p:cNvPr>
            <p:cNvSpPr txBox="1"/>
            <p:nvPr/>
          </p:nvSpPr>
          <p:spPr>
            <a:xfrm>
              <a:off x="4771624" y="1775014"/>
              <a:ext cx="2207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>
                  <a:hlinkClick r:id="rId2"/>
                </a:rPr>
                <a:t>QuizAcademy</a:t>
              </a:r>
              <a:endParaRPr lang="de-DE" sz="2800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6F7AAEC-FF6F-47AC-BD17-915C5F6D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7487" y="3962351"/>
              <a:ext cx="3315394" cy="882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31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662E9-7B13-4A08-BC3C-F3C1FCA9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bietet das Tool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BA31A-29A4-4FBD-8403-3AC05D37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thematisch sortierte Karteikarten (auch offline nutzbar)</a:t>
            </a:r>
          </a:p>
          <a:p>
            <a:endParaRPr lang="de-DE" dirty="0"/>
          </a:p>
          <a:p>
            <a:r>
              <a:rPr lang="de-DE" dirty="0"/>
              <a:t>Quiz </a:t>
            </a:r>
          </a:p>
          <a:p>
            <a:endParaRPr lang="de-DE" dirty="0"/>
          </a:p>
          <a:p>
            <a:r>
              <a:rPr lang="de-DE" dirty="0"/>
              <a:t>Live-Quiz</a:t>
            </a:r>
          </a:p>
          <a:p>
            <a:endParaRPr lang="de-DE" dirty="0"/>
          </a:p>
          <a:p>
            <a:r>
              <a:rPr lang="de-DE" dirty="0"/>
              <a:t>e-Prüfungen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8910AB-2F64-42FD-BDD2-3A4B140D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89" y="2421229"/>
            <a:ext cx="7310220" cy="38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6EE3D-4B0E-4099-8BA1-BD607A82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Erstellen von Inhalten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720D8-738F-4917-A778-FA419DD3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57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Mit wenigen Klicken lassen sich die Strukturen für eine Lerneinheit aufbauen.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Erklärende Videos unterstützen das Arbeiten.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06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DCDAA-32C4-49CC-8872-1CDAE51AE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Kleine digitale Snacks II</a:t>
            </a:r>
          </a:p>
        </p:txBody>
      </p:sp>
      <p:sp>
        <p:nvSpPr>
          <p:cNvPr id="4" name="Textfeld 5">
            <a:extLst>
              <a:ext uri="{FF2B5EF4-FFF2-40B4-BE49-F238E27FC236}">
                <a16:creationId xmlns:a16="http://schemas.microsoft.com/office/drawing/2014/main" id="{E446B365-426E-4E32-B045-284E5A602DB5}"/>
              </a:ext>
            </a:extLst>
          </p:cNvPr>
          <p:cNvSpPr txBox="1"/>
          <p:nvPr/>
        </p:nvSpPr>
        <p:spPr>
          <a:xfrm>
            <a:off x="2232355" y="4849415"/>
            <a:ext cx="312539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b="1"/>
            </a:lvl1pPr>
          </a:lstStyle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Ort: </a:t>
            </a:r>
            <a:r>
              <a:rPr lang="de-DE"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Landsberg</a:t>
            </a:r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endParaRPr lang="de-DE" sz="135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Datum: </a:t>
            </a:r>
            <a:fld id="{5D141AA4-7057-436A-B0DE-6B51DFA0CCC3}" type="datetime1">
              <a:rPr lang="de-DE" sz="1350" kern="0" smtClea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13.07.2021</a:t>
            </a:fld>
            <a:endParaRPr sz="135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59538CBB-77AE-4EF5-8F64-018F7EED749A}"/>
              </a:ext>
            </a:extLst>
          </p:cNvPr>
          <p:cNvSpPr txBox="1"/>
          <p:nvPr/>
        </p:nvSpPr>
        <p:spPr>
          <a:xfrm>
            <a:off x="6151641" y="4848621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hangingPunct="0">
              <a:defRPr b="1"/>
            </a:pP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Ralf Loheit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Medienpädagogischer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Berater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digitale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Bildung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für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die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Landkreise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Landsberg/Lech und Starnberg</a:t>
            </a:r>
          </a:p>
        </p:txBody>
      </p:sp>
      <p:pic>
        <p:nvPicPr>
          <p:cNvPr id="6" name="iu.jpeg" descr="iu.jpeg">
            <a:extLst>
              <a:ext uri="{FF2B5EF4-FFF2-40B4-BE49-F238E27FC236}">
                <a16:creationId xmlns:a16="http://schemas.microsoft.com/office/drawing/2014/main" id="{5D78C313-7467-42EC-AFF9-F6130AE7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97" y="3899948"/>
            <a:ext cx="1377599" cy="775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093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78CA2-1559-4E77-97DA-BE4D2B84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Tipp: Einstellungen bei e-Prüfungen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A500147-5335-4AE6-8B20-9F7EC2FE4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7" t="15962" r="3707" b="11227"/>
          <a:stretch/>
        </p:blipFill>
        <p:spPr>
          <a:xfrm>
            <a:off x="3421117" y="1422480"/>
            <a:ext cx="7330966" cy="4465224"/>
          </a:xfr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C0C3D3A-E64E-41D9-A12B-754B96736465}"/>
              </a:ext>
            </a:extLst>
          </p:cNvPr>
          <p:cNvCxnSpPr>
            <a:cxnSpLocks/>
          </p:cNvCxnSpPr>
          <p:nvPr/>
        </p:nvCxnSpPr>
        <p:spPr>
          <a:xfrm flipH="1">
            <a:off x="8008883" y="3655092"/>
            <a:ext cx="788276" cy="5543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73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28227E4-7BC4-4EF0-A3C3-9547EC5180CF}"/>
              </a:ext>
            </a:extLst>
          </p:cNvPr>
          <p:cNvGrpSpPr/>
          <p:nvPr/>
        </p:nvGrpSpPr>
        <p:grpSpPr>
          <a:xfrm>
            <a:off x="4217487" y="1775014"/>
            <a:ext cx="3315394" cy="3070205"/>
            <a:chOff x="4217487" y="1775014"/>
            <a:chExt cx="3315394" cy="3070205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7AD5C54-28F1-43AD-9D01-F998541BECBC}"/>
                </a:ext>
              </a:extLst>
            </p:cNvPr>
            <p:cNvSpPr txBox="1"/>
            <p:nvPr/>
          </p:nvSpPr>
          <p:spPr>
            <a:xfrm>
              <a:off x="4771624" y="1775014"/>
              <a:ext cx="2207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>
                  <a:hlinkClick r:id="rId2"/>
                </a:rPr>
                <a:t>QuizAcademy</a:t>
              </a:r>
              <a:endParaRPr lang="de-DE" sz="2800" dirty="0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ED2DF58-2FD4-486C-A83C-D0AFE5CC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7487" y="3962351"/>
              <a:ext cx="3315394" cy="882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20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2173-A7D8-4FD8-AE0F-E5DA46A1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bekomme ich die Umfrage an die </a:t>
            </a:r>
            <a:r>
              <a:rPr lang="de-DE" dirty="0" err="1"/>
              <a:t>SuS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C8FE9-88DC-4607-B428-A5C21FFF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Einladung verschicken</a:t>
            </a:r>
          </a:p>
          <a:p>
            <a:endParaRPr lang="de-DE" dirty="0"/>
          </a:p>
          <a:p>
            <a:r>
              <a:rPr lang="de-DE" dirty="0"/>
              <a:t>Verlinkung</a:t>
            </a:r>
          </a:p>
          <a:p>
            <a:endParaRPr lang="de-DE" dirty="0"/>
          </a:p>
          <a:p>
            <a:r>
              <a:rPr lang="de-DE" dirty="0"/>
              <a:t>QR-Code</a:t>
            </a:r>
          </a:p>
          <a:p>
            <a:endParaRPr lang="de-DE" dirty="0"/>
          </a:p>
          <a:p>
            <a:r>
              <a:rPr lang="de-DE" dirty="0"/>
              <a:t>PIN</a:t>
            </a:r>
          </a:p>
        </p:txBody>
      </p:sp>
    </p:spTree>
    <p:extLst>
      <p:ext uri="{BB962C8B-B14F-4D97-AF65-F5344CB8AC3E}">
        <p14:creationId xmlns:p14="http://schemas.microsoft.com/office/powerpoint/2010/main" val="343110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454615-38EE-44EE-9D07-56B7C951C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9931" r="17503" b="9931"/>
          <a:stretch/>
        </p:blipFill>
        <p:spPr>
          <a:xfrm>
            <a:off x="2529218" y="550771"/>
            <a:ext cx="7133563" cy="5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9B991FD-A908-4F89-B0FD-4F59EB91C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6" y="367048"/>
            <a:ext cx="3012830" cy="61239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40AF5B9-E5F5-4735-B463-A9747FC4352D}"/>
              </a:ext>
            </a:extLst>
          </p:cNvPr>
          <p:cNvSpPr txBox="1"/>
          <p:nvPr/>
        </p:nvSpPr>
        <p:spPr>
          <a:xfrm>
            <a:off x="196782" y="2807595"/>
            <a:ext cx="17479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Ansicht der </a:t>
            </a:r>
            <a:r>
              <a:rPr lang="de-DE" dirty="0" err="1"/>
              <a:t>SuS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7058F5A-102D-481C-BC8E-0D3487DCE62F}"/>
              </a:ext>
            </a:extLst>
          </p:cNvPr>
          <p:cNvGrpSpPr/>
          <p:nvPr/>
        </p:nvGrpSpPr>
        <p:grpSpPr>
          <a:xfrm>
            <a:off x="4743025" y="367048"/>
            <a:ext cx="7034834" cy="4275786"/>
            <a:chOff x="4743025" y="367048"/>
            <a:chExt cx="7034834" cy="4275786"/>
          </a:xfrm>
        </p:grpSpPr>
        <p:pic>
          <p:nvPicPr>
            <p:cNvPr id="3" name="Grafik 2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BD81A8B-DF73-49F4-845A-EEC0D1953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25" y="367048"/>
              <a:ext cx="7034834" cy="4275786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12134DC-EBBD-48E6-BFA1-3CF0BEDD13AE}"/>
                </a:ext>
              </a:extLst>
            </p:cNvPr>
            <p:cNvSpPr txBox="1"/>
            <p:nvPr/>
          </p:nvSpPr>
          <p:spPr>
            <a:xfrm>
              <a:off x="9035981" y="4273502"/>
              <a:ext cx="225212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Ansicht der Lehrkraft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03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BBCD92-E7BD-46E3-8118-3FC37288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717"/>
            <a:ext cx="9940588" cy="60927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2671B8-45F6-44AF-B406-66A1BCAC4307}"/>
              </a:ext>
            </a:extLst>
          </p:cNvPr>
          <p:cNvSpPr txBox="1"/>
          <p:nvPr/>
        </p:nvSpPr>
        <p:spPr>
          <a:xfrm>
            <a:off x="8602859" y="5944139"/>
            <a:ext cx="22521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Ansicht der Lehrkraft</a:t>
            </a:r>
          </a:p>
        </p:txBody>
      </p:sp>
    </p:spTree>
    <p:extLst>
      <p:ext uri="{BB962C8B-B14F-4D97-AF65-F5344CB8AC3E}">
        <p14:creationId xmlns:p14="http://schemas.microsoft.com/office/powerpoint/2010/main" val="4110536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AA1F6F-801F-4263-B52C-77CAD71E0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98" y="268013"/>
            <a:ext cx="9690204" cy="59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9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978A7-6A8A-483F-B91E-1EA73E27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Quiz aus </a:t>
            </a:r>
            <a:r>
              <a:rPr lang="de-DE" dirty="0" err="1"/>
              <a:t>Kahoot</a:t>
            </a:r>
            <a:r>
              <a:rPr lang="de-DE" dirty="0"/>
              <a:t> in </a:t>
            </a:r>
            <a:r>
              <a:rPr lang="de-DE" dirty="0" err="1"/>
              <a:t>QuizAcademy</a:t>
            </a:r>
            <a:r>
              <a:rPr lang="de-DE" dirty="0"/>
              <a:t> holen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7F58F-164B-4C0E-8991-1FE47E35C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Quiz aufrufen</a:t>
            </a:r>
          </a:p>
          <a:p>
            <a:r>
              <a:rPr lang="de-DE" dirty="0"/>
              <a:t>Download Report (Excel-Tabelle wird geladen)</a:t>
            </a:r>
          </a:p>
          <a:p>
            <a:r>
              <a:rPr lang="de-DE" dirty="0"/>
              <a:t>dort den </a:t>
            </a:r>
            <a:r>
              <a:rPr lang="de-DE" b="1" dirty="0"/>
              <a:t>letzten</a:t>
            </a:r>
            <a:r>
              <a:rPr lang="de-DE" dirty="0"/>
              <a:t> Reiter aufrufen</a:t>
            </a:r>
          </a:p>
          <a:p>
            <a:endParaRPr lang="de-DE" dirty="0"/>
          </a:p>
          <a:p>
            <a:r>
              <a:rPr lang="de-DE" dirty="0"/>
              <a:t>in QA neuen Quiz erstellen </a:t>
            </a:r>
            <a:r>
              <a:rPr lang="de-DE" dirty="0">
                <a:sym typeface="Wingdings" panose="05000000000000000000" pitchFamily="2" charset="2"/>
              </a:rPr>
              <a:t> Inhalt übernehmen  kopierten Inhalt aus Excel-Tabelle in das erste Feld einfügen  bestätigen  fertig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Achtung: Bilder werden nicht übernommen!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hlinkClick r:id="rId2"/>
            <a:extLst>
              <a:ext uri="{FF2B5EF4-FFF2-40B4-BE49-F238E27FC236}">
                <a16:creationId xmlns:a16="http://schemas.microsoft.com/office/drawing/2014/main" id="{DD18B3EB-C10D-4928-97EA-3537751DC217}"/>
              </a:ext>
            </a:extLst>
          </p:cNvPr>
          <p:cNvSpPr txBox="1"/>
          <p:nvPr/>
        </p:nvSpPr>
        <p:spPr>
          <a:xfrm>
            <a:off x="8529145" y="5360276"/>
            <a:ext cx="201798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2800" dirty="0"/>
              <a:t>Anleitung</a:t>
            </a:r>
          </a:p>
        </p:txBody>
      </p:sp>
    </p:spTree>
    <p:extLst>
      <p:ext uri="{BB962C8B-B14F-4D97-AF65-F5344CB8AC3E}">
        <p14:creationId xmlns:p14="http://schemas.microsoft.com/office/powerpoint/2010/main" val="2393391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B27036-C4B3-4EE8-B3C4-6A9CDA10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61" y="1513490"/>
            <a:ext cx="11505678" cy="257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1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FD23D-89A6-4A6E-B73D-D4177C66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EDF7E00-FD10-4770-89EB-8054F1D6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000"/>
          <a:stretch/>
        </p:blipFill>
        <p:spPr>
          <a:xfrm>
            <a:off x="3769113" y="386210"/>
            <a:ext cx="6356194" cy="5972806"/>
          </a:xfrm>
        </p:spPr>
      </p:pic>
    </p:spTree>
    <p:extLst>
      <p:ext uri="{BB962C8B-B14F-4D97-AF65-F5344CB8AC3E}">
        <p14:creationId xmlns:p14="http://schemas.microsoft.com/office/powerpoint/2010/main" val="42195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2879A-4FDD-4EAB-B5E3-AE311F00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es heute?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035033-6A85-44F7-8135-F50495987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751"/>
            <a:ext cx="10515600" cy="47942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AD5ABA5-EF0B-4B0F-BCD4-9BA2B23B76D0}"/>
              </a:ext>
            </a:extLst>
          </p:cNvPr>
          <p:cNvGrpSpPr/>
          <p:nvPr/>
        </p:nvGrpSpPr>
        <p:grpSpPr>
          <a:xfrm>
            <a:off x="8207298" y="1734453"/>
            <a:ext cx="2846069" cy="3819507"/>
            <a:chOff x="8207298" y="1734453"/>
            <a:chExt cx="2846069" cy="381950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DC78405-FAAB-4F69-963E-D260DF487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0"/>
            <a:stretch/>
          </p:blipFill>
          <p:spPr>
            <a:xfrm>
              <a:off x="8207298" y="3253611"/>
              <a:ext cx="2846069" cy="2300349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05D79F6-F8A3-4E61-99E3-5AFCD6369523}"/>
                </a:ext>
              </a:extLst>
            </p:cNvPr>
            <p:cNvSpPr txBox="1"/>
            <p:nvPr/>
          </p:nvSpPr>
          <p:spPr>
            <a:xfrm>
              <a:off x="8607779" y="1734453"/>
              <a:ext cx="1671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>
                  <a:hlinkClick r:id="rId3"/>
                </a:rPr>
                <a:t>TaskCards</a:t>
              </a:r>
              <a:endParaRPr lang="de-DE" sz="2800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2E0BCE2-AB5E-4ACE-B591-672B51F82F5B}"/>
              </a:ext>
            </a:extLst>
          </p:cNvPr>
          <p:cNvGrpSpPr/>
          <p:nvPr/>
        </p:nvGrpSpPr>
        <p:grpSpPr>
          <a:xfrm>
            <a:off x="1138633" y="1775014"/>
            <a:ext cx="1800225" cy="3623870"/>
            <a:chOff x="1138633" y="1775014"/>
            <a:chExt cx="1800225" cy="362387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B21709C-DC41-4BAD-AC59-94B6A5E7B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8633" y="3617709"/>
              <a:ext cx="1800225" cy="1781175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162FCEC-2356-459A-9E56-22B18A54062D}"/>
                </a:ext>
              </a:extLst>
            </p:cNvPr>
            <p:cNvSpPr txBox="1"/>
            <p:nvPr/>
          </p:nvSpPr>
          <p:spPr>
            <a:xfrm>
              <a:off x="1267519" y="1775014"/>
              <a:ext cx="1671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>
                  <a:hlinkClick r:id="rId5"/>
                </a:rPr>
                <a:t>Edkimo</a:t>
              </a:r>
              <a:endParaRPr lang="de-DE" sz="2800"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C9943DF-CF8E-4F51-B30D-FAD3F9A3FA53}"/>
              </a:ext>
            </a:extLst>
          </p:cNvPr>
          <p:cNvGrpSpPr/>
          <p:nvPr/>
        </p:nvGrpSpPr>
        <p:grpSpPr>
          <a:xfrm>
            <a:off x="4217487" y="1775014"/>
            <a:ext cx="3315394" cy="3070205"/>
            <a:chOff x="4217487" y="1775014"/>
            <a:chExt cx="3315394" cy="3070205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A96475E-7E52-43A8-8ABF-6B69D3AC7CDB}"/>
                </a:ext>
              </a:extLst>
            </p:cNvPr>
            <p:cNvSpPr txBox="1"/>
            <p:nvPr/>
          </p:nvSpPr>
          <p:spPr>
            <a:xfrm>
              <a:off x="4771624" y="1775014"/>
              <a:ext cx="2207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>
                  <a:hlinkClick r:id="rId6"/>
                </a:rPr>
                <a:t>QuizAcademy</a:t>
              </a:r>
              <a:endParaRPr lang="de-DE" sz="2800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83EC989-48B0-476C-931D-62D1036F2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7487" y="3962351"/>
              <a:ext cx="3315394" cy="882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8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6AFF2-1639-4949-B81F-AB264E84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interessante, weiterführende Links &amp; 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DD033-1DA2-47D7-BBAE-C13246B9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hlinkClick r:id="rId2"/>
              </a:rPr>
              <a:t>Videos von </a:t>
            </a:r>
            <a:r>
              <a:rPr lang="de-DE" dirty="0" err="1">
                <a:hlinkClick r:id="rId2"/>
              </a:rPr>
              <a:t>QuizAcademy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Fortbildungsangebote von </a:t>
            </a:r>
            <a:r>
              <a:rPr lang="de-DE" dirty="0" err="1">
                <a:hlinkClick r:id="rId3"/>
              </a:rPr>
              <a:t>QuizAcademy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4"/>
              </a:rPr>
              <a:t>FAQ von </a:t>
            </a:r>
            <a:r>
              <a:rPr lang="de-DE" dirty="0" err="1">
                <a:hlinkClick r:id="rId4"/>
              </a:rPr>
              <a:t>QuizAcademy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5"/>
              </a:rPr>
              <a:t>Einschätzung zum Datenschutz</a:t>
            </a:r>
            <a:endParaRPr lang="de-DE" dirty="0"/>
          </a:p>
          <a:p>
            <a:endParaRPr lang="de-DE" dirty="0"/>
          </a:p>
          <a:p>
            <a:r>
              <a:rPr lang="de-DE" dirty="0"/>
              <a:t>@academy_quiz</a:t>
            </a:r>
          </a:p>
        </p:txBody>
      </p:sp>
    </p:spTree>
    <p:extLst>
      <p:ext uri="{BB962C8B-B14F-4D97-AF65-F5344CB8AC3E}">
        <p14:creationId xmlns:p14="http://schemas.microsoft.com/office/powerpoint/2010/main" val="2340235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310EF5C-3D6F-423C-AB8A-FBC37E46EC72}"/>
              </a:ext>
            </a:extLst>
          </p:cNvPr>
          <p:cNvGrpSpPr/>
          <p:nvPr/>
        </p:nvGrpSpPr>
        <p:grpSpPr>
          <a:xfrm>
            <a:off x="4817712" y="1519246"/>
            <a:ext cx="2846069" cy="3819507"/>
            <a:chOff x="8207298" y="1734453"/>
            <a:chExt cx="2846069" cy="381950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6A13AAF-80D0-4FB6-A7F1-179E1E599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0"/>
            <a:stretch/>
          </p:blipFill>
          <p:spPr>
            <a:xfrm>
              <a:off x="8207298" y="3253611"/>
              <a:ext cx="2846069" cy="2300349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40A29AAB-E137-4245-8320-4B287623C064}"/>
                </a:ext>
              </a:extLst>
            </p:cNvPr>
            <p:cNvSpPr txBox="1"/>
            <p:nvPr/>
          </p:nvSpPr>
          <p:spPr>
            <a:xfrm>
              <a:off x="8607779" y="1734453"/>
              <a:ext cx="1671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>
                  <a:hlinkClick r:id="rId3"/>
                </a:rPr>
                <a:t>TaskCards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7530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662E9-7B13-4A08-BC3C-F3C1FCA9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bietet das Tool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BA31A-29A4-4FBD-8403-3AC05D37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unterschiedliche Pinnwände: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Spalten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Zeitstrahl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freie Wand</a:t>
            </a:r>
          </a:p>
        </p:txBody>
      </p:sp>
    </p:spTree>
    <p:extLst>
      <p:ext uri="{BB962C8B-B14F-4D97-AF65-F5344CB8AC3E}">
        <p14:creationId xmlns:p14="http://schemas.microsoft.com/office/powerpoint/2010/main" val="15855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6EE3D-4B0E-4099-8BA1-BD607A82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bekomme ich die Wand an die </a:t>
            </a:r>
            <a:r>
              <a:rPr lang="de-DE" dirty="0" err="1"/>
              <a:t>SuS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720D8-738F-4917-A778-FA419DD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Link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QR-Code</a:t>
            </a:r>
          </a:p>
          <a:p>
            <a:endParaRPr lang="de-DE" dirty="0"/>
          </a:p>
          <a:p>
            <a:r>
              <a:rPr lang="de-DE" dirty="0"/>
              <a:t>als iFrame (z.B. für die Nutzung in </a:t>
            </a:r>
            <a:r>
              <a:rPr lang="de-DE" dirty="0" err="1"/>
              <a:t>mebis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„personalisierter“ Link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720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7C893-0D74-4B06-B5AA-BCA9CB81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921A3D-9E74-40FF-BA09-2FD3B0D1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Eine besondere Stärke von </a:t>
            </a:r>
            <a:r>
              <a:rPr lang="de-DE" dirty="0" err="1"/>
              <a:t>TaskCards</a:t>
            </a:r>
            <a:r>
              <a:rPr lang="de-DE" dirty="0"/>
              <a:t> ist die Rechtevergabe bei der Nutzung von „Wänden“. Diese lässt sich bspw. für unterschiedliche Spalten unterschiedlich definieren: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837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7289E2-2B59-43C4-86F7-C28BA7B2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07" y="2190257"/>
            <a:ext cx="8143875" cy="13049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80AED1-C48C-458D-9DEE-669B7536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27" y="635383"/>
            <a:ext cx="2524125" cy="410527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B1EF8C8-54BA-4729-A3B9-204CAFC5F97C}"/>
              </a:ext>
            </a:extLst>
          </p:cNvPr>
          <p:cNvCxnSpPr/>
          <p:nvPr/>
        </p:nvCxnSpPr>
        <p:spPr>
          <a:xfrm flipH="1">
            <a:off x="2254469" y="1986455"/>
            <a:ext cx="1308538" cy="1576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6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82ABC4-CCD5-438D-BFBB-3BB37E90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22183"/>
            <a:ext cx="56483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3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7D56793-1723-4CE5-AB68-B96154844764}"/>
              </a:ext>
            </a:extLst>
          </p:cNvPr>
          <p:cNvGrpSpPr/>
          <p:nvPr/>
        </p:nvGrpSpPr>
        <p:grpSpPr>
          <a:xfrm>
            <a:off x="4817712" y="1519246"/>
            <a:ext cx="2846069" cy="3819507"/>
            <a:chOff x="8207298" y="1734453"/>
            <a:chExt cx="2846069" cy="381950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22709A0-8E0F-433C-BC48-49EB145F3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0"/>
            <a:stretch/>
          </p:blipFill>
          <p:spPr>
            <a:xfrm>
              <a:off x="8207298" y="3253611"/>
              <a:ext cx="2846069" cy="2300349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57AFCA3-FF9C-4A26-AA95-C3E767296F85}"/>
                </a:ext>
              </a:extLst>
            </p:cNvPr>
            <p:cNvSpPr txBox="1"/>
            <p:nvPr/>
          </p:nvSpPr>
          <p:spPr>
            <a:xfrm>
              <a:off x="8607779" y="1734453"/>
              <a:ext cx="1671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>
                  <a:hlinkClick r:id="rId3"/>
                </a:rPr>
                <a:t>TaskCards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2617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FD23D-89A6-4A6E-B73D-D4177C66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D3E60C-C4E7-4A38-B511-A7B8D62F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aktuell – da Beta-Version – noch kostenlos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anschließend (ca. ab September?) Preisgestaltung vergleichbar mit </a:t>
            </a:r>
            <a:r>
              <a:rPr lang="de-DE" dirty="0" err="1"/>
              <a:t>Padlet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3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6AFF2-1639-4949-B81F-AB264E84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interessante, weiterführende Links &amp; 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DD033-1DA2-47D7-BBAE-C13246B9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17"/>
            <a:ext cx="10515600" cy="4307900"/>
          </a:xfrm>
        </p:spPr>
        <p:txBody>
          <a:bodyPr>
            <a:normAutofit lnSpcReduction="10000"/>
          </a:bodyPr>
          <a:lstStyle/>
          <a:p>
            <a:r>
              <a:rPr lang="de-DE" dirty="0">
                <a:hlinkClick r:id="rId2"/>
              </a:rPr>
              <a:t>Einschätzung zum Datenschutz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eine erste Einschätzung </a:t>
            </a:r>
            <a:r>
              <a:rPr lang="de-DE" dirty="0"/>
              <a:t>(Stand März 2021)</a:t>
            </a:r>
          </a:p>
          <a:p>
            <a:endParaRPr lang="de-DE" dirty="0"/>
          </a:p>
          <a:p>
            <a:r>
              <a:rPr lang="de-DE" dirty="0">
                <a:hlinkClick r:id="rId4"/>
              </a:rPr>
              <a:t>ergänzend dazu </a:t>
            </a:r>
            <a:r>
              <a:rPr lang="de-DE" dirty="0"/>
              <a:t>(Stand Juni 2021)</a:t>
            </a:r>
          </a:p>
          <a:p>
            <a:endParaRPr lang="de-DE" dirty="0"/>
          </a:p>
          <a:p>
            <a:r>
              <a:rPr lang="de-DE" dirty="0">
                <a:hlinkClick r:id="rId5"/>
              </a:rPr>
              <a:t>ein </a:t>
            </a:r>
            <a:r>
              <a:rPr lang="de-DE" dirty="0" err="1">
                <a:hlinkClick r:id="rId5"/>
              </a:rPr>
              <a:t>TaskCard</a:t>
            </a:r>
            <a:r>
              <a:rPr lang="de-DE" dirty="0">
                <a:hlinkClick r:id="rId5"/>
              </a:rPr>
              <a:t> zu </a:t>
            </a:r>
            <a:r>
              <a:rPr lang="de-DE" dirty="0" err="1">
                <a:hlinkClick r:id="rId5"/>
              </a:rPr>
              <a:t>TaskCards</a:t>
            </a:r>
            <a:endParaRPr lang="de-DE" dirty="0"/>
          </a:p>
          <a:p>
            <a:endParaRPr lang="de-DE" dirty="0"/>
          </a:p>
          <a:p>
            <a:r>
              <a:rPr lang="de-DE" dirty="0"/>
              <a:t>@TaskCards_</a:t>
            </a:r>
          </a:p>
        </p:txBody>
      </p:sp>
    </p:spTree>
    <p:extLst>
      <p:ext uri="{BB962C8B-B14F-4D97-AF65-F5344CB8AC3E}">
        <p14:creationId xmlns:p14="http://schemas.microsoft.com/office/powerpoint/2010/main" val="314987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FE55E-BA23-44C0-B5F1-6B3286A4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ist das heute aufgebaut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71E0C3-5A7B-4EED-881A-45E673AA5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Das bietet das Tool</a:t>
            </a:r>
          </a:p>
          <a:p>
            <a:endParaRPr lang="de-DE" dirty="0"/>
          </a:p>
          <a:p>
            <a:r>
              <a:rPr lang="de-DE" dirty="0"/>
              <a:t>So erstellt man Inhalten (mit Blick in die Oberfläche)</a:t>
            </a:r>
          </a:p>
          <a:p>
            <a:endParaRPr lang="de-DE" dirty="0"/>
          </a:p>
          <a:p>
            <a:r>
              <a:rPr lang="de-DE" dirty="0"/>
              <a:t>So bekomme ich den Inhalt an die Schülerinnen und Schüler</a:t>
            </a:r>
          </a:p>
          <a:p>
            <a:endParaRPr lang="de-DE" dirty="0"/>
          </a:p>
          <a:p>
            <a:r>
              <a:rPr lang="de-DE" dirty="0"/>
              <a:t>Kosten</a:t>
            </a:r>
          </a:p>
          <a:p>
            <a:endParaRPr lang="de-DE" dirty="0"/>
          </a:p>
          <a:p>
            <a:r>
              <a:rPr lang="de-DE" dirty="0"/>
              <a:t>interessante, weiterführende Links &amp; Beispiele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0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DCDAA-32C4-49CC-8872-1CDAE51AE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317" y="1600200"/>
            <a:ext cx="9144000" cy="1281918"/>
          </a:xfrm>
        </p:spPr>
        <p:txBody>
          <a:bodyPr/>
          <a:lstStyle/>
          <a:p>
            <a:r>
              <a:rPr lang="de-DE" dirty="0"/>
              <a:t>Kleine digitale Snacks II</a:t>
            </a:r>
          </a:p>
        </p:txBody>
      </p:sp>
      <p:sp useBgFill="1">
        <p:nvSpPr>
          <p:cNvPr id="4" name="Textfeld 3">
            <a:extLst>
              <a:ext uri="{FF2B5EF4-FFF2-40B4-BE49-F238E27FC236}">
                <a16:creationId xmlns:a16="http://schemas.microsoft.com/office/drawing/2014/main" id="{176BCBEF-0BC1-4351-81F2-7036B111563C}"/>
              </a:ext>
            </a:extLst>
          </p:cNvPr>
          <p:cNvSpPr txBox="1"/>
          <p:nvPr/>
        </p:nvSpPr>
        <p:spPr>
          <a:xfrm rot="21243306">
            <a:off x="3122162" y="2780946"/>
            <a:ext cx="5140713" cy="1754326"/>
          </a:xfrm>
          <a:prstGeom prst="rect">
            <a:avLst/>
          </a:prstGeom>
          <a:effectLst>
            <a:softEdge rad="584200"/>
          </a:effectLst>
          <a:scene3d>
            <a:camera prst="orthographicFront"/>
            <a:lightRig rig="threePt" dir="t"/>
          </a:scene3d>
          <a:sp3d contourW="12700" prstMaterial="metal">
            <a:bevelT w="19050" h="190500"/>
            <a:contourClr>
              <a:sysClr val="windowText" lastClr="000000">
                <a:lumMod val="75000"/>
                <a:lumOff val="25000"/>
              </a:sysClr>
            </a:contourClr>
          </a:sp3d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Vielen Dank und viel Erfolg bei der Umsetzung!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R. Loheit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mBdB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für Landsberg/Lech und Starnberg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www.</a:t>
            </a:r>
            <a:r>
              <a:rPr lang="de-DE" kern="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bdb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-ll-sta.de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mail@</a:t>
            </a:r>
            <a:r>
              <a:rPr lang="de-DE" kern="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bdb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-ll-sta.de</a:t>
            </a: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75E9989A-F09B-44A2-BBF0-5B1799DA603B}"/>
              </a:ext>
            </a:extLst>
          </p:cNvPr>
          <p:cNvSpPr txBox="1"/>
          <p:nvPr/>
        </p:nvSpPr>
        <p:spPr>
          <a:xfrm>
            <a:off x="1482441" y="5221092"/>
            <a:ext cx="312539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b="1"/>
            </a:lvl1pPr>
          </a:lstStyle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Ort: </a:t>
            </a:r>
            <a:r>
              <a:rPr lang="de-DE"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Landsberg</a:t>
            </a:r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endParaRPr lang="de-DE" sz="135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Datum: </a:t>
            </a:r>
            <a:fld id="{5D141AA4-7057-436A-B0DE-6B51DFA0CCC3}" type="datetime1">
              <a:rPr lang="de-DE" sz="1350" kern="0" smtClea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13.07.2021</a:t>
            </a:fld>
            <a:endParaRPr sz="135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8416BEC3-ABD9-484F-AFAF-27E4D0200BB2}"/>
              </a:ext>
            </a:extLst>
          </p:cNvPr>
          <p:cNvSpPr txBox="1"/>
          <p:nvPr/>
        </p:nvSpPr>
        <p:spPr>
          <a:xfrm>
            <a:off x="6640569" y="5013342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hangingPunct="0">
              <a:defRPr b="1"/>
            </a:pP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Ralf Loheit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Medienpädagogischer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Berater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digitale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Bildung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für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die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Landkreise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Landsberg/Lech und Starnberg</a:t>
            </a:r>
          </a:p>
        </p:txBody>
      </p:sp>
      <p:pic>
        <p:nvPicPr>
          <p:cNvPr id="7" name="iu.jpeg" descr="iu.jpeg">
            <a:extLst>
              <a:ext uri="{FF2B5EF4-FFF2-40B4-BE49-F238E27FC236}">
                <a16:creationId xmlns:a16="http://schemas.microsoft.com/office/drawing/2014/main" id="{68453473-E6A8-4983-8301-3D8F2A556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471" y="4237352"/>
            <a:ext cx="1377599" cy="775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861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F8678-F655-4296-AC4A-85166282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diese Tools?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610F8-FD52-44DA-80F3-3DD36F8F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75175"/>
          </a:xfrm>
        </p:spPr>
        <p:txBody>
          <a:bodyPr>
            <a:normAutofit/>
          </a:bodyPr>
          <a:lstStyle/>
          <a:p>
            <a:r>
              <a:rPr lang="de-DE" sz="3000" dirty="0"/>
              <a:t>Datenschutz</a:t>
            </a:r>
            <a:endParaRPr lang="de-DE" dirty="0"/>
          </a:p>
          <a:p>
            <a:pPr lvl="1"/>
            <a:r>
              <a:rPr lang="de-DE" sz="2600" dirty="0"/>
              <a:t>DSGVO-konform</a:t>
            </a:r>
          </a:p>
          <a:p>
            <a:pPr lvl="1"/>
            <a:r>
              <a:rPr lang="de-DE" sz="2600" dirty="0"/>
              <a:t>deutscher Server</a:t>
            </a:r>
          </a:p>
          <a:p>
            <a:pPr lvl="1"/>
            <a:r>
              <a:rPr lang="de-DE" sz="2600" dirty="0"/>
              <a:t>AVV möglich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3000" dirty="0"/>
              <a:t>benutzerfreundlich</a:t>
            </a:r>
            <a:endParaRPr lang="de-DE" dirty="0"/>
          </a:p>
          <a:p>
            <a:pPr lvl="1"/>
            <a:r>
              <a:rPr lang="de-DE" dirty="0"/>
              <a:t>verschiedene Vorlagen vorhanden</a:t>
            </a:r>
          </a:p>
          <a:p>
            <a:pPr lvl="1"/>
            <a:r>
              <a:rPr lang="de-DE" dirty="0"/>
              <a:t>gute Kontaktmöglichkeiten </a:t>
            </a:r>
          </a:p>
          <a:p>
            <a:pPr lvl="1"/>
            <a:r>
              <a:rPr lang="de-DE" dirty="0"/>
              <a:t>browserbasiert (teilw. als APP)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60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CBEE77A-E01F-4174-B355-FCD51747910E}"/>
              </a:ext>
            </a:extLst>
          </p:cNvPr>
          <p:cNvGrpSpPr/>
          <p:nvPr/>
        </p:nvGrpSpPr>
        <p:grpSpPr>
          <a:xfrm>
            <a:off x="5006701" y="1396347"/>
            <a:ext cx="1800225" cy="3623870"/>
            <a:chOff x="1138633" y="1775014"/>
            <a:chExt cx="1800225" cy="362387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C314F5F-6992-4EA8-9953-ADC897CAA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633" y="3617709"/>
              <a:ext cx="1800225" cy="1781175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6578810-DAA2-474B-ADB3-34B2B904E2A8}"/>
                </a:ext>
              </a:extLst>
            </p:cNvPr>
            <p:cNvSpPr txBox="1"/>
            <p:nvPr/>
          </p:nvSpPr>
          <p:spPr>
            <a:xfrm>
              <a:off x="1138633" y="1775014"/>
              <a:ext cx="1599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 err="1"/>
                <a:t>Edkimo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75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662E9-7B13-4A08-BC3C-F3C1FCA9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bietet das Tool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BA31A-29A4-4FBD-8403-3AC05D37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schnelles, einfaches Erstellen von Befragungen</a:t>
            </a:r>
          </a:p>
          <a:p>
            <a:endParaRPr lang="de-DE" dirty="0"/>
          </a:p>
          <a:p>
            <a:r>
              <a:rPr lang="de-DE" dirty="0"/>
              <a:t>verschiedene Vorlagen werden bereit gestellt</a:t>
            </a:r>
          </a:p>
          <a:p>
            <a:endParaRPr lang="de-DE" dirty="0"/>
          </a:p>
          <a:p>
            <a:r>
              <a:rPr lang="de-DE" dirty="0"/>
              <a:t>Auswertungen </a:t>
            </a:r>
          </a:p>
        </p:txBody>
      </p:sp>
    </p:spTree>
    <p:extLst>
      <p:ext uri="{BB962C8B-B14F-4D97-AF65-F5344CB8AC3E}">
        <p14:creationId xmlns:p14="http://schemas.microsoft.com/office/powerpoint/2010/main" val="18556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6EE3D-4B0E-4099-8BA1-BD607A82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Erstellen von Inhalten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720D8-738F-4917-A778-FA419DD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Vorlage nutzen oder selber erstellen</a:t>
            </a:r>
          </a:p>
          <a:p>
            <a:endParaRPr lang="de-DE" dirty="0"/>
          </a:p>
          <a:p>
            <a:r>
              <a:rPr lang="de-DE" dirty="0"/>
              <a:t>Inhalte einfügen</a:t>
            </a:r>
          </a:p>
          <a:p>
            <a:endParaRPr lang="de-DE" dirty="0"/>
          </a:p>
          <a:p>
            <a:r>
              <a:rPr lang="de-DE" dirty="0"/>
              <a:t>Zugang freigeben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0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57897DA-B5EF-4780-9D8B-EF6A25D6E001}"/>
              </a:ext>
            </a:extLst>
          </p:cNvPr>
          <p:cNvGrpSpPr/>
          <p:nvPr/>
        </p:nvGrpSpPr>
        <p:grpSpPr>
          <a:xfrm>
            <a:off x="5058216" y="1228921"/>
            <a:ext cx="1800225" cy="3623870"/>
            <a:chOff x="1138633" y="1775014"/>
            <a:chExt cx="1800225" cy="362387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CBF66DB-70B1-4EF7-B426-647390C67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633" y="3617709"/>
              <a:ext cx="1800225" cy="1781175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02DF519-1C7C-4ACB-9B2D-909E89F8DDA8}"/>
                </a:ext>
              </a:extLst>
            </p:cNvPr>
            <p:cNvSpPr txBox="1"/>
            <p:nvPr/>
          </p:nvSpPr>
          <p:spPr>
            <a:xfrm>
              <a:off x="1138633" y="1775014"/>
              <a:ext cx="1599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 err="1">
                  <a:hlinkClick r:id="rId3"/>
                </a:rPr>
                <a:t>Edkimo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76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635657B-590D-4928-ABB9-3DE2D4BF1F2F}" vid="{E092D948-0771-4F74-AE87-D9E7B9D93BC1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mBdB Vorlage 2021</Template>
  <TotalTime>0</TotalTime>
  <Words>569</Words>
  <Application>Microsoft Office PowerPoint</Application>
  <PresentationFormat>Breitbild</PresentationFormat>
  <Paragraphs>175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</vt:lpstr>
      <vt:lpstr>1_Office</vt:lpstr>
      <vt:lpstr>Herzlich willkommen!</vt:lpstr>
      <vt:lpstr>Kleine digitale Snacks II</vt:lpstr>
      <vt:lpstr>Worum geht es heute?</vt:lpstr>
      <vt:lpstr>So ist das heute aufgebaut</vt:lpstr>
      <vt:lpstr>Warum diese Tools?</vt:lpstr>
      <vt:lpstr>PowerPoint-Präsentation</vt:lpstr>
      <vt:lpstr>Das bietet das Tool</vt:lpstr>
      <vt:lpstr>Erstellen von Inhalten</vt:lpstr>
      <vt:lpstr>PowerPoint-Präsentation</vt:lpstr>
      <vt:lpstr>Wie sieht die Auswertung aus?</vt:lpstr>
      <vt:lpstr>PowerPoint-Präsentation</vt:lpstr>
      <vt:lpstr>PowerPoint-Präsentation</vt:lpstr>
      <vt:lpstr>Wie bekomme ich die Umfrage an die SuS?</vt:lpstr>
      <vt:lpstr>PowerPoint-Präsentation</vt:lpstr>
      <vt:lpstr>Kosten</vt:lpstr>
      <vt:lpstr>interessante, weiterführende Links &amp; Beispiele</vt:lpstr>
      <vt:lpstr>PowerPoint-Präsentation</vt:lpstr>
      <vt:lpstr>Das bietet das Tool</vt:lpstr>
      <vt:lpstr>Erstellen von Inhalten</vt:lpstr>
      <vt:lpstr>Tipp: Einstellungen bei e-Prüfungen</vt:lpstr>
      <vt:lpstr>PowerPoint-Präsentation</vt:lpstr>
      <vt:lpstr>Wie bekomme ich die Umfrage an die SuS?</vt:lpstr>
      <vt:lpstr>PowerPoint-Präsentation</vt:lpstr>
      <vt:lpstr>PowerPoint-Präsentation</vt:lpstr>
      <vt:lpstr>PowerPoint-Präsentation</vt:lpstr>
      <vt:lpstr>PowerPoint-Präsentation</vt:lpstr>
      <vt:lpstr>Ein Quiz aus Kahoot in QuizAcademy holen </vt:lpstr>
      <vt:lpstr>PowerPoint-Präsentation</vt:lpstr>
      <vt:lpstr>Kosten</vt:lpstr>
      <vt:lpstr>interessante, weiterführende Links &amp; Beispiele</vt:lpstr>
      <vt:lpstr>PowerPoint-Präsentation</vt:lpstr>
      <vt:lpstr>Das bietet das Tool</vt:lpstr>
      <vt:lpstr>Wie bekomme ich die Wand an die SuS?</vt:lpstr>
      <vt:lpstr>PowerPoint-Präsentation</vt:lpstr>
      <vt:lpstr>PowerPoint-Präsentation</vt:lpstr>
      <vt:lpstr>PowerPoint-Präsentation</vt:lpstr>
      <vt:lpstr>PowerPoint-Präsentation</vt:lpstr>
      <vt:lpstr>Kosten</vt:lpstr>
      <vt:lpstr>interessante, weiterführende Links &amp; Beispiele</vt:lpstr>
      <vt:lpstr>Kleine digitale Snacks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Andre Baum</dc:creator>
  <cp:lastModifiedBy>Andre Baum</cp:lastModifiedBy>
  <cp:revision>33</cp:revision>
  <dcterms:created xsi:type="dcterms:W3CDTF">2021-07-09T05:42:54Z</dcterms:created>
  <dcterms:modified xsi:type="dcterms:W3CDTF">2021-07-13T19:51:18Z</dcterms:modified>
</cp:coreProperties>
</file>