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9" r:id="rId6"/>
    <p:sldId id="260" r:id="rId7"/>
    <p:sldId id="262" r:id="rId8"/>
    <p:sldId id="25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7C0CED8-9769-4302-A7CD-30B44E54B0A0}"/>
              </a:ext>
            </a:extLst>
          </p:cNvPr>
          <p:cNvCxnSpPr>
            <a:cxnSpLocks/>
          </p:cNvCxnSpPr>
          <p:nvPr userDrawn="1"/>
        </p:nvCxnSpPr>
        <p:spPr>
          <a:xfrm>
            <a:off x="-148954" y="712444"/>
            <a:ext cx="1248990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FE40E32-EB9A-4081-93AD-CCCD4DEC8713}"/>
              </a:ext>
            </a:extLst>
          </p:cNvPr>
          <p:cNvCxnSpPr>
            <a:cxnSpLocks/>
          </p:cNvCxnSpPr>
          <p:nvPr userDrawn="1"/>
        </p:nvCxnSpPr>
        <p:spPr>
          <a:xfrm>
            <a:off x="-148954" y="6389081"/>
            <a:ext cx="1248990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4FEF60D-079E-4FE4-9595-D7C4E8815206}"/>
              </a:ext>
            </a:extLst>
          </p:cNvPr>
          <p:cNvSpPr txBox="1"/>
          <p:nvPr userDrawn="1"/>
        </p:nvSpPr>
        <p:spPr>
          <a:xfrm>
            <a:off x="3285533" y="156167"/>
            <a:ext cx="503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Referentennetzwerk Berater digitale Bildung Bayern</a:t>
            </a:r>
          </a:p>
        </p:txBody>
      </p:sp>
      <p:pic>
        <p:nvPicPr>
          <p:cNvPr id="10" name="Picture 2" descr="Bildergebnis für referentennetzwerk digitale bildung bayern">
            <a:extLst>
              <a:ext uri="{FF2B5EF4-FFF2-40B4-BE49-F238E27FC236}">
                <a16:creationId xmlns:a16="http://schemas.microsoft.com/office/drawing/2014/main" id="{ABB37C47-C07E-435D-A86D-F9BA11624C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22" y="26077"/>
            <a:ext cx="1171641" cy="66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F194BC8-0FD1-4459-87A4-1552A2483F44}"/>
              </a:ext>
            </a:extLst>
          </p:cNvPr>
          <p:cNvSpPr txBox="1"/>
          <p:nvPr userDrawn="1"/>
        </p:nvSpPr>
        <p:spPr>
          <a:xfrm>
            <a:off x="3588230" y="6394810"/>
            <a:ext cx="442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Benedikt Hausmann</a:t>
            </a:r>
          </a:p>
        </p:txBody>
      </p:sp>
      <p:pic>
        <p:nvPicPr>
          <p:cNvPr id="12" name="Grafik 11" descr="Bildschirmausschnit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890" y="93878"/>
            <a:ext cx="967104" cy="5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4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29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43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7C0CED8-9769-4302-A7CD-30B44E54B0A0}"/>
              </a:ext>
            </a:extLst>
          </p:cNvPr>
          <p:cNvCxnSpPr>
            <a:cxnSpLocks/>
          </p:cNvCxnSpPr>
          <p:nvPr userDrawn="1"/>
        </p:nvCxnSpPr>
        <p:spPr>
          <a:xfrm>
            <a:off x="-148954" y="712444"/>
            <a:ext cx="1248990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FE40E32-EB9A-4081-93AD-CCCD4DEC8713}"/>
              </a:ext>
            </a:extLst>
          </p:cNvPr>
          <p:cNvCxnSpPr>
            <a:cxnSpLocks/>
          </p:cNvCxnSpPr>
          <p:nvPr userDrawn="1"/>
        </p:nvCxnSpPr>
        <p:spPr>
          <a:xfrm>
            <a:off x="-148954" y="6389081"/>
            <a:ext cx="1248990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4FEF60D-079E-4FE4-9595-D7C4E8815206}"/>
              </a:ext>
            </a:extLst>
          </p:cNvPr>
          <p:cNvSpPr txBox="1"/>
          <p:nvPr userDrawn="1"/>
        </p:nvSpPr>
        <p:spPr>
          <a:xfrm>
            <a:off x="3285533" y="156167"/>
            <a:ext cx="503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Referentennetzwerk Berater digitale Bildung Bayern</a:t>
            </a:r>
          </a:p>
        </p:txBody>
      </p:sp>
      <p:pic>
        <p:nvPicPr>
          <p:cNvPr id="10" name="Picture 2" descr="Bildergebnis für referentennetzwerk digitale bildung bayern">
            <a:extLst>
              <a:ext uri="{FF2B5EF4-FFF2-40B4-BE49-F238E27FC236}">
                <a16:creationId xmlns:a16="http://schemas.microsoft.com/office/drawing/2014/main" id="{ABB37C47-C07E-435D-A86D-F9BA11624C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22" y="26077"/>
            <a:ext cx="1171641" cy="66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F194BC8-0FD1-4459-87A4-1552A2483F44}"/>
              </a:ext>
            </a:extLst>
          </p:cNvPr>
          <p:cNvSpPr txBox="1"/>
          <p:nvPr userDrawn="1"/>
        </p:nvSpPr>
        <p:spPr>
          <a:xfrm>
            <a:off x="3588230" y="6394810"/>
            <a:ext cx="442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Benedikt Hausmann</a:t>
            </a:r>
          </a:p>
        </p:txBody>
      </p:sp>
      <p:pic>
        <p:nvPicPr>
          <p:cNvPr id="12" name="Grafik 11" descr="Bildschirmausschnit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890" y="93878"/>
            <a:ext cx="967104" cy="5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3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7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62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83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5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46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70C1-8E35-4549-BCA6-6DA69A6BD2E5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FCD80-2E23-4BE3-AFB7-73CCBADCBC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4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echtschreibprobe_GS_&#252;a.docx" TargetMode="External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lamt-sta.de/" TargetMode="External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db-ll-sta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ww.netclipart.com/isee/ixwRxw_clipart-in-word-office-word-2016-logo/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5" Type="http://schemas.openxmlformats.org/officeDocument/2006/relationships/hyperlink" Target="&#220;bung_Tabelle.docx" TargetMode="External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tmp"/><Relationship Id="rId4" Type="http://schemas.openxmlformats.org/officeDocument/2006/relationships/hyperlink" Target="&#220;bung_Formatieru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20449" y="1831676"/>
            <a:ext cx="5738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i="1" dirty="0">
                <a:solidFill>
                  <a:srgbClr val="00B0F0"/>
                </a:solidFill>
                <a:latin typeface="Arial Narrow" panose="020B0606020202030204" pitchFamily="34" charset="0"/>
              </a:rPr>
              <a:t>#Zeitersparnis</a:t>
            </a:r>
          </a:p>
          <a:p>
            <a:pPr algn="ctr"/>
            <a:endParaRPr lang="de-DE" sz="36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e-DE" sz="3600" i="1" dirty="0">
                <a:solidFill>
                  <a:srgbClr val="00B0F0"/>
                </a:solidFill>
                <a:latin typeface="Arial Narrow" panose="020B0606020202030204" pitchFamily="34" charset="0"/>
              </a:rPr>
              <a:t>Mit Hilfe von </a:t>
            </a:r>
            <a:r>
              <a:rPr lang="de-DE" sz="3600" b="1" i="1" dirty="0">
                <a:solidFill>
                  <a:srgbClr val="00B0F0"/>
                </a:solidFill>
                <a:latin typeface="Arial Narrow" panose="020B0606020202030204" pitchFamily="34" charset="0"/>
              </a:rPr>
              <a:t>Tabellen</a:t>
            </a:r>
            <a:r>
              <a:rPr lang="de-DE" sz="3600" i="1" dirty="0">
                <a:solidFill>
                  <a:srgbClr val="00B0F0"/>
                </a:solidFill>
                <a:latin typeface="Arial Narrow" panose="020B0606020202030204" pitchFamily="34" charset="0"/>
              </a:rPr>
              <a:t> zu ansprechenden Arbeitsblättern und </a:t>
            </a:r>
          </a:p>
          <a:p>
            <a:pPr algn="ctr"/>
            <a:r>
              <a:rPr lang="de-DE" sz="3600" i="1" dirty="0">
                <a:solidFill>
                  <a:srgbClr val="00B0F0"/>
                </a:solidFill>
                <a:latin typeface="Arial Narrow" panose="020B0606020202030204" pitchFamily="34" charset="0"/>
              </a:rPr>
              <a:t>strukturiertem Schriftwesen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02217"/>
              </p:ext>
            </p:extLst>
          </p:nvPr>
        </p:nvGraphicFramePr>
        <p:xfrm>
          <a:off x="7605857" y="866486"/>
          <a:ext cx="37782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3777861" imgH="5346331" progId="Acrobat.Document.DC">
                  <p:embed/>
                </p:oleObj>
              </mc:Choice>
              <mc:Fallback>
                <p:oleObj name="Acrobat Document" r:id="rId3" imgW="3777861" imgH="534633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05857" y="866486"/>
                        <a:ext cx="3778250" cy="534670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838818"/>
              </p:ext>
            </p:extLst>
          </p:nvPr>
        </p:nvGraphicFramePr>
        <p:xfrm>
          <a:off x="7605857" y="866486"/>
          <a:ext cx="37782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5" imgW="3777861" imgH="5346331" progId="Acrobat.Document.DC">
                  <p:embed/>
                </p:oleObj>
              </mc:Choice>
              <mc:Fallback>
                <p:oleObj name="Acrobat Document" r:id="rId5" imgW="3777861" imgH="534633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05857" y="866486"/>
                        <a:ext cx="3778250" cy="534670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22" presetClass="exit" presetSubtype="4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Erstellen eines Arbeitsblattes</a:t>
            </a:r>
          </a:p>
        </p:txBody>
      </p:sp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19" y="794324"/>
            <a:ext cx="6476562" cy="5478411"/>
          </a:xfrm>
          <a:prstGeom prst="rect">
            <a:avLst/>
          </a:prstGeom>
        </p:spPr>
      </p:pic>
      <p:sp>
        <p:nvSpPr>
          <p:cNvPr id="6" name="Ellipse 5">
            <a:hlinkClick r:id="rId3" action="ppaction://hlinkfile"/>
          </p:cNvPr>
          <p:cNvSpPr/>
          <p:nvPr/>
        </p:nvSpPr>
        <p:spPr>
          <a:xfrm>
            <a:off x="10855417" y="5053052"/>
            <a:ext cx="1260000" cy="1260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solidFill>
                  <a:schemeClr val="tx1"/>
                </a:solidFill>
                <a:latin typeface="Arial Narrow" panose="020B0606020202030204" pitchFamily="34" charset="0"/>
              </a:rPr>
              <a:t>Übung</a:t>
            </a:r>
          </a:p>
        </p:txBody>
      </p:sp>
    </p:spTree>
    <p:extLst>
      <p:ext uri="{BB962C8B-B14F-4D97-AF65-F5344CB8AC3E}">
        <p14:creationId xmlns:p14="http://schemas.microsoft.com/office/powerpoint/2010/main" val="39196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6" y="2807815"/>
            <a:ext cx="3797704" cy="206038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050205" y="1218787"/>
            <a:ext cx="59595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i="1" dirty="0">
                <a:solidFill>
                  <a:srgbClr val="00B0F0"/>
                </a:solidFill>
                <a:latin typeface="Arial Narrow" panose="020B0606020202030204" pitchFamily="34" charset="0"/>
              </a:rPr>
              <a:t>Benedikt Hausmann</a:t>
            </a:r>
          </a:p>
          <a:p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Fachlehrer Mittelschule </a:t>
            </a:r>
            <a:r>
              <a:rPr lang="de-DE" sz="3200" i="1" dirty="0" err="1">
                <a:solidFill>
                  <a:srgbClr val="00B0F0"/>
                </a:solidFill>
                <a:latin typeface="Arial Narrow" panose="020B0606020202030204" pitchFamily="34" charset="0"/>
              </a:rPr>
              <a:t>Herrsching</a:t>
            </a:r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  <a:hlinkClick r:id="rId3"/>
              </a:rPr>
              <a:t>https://www.schulamt-sta.de/</a:t>
            </a: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</a:p>
          <a:p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Beratung </a:t>
            </a: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Digitale </a:t>
            </a:r>
            <a:r>
              <a:rPr lang="de-DE" sz="3200" i="1" dirty="0" smtClean="0">
                <a:solidFill>
                  <a:srgbClr val="00B0F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Bildung</a:t>
            </a:r>
          </a:p>
          <a:p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r>
              <a:rPr lang="de-DE" sz="3200" i="1">
                <a:solidFill>
                  <a:srgbClr val="00B0F0"/>
                </a:solidFill>
                <a:latin typeface="Arial Narrow" panose="020B0606020202030204" pitchFamily="34" charset="0"/>
                <a:hlinkClick r:id="rId4"/>
              </a:rPr>
              <a:t>https://</a:t>
            </a:r>
            <a:r>
              <a:rPr lang="de-DE" sz="3200" i="1">
                <a:solidFill>
                  <a:srgbClr val="00B0F0"/>
                </a:solidFill>
                <a:latin typeface="Arial Narrow" panose="020B0606020202030204" pitchFamily="34" charset="0"/>
                <a:hlinkClick r:id="rId4"/>
              </a:rPr>
              <a:t>www.bdb-ll-sta.de</a:t>
            </a:r>
            <a:r>
              <a:rPr lang="de-DE" sz="3200" i="1" smtClean="0">
                <a:solidFill>
                  <a:srgbClr val="00B0F0"/>
                </a:solidFill>
                <a:latin typeface="Arial Narrow" panose="020B0606020202030204" pitchFamily="34" charset="0"/>
                <a:hlinkClick r:id="rId4"/>
              </a:rPr>
              <a:t>/</a:t>
            </a:r>
            <a:r>
              <a:rPr lang="de-DE" sz="3200" i="1" smtClean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38424" y="923876"/>
            <a:ext cx="66315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  <a:p>
            <a:pPr marL="742950" indent="-742950">
              <a:buAutoNum type="arabicPeriod"/>
            </a:pP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Einfache Übungen mit Tabellen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Spalte und Zeile hinzufügen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Zellen verbinden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Zellen teilen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Schattierung einfügen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Textpositionierung innerhalb einer Zelle</a:t>
            </a:r>
          </a:p>
          <a:p>
            <a:pPr marL="742950" indent="-742950">
              <a:buAutoNum type="arabicPeriod"/>
            </a:pP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Formatierung einer Tabelle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Zeilenhöhe und Spaltenbreite anpassen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Textausrichtung innerhalb einer Zelle</a:t>
            </a:r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Einheitliche Spaltenbreite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Einheitliche Zeilenhöhe</a:t>
            </a:r>
            <a:endParaRPr lang="de-DE" sz="32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742950" indent="-742950">
              <a:buAutoNum type="arabicPeriod"/>
            </a:pP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Erstellen eines Arbeitsblattes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342910" y="6590155"/>
            <a:ext cx="484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Quelle: </a:t>
            </a:r>
            <a:r>
              <a:rPr lang="en-US" sz="1000" dirty="0">
                <a:hlinkClick r:id="rId2"/>
              </a:rPr>
              <a:t>https://www.netclipart.com/isee/ixwRxw_clipart-in-word-office-word-2016-logo</a:t>
            </a:r>
            <a:r>
              <a:rPr lang="en-US" sz="1000" dirty="0" smtClean="0">
                <a:hlinkClick r:id="rId2"/>
              </a:rPr>
              <a:t>/</a:t>
            </a:r>
            <a:r>
              <a:rPr lang="en-US" sz="1000" dirty="0" smtClean="0"/>
              <a:t> </a:t>
            </a:r>
            <a:endParaRPr lang="de-DE" sz="1000" dirty="0"/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4586">
            <a:off x="7942195" y="3585226"/>
            <a:ext cx="3588557" cy="16926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50" name="Picture 2" descr="Clipart In Word - Office Word 2016 Logo , Transparent Cartoon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30" b="99152" l="435" r="99674">
                        <a14:foregroundMark x1="15000" y1="27890" x2="24674" y2="59703"/>
                        <a14:foregroundMark x1="24674" y1="55779" x2="30109" y2="31495"/>
                        <a14:foregroundMark x1="30326" y1="30753" x2="36304" y2="56734"/>
                        <a14:foregroundMark x1="36522" y1="57582" x2="36522" y2="57582"/>
                        <a14:foregroundMark x1="37609" y1="53871" x2="43587" y2="27359"/>
                        <a14:foregroundMark x1="56196" y1="18346" x2="90978" y2="18134"/>
                        <a14:foregroundMark x1="88370" y1="19406" x2="87283" y2="76776"/>
                        <a14:foregroundMark x1="92609" y1="72004" x2="55435" y2="72534"/>
                        <a14:foregroundMark x1="85652" y1="61824" x2="56522" y2="62778"/>
                        <a14:foregroundMark x1="84565" y1="28632" x2="56522" y2="28950"/>
                        <a14:foregroundMark x1="85870" y1="36479" x2="56196" y2="36055"/>
                        <a14:foregroundMark x1="86413" y1="46023" x2="53587" y2="454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966">
            <a:off x="7336784" y="1451627"/>
            <a:ext cx="2039603" cy="209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0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36520"/>
              </p:ext>
            </p:extLst>
          </p:nvPr>
        </p:nvGraphicFramePr>
        <p:xfrm>
          <a:off x="4130820" y="754063"/>
          <a:ext cx="3930361" cy="556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3777861" imgH="5346331" progId="Acrobat.Document.DC">
                  <p:embed/>
                </p:oleObj>
              </mc:Choice>
              <mc:Fallback>
                <p:oleObj name="Acrobat Document" r:id="rId3" imgW="3777861" imgH="534633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0820" y="754063"/>
                        <a:ext cx="3930361" cy="556195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1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099626"/>
              </p:ext>
            </p:extLst>
          </p:nvPr>
        </p:nvGraphicFramePr>
        <p:xfrm>
          <a:off x="4130820" y="754063"/>
          <a:ext cx="3930361" cy="556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Acrobat Document" r:id="rId3" imgW="3777861" imgH="5346331" progId="Acrobat.Document.DC">
                  <p:embed/>
                </p:oleObj>
              </mc:Choice>
              <mc:Fallback>
                <p:oleObj name="Acrobat Document" r:id="rId3" imgW="3777861" imgH="534633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0820" y="754063"/>
                        <a:ext cx="3930361" cy="556195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5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139533"/>
              </p:ext>
            </p:extLst>
          </p:nvPr>
        </p:nvGraphicFramePr>
        <p:xfrm>
          <a:off x="2124363" y="751767"/>
          <a:ext cx="7943274" cy="5613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Acrobat Document" r:id="rId3" imgW="5346648" imgH="3778135" progId="Acrobat.Document.DC">
                  <p:embed/>
                </p:oleObj>
              </mc:Choice>
              <mc:Fallback>
                <p:oleObj name="Acrobat Document" r:id="rId3" imgW="5346648" imgH="3778135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4363" y="751767"/>
                        <a:ext cx="7943274" cy="5613121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375800"/>
              </p:ext>
            </p:extLst>
          </p:nvPr>
        </p:nvGraphicFramePr>
        <p:xfrm>
          <a:off x="2191153" y="794325"/>
          <a:ext cx="7809695" cy="551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Acrobat Document" r:id="rId3" imgW="5346648" imgH="3778135" progId="Acrobat.Document.DC">
                  <p:embed/>
                </p:oleObj>
              </mc:Choice>
              <mc:Fallback>
                <p:oleObj name="Acrobat Document" r:id="rId3" imgW="5346648" imgH="3778135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1153" y="794325"/>
                        <a:ext cx="7809695" cy="551872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6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Beispiele aus der Grund- und Mittelschule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159289"/>
              </p:ext>
            </p:extLst>
          </p:nvPr>
        </p:nvGraphicFramePr>
        <p:xfrm>
          <a:off x="4144674" y="794324"/>
          <a:ext cx="3902652" cy="552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Acrobat Document" r:id="rId3" imgW="3777861" imgH="5346331" progId="Acrobat.Document.DC">
                  <p:embed/>
                </p:oleObj>
              </mc:Choice>
              <mc:Fallback>
                <p:oleObj name="Acrobat Document" r:id="rId3" imgW="3777861" imgH="534633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4674" y="794324"/>
                        <a:ext cx="3902652" cy="552274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2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Einfache Übungen mit Tabellen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58861" y="979293"/>
            <a:ext cx="881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Füge eine Tabelle mit 6 Spalten und 5 Zeilen ein</a:t>
            </a: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873" y="1765555"/>
            <a:ext cx="7061563" cy="12764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558861" y="3431548"/>
            <a:ext cx="881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de-DE" sz="3200" i="1" dirty="0">
                <a:solidFill>
                  <a:srgbClr val="00B0F0"/>
                </a:solidFill>
                <a:latin typeface="Arial Narrow" panose="020B0606020202030204" pitchFamily="34" charset="0"/>
              </a:rPr>
              <a:t>Bearbeite die Tabelle</a:t>
            </a:r>
          </a:p>
        </p:txBody>
      </p:sp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44" y="4016323"/>
            <a:ext cx="3694819" cy="1986058"/>
          </a:xfrm>
          <a:prstGeom prst="rect">
            <a:avLst/>
          </a:prstGeom>
        </p:spPr>
      </p:pic>
      <p:pic>
        <p:nvPicPr>
          <p:cNvPr id="8" name="Grafik 7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25" y="1814635"/>
            <a:ext cx="7029811" cy="1428823"/>
          </a:xfrm>
          <a:prstGeom prst="rect">
            <a:avLst/>
          </a:prstGeom>
        </p:spPr>
      </p:pic>
      <p:sp>
        <p:nvSpPr>
          <p:cNvPr id="3" name="Ellipse 2">
            <a:hlinkClick r:id="rId5" action="ppaction://hlinkfile"/>
          </p:cNvPr>
          <p:cNvSpPr/>
          <p:nvPr/>
        </p:nvSpPr>
        <p:spPr>
          <a:xfrm>
            <a:off x="10843492" y="5053052"/>
            <a:ext cx="1260000" cy="1260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solidFill>
                  <a:schemeClr val="tx1"/>
                </a:solidFill>
                <a:latin typeface="Arial Narrow" panose="020B0606020202030204" pitchFamily="34" charset="0"/>
              </a:rPr>
              <a:t>Übung</a:t>
            </a:r>
          </a:p>
        </p:txBody>
      </p:sp>
    </p:spTree>
    <p:extLst>
      <p:ext uri="{BB962C8B-B14F-4D97-AF65-F5344CB8AC3E}">
        <p14:creationId xmlns:p14="http://schemas.microsoft.com/office/powerpoint/2010/main" val="28829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 rot="16200000">
            <a:off x="-2339108" y="3267361"/>
            <a:ext cx="5518726" cy="5726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i="1" dirty="0">
                <a:solidFill>
                  <a:srgbClr val="00B0F0"/>
                </a:solidFill>
                <a:latin typeface="Arial Narrow" panose="020B0606020202030204" pitchFamily="34" charset="0"/>
              </a:rPr>
              <a:t>Formatierung einer Tabelle</a:t>
            </a:r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409" y="794325"/>
            <a:ext cx="9756002" cy="3322269"/>
          </a:xfrm>
          <a:prstGeom prst="rect">
            <a:avLst/>
          </a:prstGeom>
        </p:spPr>
      </p:pic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74" y="4314219"/>
            <a:ext cx="5316239" cy="1652472"/>
          </a:xfrm>
          <a:prstGeom prst="rect">
            <a:avLst/>
          </a:prstGeom>
        </p:spPr>
      </p:pic>
      <p:sp>
        <p:nvSpPr>
          <p:cNvPr id="8" name="Ellipse 7">
            <a:hlinkClick r:id="rId4" action="ppaction://hlinkfile"/>
          </p:cNvPr>
          <p:cNvSpPr/>
          <p:nvPr/>
        </p:nvSpPr>
        <p:spPr>
          <a:xfrm>
            <a:off x="10807502" y="5053052"/>
            <a:ext cx="1260000" cy="1260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solidFill>
                  <a:schemeClr val="tx1"/>
                </a:solidFill>
                <a:latin typeface="Arial Narrow" panose="020B0606020202030204" pitchFamily="34" charset="0"/>
              </a:rPr>
              <a:t>Übung</a:t>
            </a:r>
          </a:p>
        </p:txBody>
      </p:sp>
      <p:pic>
        <p:nvPicPr>
          <p:cNvPr id="9" name="Grafik 8" descr="Bildschirmausschnit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35" y="794325"/>
            <a:ext cx="9750376" cy="331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0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40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Courier New</vt:lpstr>
      <vt:lpstr>Wingdings</vt:lpstr>
      <vt:lpstr>Office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Musterschule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AProfLehrer</dc:creator>
  <cp:lastModifiedBy>Schueler</cp:lastModifiedBy>
  <cp:revision>47</cp:revision>
  <dcterms:created xsi:type="dcterms:W3CDTF">2020-10-07T08:02:08Z</dcterms:created>
  <dcterms:modified xsi:type="dcterms:W3CDTF">2022-11-15T13:18:40Z</dcterms:modified>
</cp:coreProperties>
</file>